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9"/>
  </p:notesMasterIdLst>
  <p:handoutMasterIdLst>
    <p:handoutMasterId r:id="rId10"/>
  </p:handoutMasterIdLst>
  <p:sldIdLst>
    <p:sldId id="3825" r:id="rId5"/>
    <p:sldId id="3841" r:id="rId6"/>
    <p:sldId id="3794" r:id="rId7"/>
    <p:sldId id="3826" r:id="rId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462"/>
    <a:srgbClr val="2D5C85"/>
    <a:srgbClr val="3975A7"/>
    <a:srgbClr val="4C8CC2"/>
    <a:srgbClr val="4E91F0"/>
    <a:srgbClr val="91B8D9"/>
    <a:srgbClr val="B3CEE5"/>
    <a:srgbClr val="FFFFFF"/>
    <a:srgbClr val="66CC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57" autoAdjust="0"/>
  </p:normalViewPr>
  <p:slideViewPr>
    <p:cSldViewPr snapToGrid="0">
      <p:cViewPr>
        <p:scale>
          <a:sx n="66" d="100"/>
          <a:sy n="66" d="100"/>
        </p:scale>
        <p:origin x="668" y="-2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600C5E1D-05F4-454D-86AC-69BCF7ABCF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D8DD6E7-FAA2-4F27-AC17-2C2371D6F9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D1599-8320-46DE-B67A-99FCF59A2CBD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2025/3/18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95E3648-7A90-4F22-B58F-6E56156D36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E2D09C-071E-4404-A41B-61F6E7FDA8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87CDB-6736-4C1C-92B6-C0E5B7B73D5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6222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B3E549F-7EEE-4F85-80BD-26E2C7B9527E}" type="datetime1">
              <a:rPr lang="zh-TW" altLang="en-US" smtClean="0"/>
              <a:pPr/>
              <a:t>2025/3/18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40C6A29-4676-420C-BBE3-ACC2B80F64D4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8756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2D1D4-362F-9854-0A92-87C016186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D44A037-E4CE-1AC8-F8DF-3C67CCCF91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CAC01EA-78CC-4A2B-6A23-4B8243AC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4EBDC8-3F12-5AE6-B635-C4E0D97BE3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3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以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Duolingo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為例（參考圖一），我們希望在主要展會頁面呈現的功能大致如下：參觀者可以在畫面中自由移動所屬人物瀏覽展會，可以點擊攤位詳細瀏覽有興趣的內容，也可以向處於相同展會的其他人發起文字或語音交流；而除了上述功能外，參展人（攤位的工作人員）也可以發傳單給前來參與展會的參觀者。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9822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根據我們參加實體展會（例如：就業博覽會等）的經驗，現場經常人潮擁擠，行走不便，攤位工作人員也可能因人手不足而難以應對大量參觀者。而前往展場的交通也可能不便或耗時，進一步影響參與的便利性。這些問題可能導致參觀者投入了大量時間、體力與金錢，卻未必能獲得預期的資訊與成果，整體體驗也可能因此受到影響。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306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​​(F)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cxnSp>
        <p:nvCxnSpPr>
          <p:cNvPr id="12" name="直線接點​​(S)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手繪多邊形：圖案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手繪多邊形：圖案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8" name="橢圓​​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0" name="手繪多邊形：圖案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 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10" name="手繪多邊形：圖案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手繪多邊形：圖案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文字預留位置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內容預留位置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2 張中型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圖片版面配置區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1" name="圖片版面配置區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橢圓​​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​​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手繪多邊形：圖案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4" name="手繪多邊形：圖案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手繪多邊形：圖案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8" name="手繪多邊形：圖案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0" name="手繪多邊形：圖案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2" name="手繪多邊形：圖案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內容預留位置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手繪多邊形：圖案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6" name="手繪多邊形：圖案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手繪多邊形：圖案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6" name="手繪多邊形：圖案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手繪多邊形：圖案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手繪多邊形：圖案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​​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4" name="橢圓​​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buNone/>
              <a:defRPr/>
            </a:lvl4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2 張小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圖片版面配置區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1" name="圖片版面配置區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lnSpc>
                <a:spcPct val="110000"/>
              </a:lnSpc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lnSpc>
                <a:spcPct val="110000"/>
              </a:lnSpc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>
              <a:lnSpc>
                <a:spcPct val="1100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10" name="橢圓​​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​​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4" name="橢圓​​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7" name="手繪多邊形：圖形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8" name="手繪多邊形：圖案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手繪多邊形：圖案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7" name="手繪多邊形：圖案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圖片的引述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圖片版面配置區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</a:endParaRP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/>
              <a:pPr>
                <a:defRPr/>
              </a:pPr>
              <a:t>‹#›</a:t>
            </a:fld>
            <a:endParaRPr lang="zh-TW" altLang="en-US" noProof="0">
              <a:latin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手繪多邊形：圖案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10" name="手繪多邊形：圖案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手繪多邊形：圖案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sz="6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專題階段報告</a:t>
            </a:r>
            <a:br>
              <a:rPr lang="en-US" altLang="zh-TW" sz="6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en-US" altLang="zh-TW" sz="6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—</a:t>
            </a:r>
            <a:r>
              <a:rPr lang="zh-TW" altLang="en-US" sz="6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 </a:t>
            </a:r>
            <a:r>
              <a:rPr lang="en-US" altLang="zh-TW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3/19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129784"/>
            <a:ext cx="6592824" cy="1264636"/>
          </a:xfrm>
        </p:spPr>
        <p:txBody>
          <a:bodyPr rtlCol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h-TW" altLang="en-US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專題成員：</a:t>
            </a:r>
            <a:endParaRPr lang="en-US" altLang="zh-TW" sz="20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h-TW" altLang="en-US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資訊三丙 </a:t>
            </a:r>
            <a:r>
              <a:rPr lang="en-US" altLang="zh-TW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D1150166 </a:t>
            </a:r>
            <a:r>
              <a:rPr lang="zh-TW" altLang="en-US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曾予菲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h-TW" altLang="en-US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資訊三甲 </a:t>
            </a:r>
            <a:r>
              <a:rPr lang="en-US" altLang="zh-TW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D1150504 </a:t>
            </a:r>
            <a:r>
              <a:rPr lang="zh-TW" altLang="en-US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徐承毅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h-TW" altLang="en-US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資訊三甲 </a:t>
            </a:r>
            <a:r>
              <a:rPr lang="en-US" altLang="zh-TW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D1150136 </a:t>
            </a:r>
            <a:r>
              <a:rPr lang="zh-TW" altLang="en-US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陳可軒</a:t>
            </a: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FA316-87A3-AD78-9C74-03467FDFB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橢圓 7">
            <a:extLst>
              <a:ext uri="{FF2B5EF4-FFF2-40B4-BE49-F238E27FC236}">
                <a16:creationId xmlns:a16="http://schemas.microsoft.com/office/drawing/2014/main" id="{FEFE8ACF-D6E7-1542-90AC-6259F1B6FAB4}"/>
              </a:ext>
            </a:extLst>
          </p:cNvPr>
          <p:cNvSpPr/>
          <p:nvPr/>
        </p:nvSpPr>
        <p:spPr>
          <a:xfrm>
            <a:off x="7382107" y="680485"/>
            <a:ext cx="4370758" cy="43707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C913168-8BAE-A52F-14EF-82525DB88D9C}"/>
              </a:ext>
            </a:extLst>
          </p:cNvPr>
          <p:cNvSpPr txBox="1">
            <a:spLocks/>
          </p:cNvSpPr>
          <p:nvPr/>
        </p:nvSpPr>
        <p:spPr>
          <a:xfrm>
            <a:off x="7948998" y="831324"/>
            <a:ext cx="3236976" cy="4069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本週進度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內容版面配置區 4">
            <a:extLst>
              <a:ext uri="{FF2B5EF4-FFF2-40B4-BE49-F238E27FC236}">
                <a16:creationId xmlns:a16="http://schemas.microsoft.com/office/drawing/2014/main" id="{C3FCE422-7AD0-54C9-1009-EF2A8ED1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5667" y="2207337"/>
            <a:ext cx="5806440" cy="2443326"/>
          </a:xfrm>
        </p:spPr>
        <p:txBody>
          <a:bodyPr rtlCol="0" anchor="t">
            <a:normAutofit/>
          </a:bodyPr>
          <a:lstStyle/>
          <a:p>
            <a:pPr marL="342900" indent="-342900" rtl="0"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進度報告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rtl="0"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 Diagram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修正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rtl="0"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資料庫建立</a:t>
            </a:r>
          </a:p>
        </p:txBody>
      </p:sp>
    </p:spTree>
    <p:extLst>
      <p:ext uri="{BB962C8B-B14F-4D97-AF65-F5344CB8AC3E}">
        <p14:creationId xmlns:p14="http://schemas.microsoft.com/office/powerpoint/2010/main" val="312792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, 文字, 軟體 的圖片&#10;&#10;AI 產生的內容可能不正確。">
            <a:extLst>
              <a:ext uri="{FF2B5EF4-FFF2-40B4-BE49-F238E27FC236}">
                <a16:creationId xmlns:a16="http://schemas.microsoft.com/office/drawing/2014/main" id="{C44086EF-55D9-9500-3C40-EE7212966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64" y="387624"/>
            <a:ext cx="9068457" cy="4658697"/>
          </a:xfrm>
          <a:prstGeom prst="rect">
            <a:avLst/>
          </a:prstGeom>
        </p:spPr>
      </p:pic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B9B7C098-0A88-DEBE-7A7E-ADDC64C7A367}"/>
              </a:ext>
            </a:extLst>
          </p:cNvPr>
          <p:cNvSpPr txBox="1">
            <a:spLocks/>
          </p:cNvSpPr>
          <p:nvPr/>
        </p:nvSpPr>
        <p:spPr>
          <a:xfrm>
            <a:off x="6864121" y="5491751"/>
            <a:ext cx="2717200" cy="9786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興建資料庫✔️</a:t>
            </a:r>
            <a:endParaRPr lang="en-US" altLang="zh-TW" sz="28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共享資料庫❌</a:t>
            </a: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6" y="1394460"/>
            <a:ext cx="3630168" cy="4069080"/>
          </a:xfrm>
        </p:spPr>
        <p:txBody>
          <a:bodyPr rtlCol="0"/>
          <a:lstStyle/>
          <a:p>
            <a:pPr rtl="0"/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下一階段計畫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:a16="http://schemas.microsoft.com/office/drawing/2014/main" id="{1C874EC8-79C4-3265-3643-06C0E4996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44531"/>
            <a:ext cx="5806440" cy="3168938"/>
          </a:xfrm>
        </p:spPr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資料庫共享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工作分配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熟悉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Unity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開發環境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10_TF78504181_Win32" id="{5A73FD0D-F961-484E-975C-E11BF2E57132}" vid="{7160F523-0130-4CEB-8262-3E2B2DD8B5A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圖案簡報</Template>
  <TotalTime>365</TotalTime>
  <Words>235</Words>
  <Application>Microsoft Office PowerPoint</Application>
  <PresentationFormat>寬螢幕</PresentationFormat>
  <Paragraphs>21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Microsoft JhengHei UI</vt:lpstr>
      <vt:lpstr>微軟正黑體</vt:lpstr>
      <vt:lpstr>Arial</vt:lpstr>
      <vt:lpstr>Times New Roman</vt:lpstr>
      <vt:lpstr>Wingdings</vt:lpstr>
      <vt:lpstr>ShapesVTI</vt:lpstr>
      <vt:lpstr>專題階段報告 — 3/19</vt:lpstr>
      <vt:lpstr>PowerPoint 簡報</vt:lpstr>
      <vt:lpstr>PowerPoint 簡報</vt:lpstr>
      <vt:lpstr>下一階段計畫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曾予菲</dc:creator>
  <cp:lastModifiedBy>曾予菲</cp:lastModifiedBy>
  <cp:revision>7</cp:revision>
  <dcterms:created xsi:type="dcterms:W3CDTF">2025-02-25T09:08:06Z</dcterms:created>
  <dcterms:modified xsi:type="dcterms:W3CDTF">2025-03-18T14:44:27Z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