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Caveat"/>
      <p:regular r:id="rId27"/>
      <p:bold r:id="rId28"/>
    </p:embeddedFont>
    <p:embeddedFont>
      <p:font typeface="EB Garamon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Caveat-bold.fntdata"/><Relationship Id="rId27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BGaramo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BGaramond-italic.fntdata"/><Relationship Id="rId30" Type="http://schemas.openxmlformats.org/officeDocument/2006/relationships/font" Target="fonts/EBGaramon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EBGaramon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e509c4bf6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e509c4bf6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e509c4bf6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e509c4bf6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e545ff5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e545ff5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e545ff5b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e545ff5b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e545ff5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e545ff5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e545ff5b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e545ff5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e509c4bf6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e509c4bf6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e509c4bf6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e509c4bf6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e509c4bf6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e509c4bf6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e509c4bf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e509c4bf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e509c4bf6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e509c4bf6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e509c4bf6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e509c4bf6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509c4bf6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e509c4bf6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e509c4bf6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e509c4bf6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e509c4bf6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e509c4bf6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e509c4bf6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e509c4bf6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986125"/>
            <a:ext cx="8222100" cy="13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80">
                <a:latin typeface="Georgia"/>
                <a:ea typeface="Georgia"/>
                <a:cs typeface="Georgia"/>
                <a:sym typeface="Georgia"/>
              </a:rPr>
              <a:t>Generating Fuzzy Rules: learning from examples</a:t>
            </a:r>
            <a:endParaRPr b="1" sz="368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742">
                <a:latin typeface="Arial"/>
                <a:ea typeface="Arial"/>
                <a:cs typeface="Arial"/>
                <a:sym typeface="Arial"/>
              </a:rPr>
              <a:t>EE685A</a:t>
            </a:r>
            <a:r>
              <a:rPr lang="en" sz="2742"/>
              <a:t> </a:t>
            </a:r>
            <a:endParaRPr sz="27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7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7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74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742"/>
              <a:t>                                          </a:t>
            </a:r>
            <a:r>
              <a:rPr lang="en" sz="2342">
                <a:latin typeface="EB Garamond"/>
                <a:ea typeface="EB Garamond"/>
                <a:cs typeface="EB Garamond"/>
                <a:sym typeface="EB Garamond"/>
              </a:rPr>
              <a:t>MOHD SHAHID AWAN (190504)</a:t>
            </a:r>
            <a:endParaRPr sz="2342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to Truck Backer Upper Control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Trebuchet MS"/>
              <a:buChar char="●"/>
            </a:pPr>
            <a:r>
              <a:rPr lang="en" sz="15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truck position is exactly determined by the three state variables, two input variable and one output variable</a:t>
            </a:r>
            <a:endParaRPr sz="155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Whose inputs are </a:t>
            </a:r>
            <a:r>
              <a:rPr lang="en" sz="1500">
                <a:solidFill>
                  <a:srgbClr val="1819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ϕ</a:t>
            </a: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 [-90°,2700] and x E [0,20], and whose output is </a:t>
            </a:r>
            <a:r>
              <a:rPr lang="en" sz="1550">
                <a:solidFill>
                  <a:srgbClr val="1819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θ</a:t>
            </a: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 [-4O°,4O°], such that the final states will be (Xf,</a:t>
            </a:r>
            <a:r>
              <a:rPr lang="en" sz="1500">
                <a:solidFill>
                  <a:srgbClr val="18191B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ϕ</a:t>
            </a:r>
            <a:r>
              <a:rPr lang="en" sz="16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f) = (10,9O°).</a:t>
            </a:r>
            <a:endParaRPr sz="16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7025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Trebuchet MS"/>
              <a:buChar char="●"/>
            </a:pPr>
            <a:r>
              <a:rPr lang="en" sz="15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For finding out the next position of truck, following equations of dynamic state representation of truck are used and this is approximated kinematics:</a:t>
            </a:r>
            <a:endParaRPr sz="155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		𝑥(𝑡 + 1) = 𝑥(𝑡) + cos[∅(𝑡) + 𝜃(𝑡)] + 𝑠𝑖𝑛[ 𝜃(𝑡)]𝑠𝑖𝑛[∅(𝑡)]</a:t>
            </a:r>
            <a:endParaRPr sz="155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		𝑦(𝑡 + 1) = 𝑦(𝑡) + sin[∅(𝑡) + 𝜃(𝑡)] − 𝑠𝑖𝑛[ 𝜃(𝑡)]𝑐𝑜𝑠[∅(𝑡)] </a:t>
            </a:r>
            <a:endParaRPr sz="155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5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∅(𝑡 + 1) = ∅(𝑡) − sin−1 [ 2sin{𝜃(𝑡)}/b]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475" y="235325"/>
            <a:ext cx="2593050" cy="45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212925" y="235325"/>
            <a:ext cx="645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Flow chart for Truck Backer Upper Control :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344875"/>
            <a:ext cx="8520600" cy="4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 divide our inputs into fuzzy regions. The regions used are shown in below figure.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75" y="1156950"/>
            <a:ext cx="4806700" cy="33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16700"/>
            <a:ext cx="4382175" cy="21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Truck Trajectory using Numerical Data only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525" y="1017800"/>
            <a:ext cx="5770701" cy="34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Truck Trajectory using both Numerical Data and Linguistic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796" y="1397071"/>
            <a:ext cx="5031025" cy="32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to Time Series prediction when Tau=17</a:t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672" y="1091922"/>
            <a:ext cx="5751299" cy="32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7050799" cy="1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479175"/>
            <a:ext cx="8520600" cy="30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300">
                <a:solidFill>
                  <a:srgbClr val="DD7E6B"/>
                </a:solidFill>
                <a:latin typeface="Caveat"/>
                <a:ea typeface="Caveat"/>
                <a:cs typeface="Caveat"/>
                <a:sym typeface="Caveat"/>
              </a:rPr>
              <a:t>Thanks</a:t>
            </a:r>
            <a:endParaRPr b="1" sz="9300">
              <a:solidFill>
                <a:srgbClr val="DD7E6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 generate fuzzy rules from numerical data pairs, collect these fuzzy rules and the linguistic fuzzy rules into a common fuzzy rule base, and finally design a control or signal processing system based on this combined fuzzy rule 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Fuzzy Rule from Numerical Data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15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100" name="Google Shape;100;p15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Divide input and output space into fuzzy regions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" name="Google Shape;102;p15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103" name="Google Shape;103;p15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Generate fuzzy rule from given desired input output pairs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5"/>
          <p:cNvGrpSpPr/>
          <p:nvPr/>
        </p:nvGrpSpPr>
        <p:grpSpPr>
          <a:xfrm>
            <a:off x="3516750" y="1189775"/>
            <a:ext cx="2064000" cy="3217725"/>
            <a:chOff x="3516750" y="1189775"/>
            <a:chExt cx="2064000" cy="3217725"/>
          </a:xfrm>
        </p:grpSpPr>
        <p:sp>
          <p:nvSpPr>
            <p:cNvPr id="106" name="Google Shape;106;p15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3739450" y="1927400"/>
              <a:ext cx="1624500" cy="248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>
                  <a:latin typeface="Trebuchet MS"/>
                  <a:ea typeface="Trebuchet MS"/>
                  <a:cs typeface="Trebuchet MS"/>
                  <a:sym typeface="Trebuchet MS"/>
                </a:rPr>
                <a:t>Assign degree to each generated rule</a:t>
              </a:r>
              <a:endParaRPr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80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6874025" y="1189775"/>
            <a:ext cx="2064000" cy="3217925"/>
            <a:chOff x="6874025" y="1189775"/>
            <a:chExt cx="2064000" cy="3217925"/>
          </a:xfrm>
        </p:grpSpPr>
        <p:sp>
          <p:nvSpPr>
            <p:cNvPr id="109" name="Google Shape;109;p15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5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7014875" y="1916200"/>
              <a:ext cx="1871400" cy="24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300">
                  <a:latin typeface="Trebuchet MS"/>
                  <a:ea typeface="Trebuchet MS"/>
                  <a:cs typeface="Trebuchet MS"/>
                  <a:sym typeface="Trebuchet MS"/>
                </a:rPr>
                <a:t>Determination of mapping from input space to output space based on the combined fuzzy rule base using a defuzzifying procedure.</a:t>
              </a:r>
              <a:endParaRPr sz="1300"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80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15"/>
          <p:cNvGrpSpPr/>
          <p:nvPr/>
        </p:nvGrpSpPr>
        <p:grpSpPr>
          <a:xfrm>
            <a:off x="5195350" y="1189775"/>
            <a:ext cx="2064000" cy="3217925"/>
            <a:chOff x="5195350" y="1189775"/>
            <a:chExt cx="2064000" cy="3217925"/>
          </a:xfrm>
        </p:grpSpPr>
        <p:sp>
          <p:nvSpPr>
            <p:cNvPr id="112" name="Google Shape;112;p15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Step</a:t>
              </a: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5461650" y="1916200"/>
              <a:ext cx="1624500" cy="249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300">
                  <a:latin typeface="Trebuchet MS"/>
                  <a:ea typeface="Trebuchet MS"/>
                  <a:cs typeface="Trebuchet MS"/>
                  <a:sym typeface="Trebuchet MS"/>
                </a:rPr>
                <a:t>Create a combined fuzzy rule base based on both the generated rules and linguistic rules of human expert.</a:t>
              </a:r>
              <a:endParaRPr sz="1300"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80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the Data into fuzzy regions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38" y="1170200"/>
            <a:ext cx="8872125" cy="29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825" y="589450"/>
            <a:ext cx="3647150" cy="28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500" y="589450"/>
            <a:ext cx="437197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Fuzzy rules generation from data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200"/>
            <a:ext cx="8240800" cy="17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Degree to each rule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6134100" cy="31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00" y="398925"/>
            <a:ext cx="7030600" cy="30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fuzzy rule base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25" y="1181400"/>
            <a:ext cx="7366750" cy="24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