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5"/>
  </p:sldMasterIdLst>
  <p:notesMasterIdLst>
    <p:notesMasterId r:id="rId41"/>
  </p:notesMasterIdLst>
  <p:handoutMasterIdLst>
    <p:handoutMasterId r:id="rId42"/>
  </p:handoutMasterIdLst>
  <p:sldIdLst>
    <p:sldId id="509" r:id="rId6"/>
    <p:sldId id="623" r:id="rId7"/>
    <p:sldId id="579" r:id="rId8"/>
    <p:sldId id="625" r:id="rId9"/>
    <p:sldId id="632" r:id="rId10"/>
    <p:sldId id="624" r:id="rId11"/>
    <p:sldId id="626" r:id="rId12"/>
    <p:sldId id="627" r:id="rId13"/>
    <p:sldId id="594" r:id="rId14"/>
    <p:sldId id="574" r:id="rId15"/>
    <p:sldId id="635" r:id="rId16"/>
    <p:sldId id="580" r:id="rId17"/>
    <p:sldId id="628" r:id="rId18"/>
    <p:sldId id="577" r:id="rId19"/>
    <p:sldId id="629" r:id="rId20"/>
    <p:sldId id="582" r:id="rId21"/>
    <p:sldId id="583" r:id="rId22"/>
    <p:sldId id="630" r:id="rId23"/>
    <p:sldId id="581" r:id="rId24"/>
    <p:sldId id="585" r:id="rId25"/>
    <p:sldId id="636" r:id="rId26"/>
    <p:sldId id="584" r:id="rId27"/>
    <p:sldId id="586" r:id="rId28"/>
    <p:sldId id="572" r:id="rId29"/>
    <p:sldId id="637" r:id="rId30"/>
    <p:sldId id="587" r:id="rId31"/>
    <p:sldId id="588" r:id="rId32"/>
    <p:sldId id="589" r:id="rId33"/>
    <p:sldId id="590" r:id="rId34"/>
    <p:sldId id="591" r:id="rId35"/>
    <p:sldId id="592" r:id="rId36"/>
    <p:sldId id="615" r:id="rId37"/>
    <p:sldId id="616" r:id="rId38"/>
    <p:sldId id="617" r:id="rId39"/>
    <p:sldId id="62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587C"/>
    <a:srgbClr val="3283AC"/>
    <a:srgbClr val="3366CC"/>
    <a:srgbClr val="58801D"/>
    <a:srgbClr val="5D891E"/>
    <a:srgbClr val="003366"/>
    <a:srgbClr val="336699"/>
    <a:srgbClr val="225974"/>
    <a:srgbClr val="176B9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8063" autoAdjust="0"/>
  </p:normalViewPr>
  <p:slideViewPr>
    <p:cSldViewPr snapToGrid="0">
      <p:cViewPr>
        <p:scale>
          <a:sx n="75" d="100"/>
          <a:sy n="75" d="100"/>
        </p:scale>
        <p:origin x="-15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33A3-5F79-4D23-A8C3-D8A5125B4F62}" type="datetime3">
              <a:rPr lang="en-US" smtClean="0"/>
              <a:pPr/>
              <a:t>19 August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© 2011 Openwave Systems Inc.                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2889-57FA-4836-AF9F-F86F90A61E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0125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EA946-0763-4156-814F-B3000F585062}" type="datetime3">
              <a:rPr lang="en-US" smtClean="0"/>
              <a:pPr/>
              <a:t>19 August 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© 2011 Openwave Systems Inc.                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5D43-D002-41A0-88A2-634AD31915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4475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 descr="Blue Arcs Dark - (PPT)-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38" y="0"/>
            <a:ext cx="91630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 descr="OWMesssaging Logo_2CLR Revers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8975" y="1905000"/>
            <a:ext cx="459105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20433" y="4277312"/>
            <a:ext cx="5259123" cy="1141341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4700" y="5602519"/>
            <a:ext cx="5270500" cy="914400"/>
          </a:xfrm>
        </p:spPr>
        <p:txBody>
          <a:bodyPr anchor="ctr">
            <a:normAutofit/>
          </a:bodyPr>
          <a:lstStyle>
            <a:lvl1pPr>
              <a:buFont typeface="Arial"/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16565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3550" y="1206500"/>
            <a:ext cx="8210550" cy="49276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39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/>
              <a:buChar char="•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9774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601788"/>
            <a:ext cx="4035425" cy="47228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1788"/>
            <a:ext cx="4035425" cy="47228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455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4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988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6500"/>
            <a:ext cx="8229600" cy="490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233771"/>
            <a:ext cx="8223250" cy="528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9" name="Picture 10" descr="OWMesssaging Icon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3700" y="6573838"/>
            <a:ext cx="4778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"/>
          <p:cNvSpPr txBox="1">
            <a:spLocks noChangeArrowheads="1"/>
          </p:cNvSpPr>
          <p:nvPr userDrawn="1"/>
        </p:nvSpPr>
        <p:spPr bwMode="auto">
          <a:xfrm>
            <a:off x="8362950" y="6664325"/>
            <a:ext cx="3175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r" defTabSz="820738">
              <a:lnSpc>
                <a:spcPct val="90000"/>
              </a:lnSpc>
              <a:defRPr/>
            </a:pPr>
            <a:fld id="{4914FF0C-CA27-444D-BC1C-1BBF374BADFB}" type="slidenum">
              <a:rPr lang="en-US" sz="800">
                <a:solidFill>
                  <a:prstClr val="white"/>
                </a:solidFill>
              </a:rPr>
              <a:pPr algn="r" defTabSz="820738">
                <a:lnSpc>
                  <a:spcPct val="90000"/>
                </a:lnSpc>
                <a:defRPr/>
              </a:pPr>
              <a:t>‹#›</a:t>
            </a:fld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 userDrawn="1"/>
        </p:nvSpPr>
        <p:spPr bwMode="auto">
          <a:xfrm>
            <a:off x="808038" y="6664325"/>
            <a:ext cx="4310062" cy="1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defTabSz="820738">
              <a:lnSpc>
                <a:spcPct val="90000"/>
              </a:lnSpc>
              <a:defRPr/>
            </a:pPr>
            <a:r>
              <a:rPr lang="en-US" sz="800" dirty="0">
                <a:solidFill>
                  <a:prstClr val="white"/>
                </a:solidFill>
              </a:rPr>
              <a:t>© </a:t>
            </a:r>
            <a:r>
              <a:rPr lang="en-US" sz="800" dirty="0" smtClean="0">
                <a:solidFill>
                  <a:prstClr val="white"/>
                </a:solidFill>
              </a:rPr>
              <a:t>2013 </a:t>
            </a:r>
            <a:r>
              <a:rPr lang="en-US" sz="800" dirty="0">
                <a:solidFill>
                  <a:prstClr val="white"/>
                </a:solidFill>
              </a:rPr>
              <a:t>Openwave Messaging   |   Confidential</a:t>
            </a:r>
          </a:p>
        </p:txBody>
      </p:sp>
      <p:pic>
        <p:nvPicPr>
          <p:cNvPr id="11" name="Picture 12" descr="Blue Arcs-Bottom.jp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0025"/>
            <a:ext cx="91440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OWMesssaging 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6638" y="185738"/>
            <a:ext cx="1309687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Blue Arcs-Bottom.jp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8"/>
          <p:cNvSpPr txBox="1">
            <a:spLocks noChangeArrowheads="1"/>
          </p:cNvSpPr>
          <p:nvPr userDrawn="1"/>
        </p:nvSpPr>
        <p:spPr bwMode="auto">
          <a:xfrm>
            <a:off x="452438" y="6664325"/>
            <a:ext cx="4310062" cy="1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37931725" indent="-37474525"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Openwave</a:t>
            </a:r>
            <a:r>
              <a:rPr lang="en-US" sz="800" dirty="0" smtClean="0">
                <a:solidFill>
                  <a:schemeClr val="bg1"/>
                </a:solidFill>
              </a:rPr>
              <a:t> Messaging   |   Confidential</a:t>
            </a:r>
          </a:p>
        </p:txBody>
      </p:sp>
      <p:pic>
        <p:nvPicPr>
          <p:cNvPr id="25" name="Picture 10" descr="OWMesssaging Icon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62725"/>
            <a:ext cx="4778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48"/>
          <p:cNvSpPr txBox="1">
            <a:spLocks noChangeArrowheads="1"/>
          </p:cNvSpPr>
          <p:nvPr userDrawn="1"/>
        </p:nvSpPr>
        <p:spPr bwMode="auto">
          <a:xfrm>
            <a:off x="7823200" y="6664325"/>
            <a:ext cx="830262" cy="11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37931725" indent="-37474525"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B9FCAA91-5CA2-1D4D-9305-7A7153092F64}" type="slidenum">
              <a:rPr lang="en-US" sz="800" smtClean="0">
                <a:solidFill>
                  <a:schemeClr val="bg1"/>
                </a:solidFill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26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34" r:id="rId3"/>
    <p:sldLayoutId id="2147483733" r:id="rId4"/>
    <p:sldLayoutId id="214748373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100" b="1" kern="1200">
          <a:solidFill>
            <a:srgbClr val="176B9D"/>
          </a:solidFill>
          <a:effectLst/>
          <a:latin typeface="Arial"/>
          <a:ea typeface="Tahoma" pitchFamily="34" charset="0"/>
          <a:cs typeface="Arial"/>
        </a:defRPr>
      </a:lvl1pPr>
    </p:titleStyle>
    <p:bodyStyle>
      <a:lvl1pPr marL="256032" indent="-256032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100000"/>
        <a:buFontTx/>
        <a:buBlip>
          <a:blip r:embed="rId11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Lucida Grande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00"/>
          <p:cNvSpPr>
            <a:spLocks noGrp="1"/>
          </p:cNvSpPr>
          <p:nvPr>
            <p:ph type="ctrTitle"/>
          </p:nvPr>
        </p:nvSpPr>
        <p:spPr>
          <a:xfrm>
            <a:off x="889000" y="4254500"/>
            <a:ext cx="7516813" cy="1562099"/>
          </a:xfrm>
        </p:spPr>
        <p:txBody>
          <a:bodyPr/>
          <a:lstStyle/>
          <a:p>
            <a:pPr algn="r">
              <a:spcAft>
                <a:spcPts val="1800"/>
              </a:spcAft>
            </a:pPr>
            <a:r>
              <a:rPr lang="en-US" dirty="0" err="1" smtClean="0">
                <a:latin typeface="Arial" charset="0"/>
                <a:ea typeface="MS PGothic" charset="0"/>
                <a:cs typeface="MS PGothic" charset="0"/>
              </a:rPr>
              <a:t>Webtop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 Automation</a:t>
            </a:r>
            <a:br>
              <a:rPr lang="en-US" dirty="0" smtClean="0">
                <a:latin typeface="Arial" charset="0"/>
                <a:ea typeface="MS PGothic" charset="0"/>
                <a:cs typeface="MS PGothic" charset="0"/>
              </a:rPr>
            </a:b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- Handover</a:t>
            </a:r>
            <a:br>
              <a:rPr lang="en-US" dirty="0" smtClean="0">
                <a:latin typeface="Arial" charset="0"/>
                <a:ea typeface="MS PGothic" charset="0"/>
                <a:cs typeface="MS PGothic" charset="0"/>
              </a:rPr>
            </a:b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5363" name="Subtitle 101"/>
          <p:cNvSpPr>
            <a:spLocks noGrp="1"/>
          </p:cNvSpPr>
          <p:nvPr>
            <p:ph type="subTitle" idx="4294967295"/>
          </p:nvPr>
        </p:nvSpPr>
        <p:spPr>
          <a:xfrm>
            <a:off x="3162300" y="6280150"/>
            <a:ext cx="5329238" cy="5222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By Vivian Wang</a:t>
            </a:r>
          </a:p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2015.9</a:t>
            </a:r>
            <a:endParaRPr lang="en-US" sz="1100" dirty="0">
              <a:solidFill>
                <a:srgbClr val="D9D9D9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888274"/>
            <a:ext cx="8210550" cy="509452"/>
          </a:xfrm>
        </p:spPr>
        <p:txBody>
          <a:bodyPr/>
          <a:lstStyle/>
          <a:p>
            <a:r>
              <a:rPr lang="en-US" dirty="0" smtClean="0"/>
              <a:t>Each test case result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506586"/>
            <a:ext cx="90868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705600" y="2159000"/>
            <a:ext cx="12573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83400" y="4622800"/>
            <a:ext cx="1663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Import test suites from Robot Ride</a:t>
            </a:r>
          </a:p>
          <a:p>
            <a:r>
              <a:rPr lang="en-US" dirty="0" smtClean="0"/>
              <a:t>Get the structure of a test case</a:t>
            </a:r>
          </a:p>
          <a:p>
            <a:pPr lvl="1"/>
            <a:r>
              <a:rPr lang="en-US" dirty="0" smtClean="0"/>
              <a:t>3 parts structure</a:t>
            </a:r>
          </a:p>
          <a:p>
            <a:pPr lvl="2"/>
            <a:r>
              <a:rPr lang="en-US" dirty="0" smtClean="0"/>
              <a:t>Function driven by keywords</a:t>
            </a:r>
          </a:p>
          <a:p>
            <a:pPr lvl="2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Input parameters</a:t>
            </a:r>
          </a:p>
          <a:p>
            <a:pPr lvl="1"/>
            <a:r>
              <a:rPr lang="en-US" dirty="0" smtClean="0"/>
              <a:t>One step in one line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150" y="1225550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203200" y="2103438"/>
            <a:ext cx="8750300" cy="3738562"/>
            <a:chOff x="520700" y="1506538"/>
            <a:chExt cx="8382000" cy="3408362"/>
          </a:xfrm>
        </p:grpSpPr>
        <p:grpSp>
          <p:nvGrpSpPr>
            <p:cNvPr id="4" name="Group 8"/>
            <p:cNvGrpSpPr/>
            <p:nvPr/>
          </p:nvGrpSpPr>
          <p:grpSpPr>
            <a:xfrm>
              <a:off x="635000" y="1506538"/>
              <a:ext cx="8267700" cy="3292895"/>
              <a:chOff x="203200" y="1214438"/>
              <a:chExt cx="8267700" cy="329289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3200" y="1214438"/>
                <a:ext cx="8255000" cy="3292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ounded Rectangle 5"/>
              <p:cNvSpPr/>
              <p:nvPr/>
            </p:nvSpPr>
            <p:spPr>
              <a:xfrm>
                <a:off x="3200400" y="2743200"/>
                <a:ext cx="2565400" cy="14605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176B9D"/>
                    </a:solidFill>
                  </a:rPr>
                  <a:t>Keywords</a:t>
                </a:r>
                <a:endParaRPr lang="en-US" sz="3200" b="1" dirty="0">
                  <a:solidFill>
                    <a:srgbClr val="176B9D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73100" y="2768600"/>
                <a:ext cx="2425700" cy="1384300"/>
              </a:xfrm>
              <a:prstGeom prst="roundRect">
                <a:avLst/>
              </a:prstGeom>
              <a:solidFill>
                <a:srgbClr val="92D050">
                  <a:alpha val="22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58801D"/>
                    </a:solidFill>
                  </a:rPr>
                  <a:t>Output</a:t>
                </a:r>
                <a:endParaRPr lang="en-US" sz="3200" b="1" dirty="0">
                  <a:solidFill>
                    <a:srgbClr val="58801D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816600" y="2311400"/>
                <a:ext cx="2654300" cy="1854200"/>
              </a:xfrm>
              <a:prstGeom prst="roundRect">
                <a:avLst/>
              </a:prstGeom>
              <a:solidFill>
                <a:srgbClr val="FF0000">
                  <a:alpha val="17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 algn="ctr"/>
                <a:r>
                  <a:rPr lang="en-US" sz="2800" b="1" dirty="0" smtClean="0"/>
                  <a:t>Parameters</a:t>
                </a: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20700" y="2514600"/>
              <a:ext cx="520700" cy="2400300"/>
            </a:xfrm>
            <a:prstGeom prst="roundRect">
              <a:avLst/>
            </a:prstGeom>
            <a:solidFill>
              <a:schemeClr val="bg1">
                <a:lumMod val="65000"/>
                <a:alpha val="24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T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E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P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Content Placeholder 4"/>
          <p:cNvSpPr>
            <a:spLocks noGrp="1"/>
          </p:cNvSpPr>
          <p:nvPr>
            <p:ph sz="quarter" idx="12"/>
          </p:nvPr>
        </p:nvSpPr>
        <p:spPr>
          <a:xfrm>
            <a:off x="463550" y="742950"/>
            <a:ext cx="8210550" cy="2063750"/>
          </a:xfrm>
        </p:spPr>
        <p:txBody>
          <a:bodyPr/>
          <a:lstStyle/>
          <a:p>
            <a:r>
              <a:rPr lang="en-US" dirty="0" smtClean="0"/>
              <a:t>Keyword – Lib</a:t>
            </a:r>
          </a:p>
          <a:p>
            <a:r>
              <a:rPr lang="en-US" dirty="0" smtClean="0"/>
              <a:t>Parameters – Input variables</a:t>
            </a:r>
          </a:p>
          <a:p>
            <a:r>
              <a:rPr lang="en-US" dirty="0" smtClean="0"/>
              <a:t>Output – print and log variable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0525" y="2143125"/>
            <a:ext cx="6457950" cy="381000"/>
          </a:xfrm>
          <a:prstGeom prst="roundRect">
            <a:avLst/>
          </a:prstGeom>
          <a:solidFill>
            <a:schemeClr val="tx1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Here is just a case title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57717" y="2459506"/>
            <a:ext cx="2678122" cy="16019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176B9D"/>
                </a:solidFill>
              </a:rPr>
              <a:t>Keywords</a:t>
            </a:r>
            <a:endParaRPr lang="en-US" sz="3200" b="1" dirty="0">
              <a:solidFill>
                <a:srgbClr val="176B9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1399449" y="3244850"/>
            <a:ext cx="2180772" cy="1374776"/>
          </a:xfrm>
          <a:prstGeom prst="downArrow">
            <a:avLst>
              <a:gd name="adj1" fmla="val 65286"/>
              <a:gd name="adj2" fmla="val 2990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Match Keywords: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User Login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Send Message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46175" y="4765675"/>
            <a:ext cx="3111500" cy="1447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Lib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send Message()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check_message_header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check_message_fetch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search_message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8276"/>
          <a:stretch>
            <a:fillRect/>
          </a:stretch>
        </p:blipFill>
        <p:spPr bwMode="auto">
          <a:xfrm>
            <a:off x="174625" y="771525"/>
            <a:ext cx="8867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71450" y="752476"/>
            <a:ext cx="1276350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1343026"/>
            <a:ext cx="1276350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1175" y="1076326"/>
            <a:ext cx="1276350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81175" y="2124076"/>
            <a:ext cx="1371600" cy="1000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29100" y="5076825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keyword call a function</a:t>
            </a:r>
          </a:p>
          <a:p>
            <a:r>
              <a:rPr lang="en-US" dirty="0" smtClean="0"/>
              <a:t>Each function could return something as 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4600" y="36830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 match function 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30769" y="2868366"/>
            <a:ext cx="2532284" cy="1518410"/>
          </a:xfrm>
          <a:prstGeom prst="round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58801D"/>
                </a:solidFill>
              </a:rPr>
              <a:t>Output</a:t>
            </a:r>
            <a:endParaRPr lang="en-US" sz="3200" b="1" dirty="0">
              <a:solidFill>
                <a:srgbClr val="58801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0" y="3663950"/>
            <a:ext cx="1914525" cy="1374776"/>
          </a:xfrm>
          <a:prstGeom prst="downArrow">
            <a:avLst>
              <a:gd name="adj1" fmla="val 65286"/>
              <a:gd name="adj2" fmla="val 2990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run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7238"/>
            <a:ext cx="9144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38125" y="1076325"/>
            <a:ext cx="1409700" cy="2266950"/>
          </a:xfrm>
          <a:prstGeom prst="rect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53013"/>
            <a:ext cx="8725398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61975" y="5229225"/>
            <a:ext cx="1143000" cy="276225"/>
          </a:xfrm>
          <a:prstGeom prst="rect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1975" y="5553075"/>
            <a:ext cx="1143000" cy="276225"/>
          </a:xfrm>
          <a:prstGeom prst="rect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" y="5876925"/>
            <a:ext cx="1143000" cy="276225"/>
          </a:xfrm>
          <a:prstGeom prst="rect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2449" y="6219825"/>
            <a:ext cx="1171575" cy="276225"/>
          </a:xfrm>
          <a:prstGeom prst="rect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8125" y="1089025"/>
            <a:ext cx="1409700" cy="930275"/>
          </a:xfrm>
          <a:prstGeom prst="rect">
            <a:avLst/>
          </a:prstGeom>
          <a:solidFill>
            <a:srgbClr val="92D050">
              <a:alpha val="2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2013" y="1752599"/>
            <a:ext cx="6777037" cy="2148031"/>
            <a:chOff x="252413" y="1171574"/>
            <a:chExt cx="6777037" cy="2148031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2413" y="1171574"/>
              <a:ext cx="6777037" cy="2148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>
            <a:xfrm>
              <a:off x="495300" y="2276475"/>
              <a:ext cx="1885950" cy="400050"/>
            </a:xfrm>
            <a:prstGeom prst="rect">
              <a:avLst/>
            </a:prstGeom>
            <a:noFill/>
            <a:ln w="38100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19674" y="2628900"/>
              <a:ext cx="1857375" cy="390525"/>
            </a:xfrm>
            <a:prstGeom prst="rect">
              <a:avLst/>
            </a:prstGeom>
            <a:noFill/>
            <a:ln w="38100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urved Connector 17"/>
            <p:cNvCxnSpPr>
              <a:stCxn id="16" idx="2"/>
            </p:cNvCxnSpPr>
            <p:nvPr/>
          </p:nvCxnSpPr>
          <p:spPr>
            <a:xfrm rot="16200000" flipH="1">
              <a:off x="3124200" y="990599"/>
              <a:ext cx="219075" cy="3590925"/>
            </a:xfrm>
            <a:prstGeom prst="curvedConnector2">
              <a:avLst/>
            </a:prstGeom>
            <a:ln w="762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11747" y="4238625"/>
            <a:ext cx="893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output from last step can be used as </a:t>
            </a:r>
            <a:r>
              <a:rPr lang="en-US" sz="2400" b="1" i="1" u="sng" dirty="0" smtClean="0"/>
              <a:t>input</a:t>
            </a:r>
            <a:r>
              <a:rPr lang="en-US" sz="2400" b="1" dirty="0" smtClean="0"/>
              <a:t> for next step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67300" y="542925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Input will be explained on next page</a:t>
            </a:r>
            <a:endParaRPr lang="en-US" i="1" u="sng" dirty="0"/>
          </a:p>
        </p:txBody>
      </p:sp>
      <p:sp>
        <p:nvSpPr>
          <p:cNvPr id="26" name="Down Arrow 25"/>
          <p:cNvSpPr/>
          <p:nvPr/>
        </p:nvSpPr>
        <p:spPr>
          <a:xfrm>
            <a:off x="6534150" y="5010150"/>
            <a:ext cx="285750" cy="29527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6272" y="2671673"/>
            <a:ext cx="2770928" cy="2033834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800" b="1" dirty="0" smtClean="0"/>
              <a:t>Parameters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Get the structure of a test case</a:t>
            </a:r>
            <a:endParaRPr lang="en-US" dirty="0">
              <a:solidFill>
                <a:srgbClr val="7C0500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3161151" y="3190876"/>
            <a:ext cx="2153799" cy="1568450"/>
          </a:xfrm>
          <a:prstGeom prst="downArrow">
            <a:avLst>
              <a:gd name="adj1" fmla="val 78658"/>
              <a:gd name="adj2" fmla="val 361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Params</a:t>
            </a:r>
            <a:r>
              <a:rPr lang="en-US" sz="1400" dirty="0" smtClean="0">
                <a:solidFill>
                  <a:schemeClr val="tx1"/>
                </a:solidFill>
              </a:rPr>
              <a:t> valued like ${} are read from </a:t>
            </a:r>
            <a:r>
              <a:rPr lang="en-US" sz="2800" b="1" dirty="0" smtClean="0">
                <a:solidFill>
                  <a:schemeClr val="tx1"/>
                </a:solidFill>
              </a:rPr>
              <a:t>resource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075" y="4803775"/>
            <a:ext cx="1995489" cy="1673225"/>
          </a:xfrm>
          <a:prstGeom prst="rect">
            <a:avLst/>
          </a:prstGeom>
          <a:noFill/>
          <a:ln w="9525">
            <a:solidFill>
              <a:srgbClr val="3283AC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8276"/>
          <a:stretch>
            <a:fillRect/>
          </a:stretch>
        </p:blipFill>
        <p:spPr bwMode="auto">
          <a:xfrm>
            <a:off x="174625" y="771525"/>
            <a:ext cx="8867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371850" y="2143125"/>
            <a:ext cx="5324475" cy="1104900"/>
          </a:xfrm>
          <a:prstGeom prst="rect">
            <a:avLst/>
          </a:prstGeom>
          <a:solidFill>
            <a:schemeClr val="accent6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24025" y="742950"/>
            <a:ext cx="7029450" cy="352425"/>
          </a:xfrm>
          <a:prstGeom prst="rect">
            <a:avLst/>
          </a:prstGeom>
          <a:solidFill>
            <a:schemeClr val="accent6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57550" y="1066800"/>
            <a:ext cx="5886450" cy="333375"/>
          </a:xfrm>
          <a:prstGeom prst="rect">
            <a:avLst/>
          </a:prstGeom>
          <a:solidFill>
            <a:schemeClr val="accent6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52600" y="1790700"/>
            <a:ext cx="7391400" cy="314325"/>
          </a:xfrm>
          <a:prstGeom prst="rect">
            <a:avLst/>
          </a:prstGeom>
          <a:solidFill>
            <a:schemeClr val="accent6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Input parameters - all follow with keyword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62550" y="310832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Folder=INBOX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62550" y="3438525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Password=${</a:t>
            </a:r>
            <a:r>
              <a:rPr lang="en-US" dirty="0" err="1" smtClean="0"/>
              <a:t>mail_password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772275" y="3409950"/>
            <a:ext cx="1828800" cy="48577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2" idx="2"/>
          </p:cNvCxnSpPr>
          <p:nvPr/>
        </p:nvCxnSpPr>
        <p:spPr>
          <a:xfrm rot="5400000">
            <a:off x="5757864" y="4405314"/>
            <a:ext cx="2438400" cy="1419223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8" y="4810125"/>
            <a:ext cx="3952875" cy="16954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1" name="Rounded Rectangle 30"/>
          <p:cNvSpPr/>
          <p:nvPr/>
        </p:nvSpPr>
        <p:spPr>
          <a:xfrm>
            <a:off x="4562475" y="6210301"/>
            <a:ext cx="1771650" cy="20955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42875" y="5819776"/>
            <a:ext cx="1771650" cy="20955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22" idx="2"/>
          </p:cNvCxnSpPr>
          <p:nvPr/>
        </p:nvCxnSpPr>
        <p:spPr>
          <a:xfrm rot="5400000">
            <a:off x="3600451" y="1847851"/>
            <a:ext cx="2038350" cy="6134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0" y="44958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resource_mail.py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14875" y="443865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resource.txt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2025" y="3441700"/>
            <a:ext cx="251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detail is in next part</a:t>
            </a:r>
            <a:endParaRPr lang="en-US" sz="2000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Handover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92100" y="733424"/>
            <a:ext cx="8851900" cy="57626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--------- Part A--------------------------</a:t>
            </a:r>
          </a:p>
          <a:p>
            <a:r>
              <a:rPr lang="en-US" dirty="0" err="1" smtClean="0"/>
              <a:t>Webtop</a:t>
            </a:r>
            <a:r>
              <a:rPr lang="en-US" dirty="0" smtClean="0"/>
              <a:t> basic to new comer</a:t>
            </a:r>
          </a:p>
          <a:p>
            <a:r>
              <a:rPr lang="en-US" dirty="0" smtClean="0"/>
              <a:t>Installation</a:t>
            </a:r>
          </a:p>
          <a:p>
            <a:pPr>
              <a:buNone/>
            </a:pPr>
            <a:r>
              <a:rPr lang="en-US" dirty="0" smtClean="0"/>
              <a:t>--------- Part B--------------------------</a:t>
            </a:r>
          </a:p>
          <a:p>
            <a:r>
              <a:rPr lang="en-US" dirty="0" smtClean="0"/>
              <a:t>Robot Framework</a:t>
            </a:r>
          </a:p>
          <a:p>
            <a:r>
              <a:rPr lang="en-US" dirty="0" smtClean="0"/>
              <a:t>Case Design Logic</a:t>
            </a:r>
          </a:p>
          <a:p>
            <a:r>
              <a:rPr lang="en-US" dirty="0" smtClean="0"/>
              <a:t>Test Scope and coverage</a:t>
            </a:r>
          </a:p>
          <a:p>
            <a:r>
              <a:rPr lang="en-US" dirty="0" smtClean="0"/>
              <a:t>Script Structure</a:t>
            </a:r>
          </a:p>
          <a:p>
            <a:pPr>
              <a:buNone/>
            </a:pPr>
            <a:r>
              <a:rPr lang="en-US" dirty="0" smtClean="0"/>
              <a:t>--------- Part C--------------------------</a:t>
            </a:r>
          </a:p>
          <a:p>
            <a:r>
              <a:rPr lang="en-US" dirty="0" smtClean="0"/>
              <a:t>Work Flow</a:t>
            </a:r>
          </a:p>
          <a:p>
            <a:r>
              <a:rPr lang="en-US" dirty="0" smtClean="0"/>
              <a:t>Report method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342900" y="2600324"/>
            <a:ext cx="5343525" cy="2924176"/>
            <a:chOff x="888779" y="1693490"/>
            <a:chExt cx="4877020" cy="2510211"/>
          </a:xfrm>
        </p:grpSpPr>
        <p:sp>
          <p:nvSpPr>
            <p:cNvPr id="6" name="Rounded Rectangle 5"/>
            <p:cNvSpPr/>
            <p:nvPr/>
          </p:nvSpPr>
          <p:spPr>
            <a:xfrm>
              <a:off x="888779" y="1693490"/>
              <a:ext cx="4877020" cy="251021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sz="3200" b="1" dirty="0" smtClean="0">
                  <a:solidFill>
                    <a:srgbClr val="176B9D"/>
                  </a:solidFill>
                </a:rPr>
                <a:t>Test suite</a:t>
              </a:r>
              <a:endParaRPr lang="en-US" sz="3200" b="1" dirty="0">
                <a:solidFill>
                  <a:srgbClr val="176B9D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28228" y="1893660"/>
              <a:ext cx="2438510" cy="557674"/>
            </a:xfrm>
            <a:prstGeom prst="roundRect">
              <a:avLst/>
            </a:prstGeom>
            <a:solidFill>
              <a:srgbClr val="92D050">
                <a:alpha val="22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58801D"/>
                  </a:solidFill>
                </a:rPr>
                <a:t>Resource</a:t>
              </a:r>
              <a:endParaRPr lang="en-US" sz="3200" b="1" dirty="0">
                <a:solidFill>
                  <a:srgbClr val="58801D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03994" y="2715563"/>
              <a:ext cx="2547498" cy="1351918"/>
            </a:xfrm>
            <a:prstGeom prst="roundRect">
              <a:avLst/>
            </a:prstGeom>
            <a:solidFill>
              <a:srgbClr val="FF0000">
                <a:alpha val="17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 algn="ctr"/>
              <a:r>
                <a:rPr lang="en-US" sz="2800" b="1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Libs</a:t>
              </a:r>
              <a:endPara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03250" y="4524375"/>
            <a:ext cx="1920875" cy="565148"/>
          </a:xfrm>
          <a:prstGeom prst="roundRect">
            <a:avLst/>
          </a:prstGeom>
          <a:solidFill>
            <a:schemeClr val="bg1">
              <a:lumMod val="65000"/>
              <a:alpha val="24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2"/>
          </p:nvPr>
        </p:nvSpPr>
        <p:spPr>
          <a:xfrm>
            <a:off x="463550" y="742950"/>
            <a:ext cx="8210550" cy="2063750"/>
          </a:xfrm>
        </p:spPr>
        <p:txBody>
          <a:bodyPr/>
          <a:lstStyle/>
          <a:p>
            <a:r>
              <a:rPr lang="en-US" dirty="0" smtClean="0"/>
              <a:t>Test suite must contain test cases</a:t>
            </a:r>
          </a:p>
          <a:p>
            <a:r>
              <a:rPr lang="en-US" dirty="0" smtClean="0"/>
              <a:t>Test suite must contain reference </a:t>
            </a:r>
            <a:r>
              <a:rPr lang="en-US" dirty="0" err="1" smtClean="0"/>
              <a:t>libs</a:t>
            </a:r>
            <a:endParaRPr lang="en-US" dirty="0" smtClean="0"/>
          </a:p>
          <a:p>
            <a:r>
              <a:rPr lang="en-US" dirty="0" smtClean="0"/>
              <a:t>(optional) Test suite contain resources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13425" y="2768600"/>
            <a:ext cx="251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detail is in next part</a:t>
            </a:r>
            <a:endParaRPr lang="en-US" sz="2000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Import test suites from Robot Ride</a:t>
            </a:r>
          </a:p>
          <a:p>
            <a:r>
              <a:rPr lang="en-US" dirty="0" smtClean="0"/>
              <a:t>Get the structure of a test case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the resource of </a:t>
            </a:r>
            <a:r>
              <a:rPr lang="en-US" dirty="0" smtClean="0"/>
              <a:t>test </a:t>
            </a:r>
            <a:r>
              <a:rPr lang="en-US" dirty="0" smtClean="0"/>
              <a:t>suite</a:t>
            </a:r>
          </a:p>
          <a:p>
            <a:pPr lvl="1"/>
            <a:r>
              <a:rPr lang="en-US" dirty="0" smtClean="0"/>
              <a:t>Method 1 – </a:t>
            </a:r>
            <a:r>
              <a:rPr lang="en-US" dirty="0" smtClean="0"/>
              <a:t>by test suite</a:t>
            </a:r>
            <a:endParaRPr lang="en-US" dirty="0" smtClean="0"/>
          </a:p>
          <a:p>
            <a:pPr lvl="1"/>
            <a:r>
              <a:rPr lang="en-US" dirty="0" smtClean="0"/>
              <a:t>Method 2 </a:t>
            </a:r>
            <a:r>
              <a:rPr lang="en-US" dirty="0" smtClean="0"/>
              <a:t>– </a:t>
            </a:r>
            <a:r>
              <a:rPr lang="en-US" dirty="0" smtClean="0"/>
              <a:t>by </a:t>
            </a:r>
            <a:r>
              <a:rPr lang="en-US" dirty="0" smtClean="0"/>
              <a:t>command </a:t>
            </a:r>
            <a:r>
              <a:rPr lang="en-US" dirty="0" smtClean="0"/>
              <a:t>line (recommended)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150" y="1225550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87" y="2293937"/>
            <a:ext cx="8329613" cy="43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the resource of test </a:t>
            </a:r>
            <a:r>
              <a:rPr lang="en-US" dirty="0" smtClean="0"/>
              <a:t>suite – </a:t>
            </a:r>
            <a:r>
              <a:rPr lang="en-US" dirty="0" smtClean="0"/>
              <a:t>by test suite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175" y="13495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Settings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Imported </a:t>
            </a:r>
            <a:r>
              <a:rPr lang="en-US" dirty="0" smtClean="0"/>
              <a:t>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Imported </a:t>
            </a:r>
            <a:r>
              <a:rPr lang="en-US" dirty="0" smtClean="0"/>
              <a:t>libraries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0600" y="710566"/>
            <a:ext cx="2651760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ctr"/>
            <a:r>
              <a:rPr lang="en-US" dirty="0" smtClean="0"/>
              <a:t>SanityTestSuite.txt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77575" y="4673599"/>
            <a:ext cx="2083525" cy="296455"/>
          </a:xfrm>
          <a:prstGeom prst="round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75400" y="4667250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1</a:t>
            </a:r>
            <a:endParaRPr lang="en-US" sz="1600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the resource of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939800" y="1879962"/>
            <a:ext cx="8210550" cy="4749437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*** Settings ***</a:t>
            </a:r>
          </a:p>
          <a:p>
            <a:pPr>
              <a:buNone/>
            </a:pPr>
            <a:r>
              <a:rPr lang="en-US" dirty="0" smtClean="0"/>
              <a:t>Documentation     This suite cover all mail related </a:t>
            </a:r>
            <a:r>
              <a:rPr lang="en-US" dirty="0" err="1" smtClean="0"/>
              <a:t>Webtop</a:t>
            </a:r>
            <a:r>
              <a:rPr lang="en-US" dirty="0" smtClean="0"/>
              <a:t> API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         webtopresource.txt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Library           ../Library/MailLib.py    ${</a:t>
            </a:r>
            <a:r>
              <a:rPr lang="en-US" dirty="0" err="1" smtClean="0"/>
              <a:t>common_url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Library           ../Library/CommonLib.py    ${</a:t>
            </a:r>
            <a:r>
              <a:rPr lang="en-US" dirty="0" err="1" smtClean="0"/>
              <a:t>common_url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Library           ../Library/PrefsLib.py    ${</a:t>
            </a:r>
            <a:r>
              <a:rPr lang="en-US" dirty="0" err="1" smtClean="0"/>
              <a:t>common_url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Library           ../Library/CalendarLib.py    ${</a:t>
            </a:r>
            <a:r>
              <a:rPr lang="en-US" dirty="0" err="1" smtClean="0"/>
              <a:t>common_url</a:t>
            </a:r>
            <a:r>
              <a:rPr lang="en-US" dirty="0" smtClean="0"/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0989" y="791392"/>
            <a:ext cx="2651760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ctr"/>
            <a:r>
              <a:rPr lang="en-US" dirty="0" smtClean="0"/>
              <a:t>SanityTestSuite.txt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8250" y="3930832"/>
            <a:ext cx="7223760" cy="2233748"/>
          </a:xfrm>
          <a:prstGeom prst="round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428750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1</a:t>
            </a:r>
            <a:endParaRPr lang="en-US" sz="1600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790700"/>
            <a:ext cx="8686799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Following settings are all defined in test </a:t>
            </a:r>
            <a:r>
              <a:rPr lang="en-US" sz="2400" dirty="0" smtClean="0">
                <a:solidFill>
                  <a:schemeClr val="bg1"/>
                </a:solidFill>
              </a:rPr>
              <a:t>suite.txt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00" y="1816100"/>
            <a:ext cx="8661400" cy="4559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the resource of test </a:t>
            </a:r>
            <a:r>
              <a:rPr lang="en-US" dirty="0" smtClean="0"/>
              <a:t>suite – </a:t>
            </a:r>
            <a:r>
              <a:rPr lang="en-US" dirty="0" smtClean="0"/>
              <a:t>by command line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47663" y="2085974"/>
            <a:ext cx="7948612" cy="3888033"/>
            <a:chOff x="538163" y="1276349"/>
            <a:chExt cx="7948612" cy="388803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163" y="1276349"/>
              <a:ext cx="7948612" cy="3888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ounded Rectangle 6"/>
            <p:cNvSpPr/>
            <p:nvPr/>
          </p:nvSpPr>
          <p:spPr>
            <a:xfrm>
              <a:off x="3752850" y="2105025"/>
              <a:ext cx="2971800" cy="4191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0" y="135255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import by command line will benefit Jenkins Job for multi-environments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99000" y="335915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2 - recommended</a:t>
            </a:r>
            <a:endParaRPr lang="en-US" sz="1600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the resource of test suite – by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206500"/>
            <a:ext cx="8210550" cy="3352800"/>
          </a:xfrm>
        </p:spPr>
        <p:txBody>
          <a:bodyPr/>
          <a:lstStyle/>
          <a:p>
            <a:r>
              <a:rPr lang="en-US" dirty="0" smtClean="0"/>
              <a:t>The reason and benefit of resource imported by command line</a:t>
            </a:r>
          </a:p>
          <a:p>
            <a:pPr lvl="1"/>
            <a:r>
              <a:rPr lang="en-US" dirty="0" smtClean="0"/>
              <a:t>Test resource contains URI for each test environment</a:t>
            </a:r>
          </a:p>
          <a:p>
            <a:pPr lvl="1"/>
            <a:r>
              <a:rPr lang="en-US" dirty="0" smtClean="0"/>
              <a:t>Each test suite reused for multiple environment</a:t>
            </a:r>
          </a:p>
          <a:p>
            <a:pPr lvl="2"/>
            <a:r>
              <a:rPr lang="en-US" dirty="0" smtClean="0"/>
              <a:t>Fusion-MX</a:t>
            </a:r>
          </a:p>
          <a:p>
            <a:pPr lvl="2"/>
            <a:r>
              <a:rPr lang="en-US" dirty="0" smtClean="0"/>
              <a:t>Fusion-CPMS</a:t>
            </a:r>
          </a:p>
          <a:p>
            <a:pPr lvl="2"/>
            <a:r>
              <a:rPr lang="en-US" dirty="0" err="1" smtClean="0"/>
              <a:t>Otosan</a:t>
            </a:r>
            <a:endParaRPr lang="en-US" dirty="0" smtClean="0"/>
          </a:p>
          <a:p>
            <a:pPr lvl="2"/>
            <a:r>
              <a:rPr lang="en-US" dirty="0" smtClean="0"/>
              <a:t>Telstra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5105400"/>
            <a:ext cx="147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test suite</a:t>
            </a:r>
          </a:p>
          <a:p>
            <a:pPr algn="ctr"/>
            <a:r>
              <a:rPr lang="en-US" dirty="0" smtClean="0"/>
              <a:t>- contact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25700" y="4686300"/>
            <a:ext cx="20320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for Fusion-MX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25700" y="5321300"/>
            <a:ext cx="23241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for Fusion-CPMS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25700" y="5930900"/>
            <a:ext cx="25273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for </a:t>
            </a:r>
            <a:r>
              <a:rPr lang="en-US" dirty="0" err="1" smtClean="0"/>
              <a:t>Otosan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67300" y="4737100"/>
            <a:ext cx="3621504" cy="369332"/>
          </a:xfrm>
          <a:prstGeom prst="rect">
            <a:avLst/>
          </a:prstGeom>
          <a:noFill/>
          <a:ln>
            <a:solidFill>
              <a:srgbClr val="10587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Fusion-MX environment 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92700" y="5372100"/>
            <a:ext cx="3962400" cy="369332"/>
          </a:xfrm>
          <a:prstGeom prst="rect">
            <a:avLst/>
          </a:prstGeom>
          <a:noFill/>
          <a:ln>
            <a:solidFill>
              <a:srgbClr val="1058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Fusion-CPMS environment variables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44696" y="5981700"/>
            <a:ext cx="3249608" cy="369332"/>
          </a:xfrm>
          <a:prstGeom prst="rect">
            <a:avLst/>
          </a:prstGeom>
          <a:noFill/>
          <a:ln>
            <a:solidFill>
              <a:srgbClr val="10587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Otosan</a:t>
            </a:r>
            <a:r>
              <a:rPr lang="en-US" dirty="0" smtClean="0"/>
              <a:t> environment 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 flipV="1">
            <a:off x="1701800" y="4921250"/>
            <a:ext cx="72390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701800" y="5556250"/>
            <a:ext cx="7239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1701800" y="5562600"/>
            <a:ext cx="72390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10" idx="1"/>
          </p:cNvCxnSpPr>
          <p:nvPr/>
        </p:nvCxnSpPr>
        <p:spPr>
          <a:xfrm>
            <a:off x="4457700" y="4921250"/>
            <a:ext cx="609600" cy="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11" idx="1"/>
          </p:cNvCxnSpPr>
          <p:nvPr/>
        </p:nvCxnSpPr>
        <p:spPr>
          <a:xfrm>
            <a:off x="4749800" y="5556250"/>
            <a:ext cx="342900" cy="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  <a:endCxn id="12" idx="1"/>
          </p:cNvCxnSpPr>
          <p:nvPr/>
        </p:nvCxnSpPr>
        <p:spPr>
          <a:xfrm>
            <a:off x="4953000" y="6165850"/>
            <a:ext cx="391696" cy="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12"/>
          </p:nvPr>
        </p:nvSpPr>
        <p:spPr bwMode="auto">
          <a:xfrm>
            <a:off x="533400" y="1892300"/>
            <a:ext cx="77597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ctr">
            <a:noAutofit/>
          </a:bodyPr>
          <a:lstStyle/>
          <a:p>
            <a:pPr algn="ctr">
              <a:lnSpc>
                <a:spcPct val="150000"/>
              </a:lnSpc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6600" dirty="0" smtClean="0">
                <a:solidFill>
                  <a:srgbClr val="012B5B"/>
                </a:solidFill>
              </a:rPr>
              <a:t>Case Design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 smtClean="0">
                <a:solidFill>
                  <a:srgbClr val="7C0500"/>
                </a:solidFill>
              </a:rPr>
              <a:t>Case Logic</a:t>
            </a:r>
            <a:endParaRPr 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5794" y="990600"/>
            <a:ext cx="8305006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t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800" dirty="0" smtClean="0">
                <a:latin typeface="Baskerville" charset="0"/>
              </a:rPr>
              <a:t>For single API: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800" dirty="0" smtClean="0">
                <a:latin typeface="Baskerville" charset="0"/>
              </a:rPr>
              <a:t>1 case = 1 test point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b="1" dirty="0" smtClean="0">
                <a:latin typeface="Arial"/>
                <a:cs typeface="Arial"/>
              </a:rPr>
              <a:t>list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b="1" dirty="0" smtClean="0">
                <a:latin typeface="Arial"/>
                <a:cs typeface="Arial"/>
              </a:rPr>
              <a:t>add</a:t>
            </a:r>
            <a:r>
              <a:rPr lang="en-CA" sz="2000" dirty="0" smtClean="0">
                <a:latin typeface="Arial"/>
                <a:cs typeface="Arial"/>
              </a:rPr>
              <a:t> + check by list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latin typeface="Arial"/>
                <a:cs typeface="Arial"/>
              </a:rPr>
              <a:t>add + check by </a:t>
            </a:r>
            <a:r>
              <a:rPr lang="en-CA" sz="2000" b="1" dirty="0" smtClean="0">
                <a:latin typeface="Arial"/>
                <a:cs typeface="Arial"/>
              </a:rPr>
              <a:t>read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latin typeface="Arial"/>
                <a:cs typeface="Arial"/>
              </a:rPr>
              <a:t>add + </a:t>
            </a:r>
            <a:r>
              <a:rPr lang="en-CA" sz="2000" b="1" dirty="0" smtClean="0">
                <a:latin typeface="Arial"/>
                <a:cs typeface="Arial"/>
              </a:rPr>
              <a:t>delete </a:t>
            </a:r>
            <a:r>
              <a:rPr lang="en-CA" sz="2000" dirty="0" smtClean="0">
                <a:latin typeface="Arial"/>
                <a:cs typeface="Arial"/>
              </a:rPr>
              <a:t>+ check by list</a:t>
            </a:r>
            <a:endParaRPr lang="en-CA" sz="2000" b="1" dirty="0" smtClean="0">
              <a:latin typeface="Arial"/>
              <a:cs typeface="Arial"/>
            </a:endParaRP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latin typeface="Arial"/>
                <a:cs typeface="Arial"/>
              </a:rPr>
              <a:t>add + </a:t>
            </a:r>
            <a:r>
              <a:rPr lang="en-CA" sz="2000" b="1" dirty="0" smtClean="0">
                <a:latin typeface="Arial"/>
                <a:cs typeface="Arial"/>
              </a:rPr>
              <a:t>update</a:t>
            </a:r>
            <a:r>
              <a:rPr lang="en-CA" sz="2000" dirty="0" smtClean="0">
                <a:latin typeface="Arial"/>
                <a:cs typeface="Arial"/>
              </a:rPr>
              <a:t> + check by read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latin typeface="Arial"/>
                <a:cs typeface="Arial"/>
              </a:rPr>
              <a:t>...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sz="2000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 smtClean="0">
                <a:solidFill>
                  <a:srgbClr val="7C0500"/>
                </a:solidFill>
              </a:rPr>
              <a:t>Case Logic</a:t>
            </a:r>
            <a:endParaRPr 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5794" y="990600"/>
            <a:ext cx="8305006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t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800" dirty="0" smtClean="0">
                <a:latin typeface="Baskerville" charset="0"/>
              </a:rPr>
              <a:t>For function: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800" dirty="0" smtClean="0">
                <a:latin typeface="Baskerville" charset="0"/>
              </a:rPr>
              <a:t>1 case = 1 test function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cs typeface="Arial"/>
              </a:rPr>
              <a:t>add from </a:t>
            </a:r>
            <a:r>
              <a:rPr lang="en-CA" sz="2000" b="1" dirty="0" smtClean="0">
                <a:cs typeface="Arial"/>
              </a:rPr>
              <a:t>block</a:t>
            </a:r>
            <a:r>
              <a:rPr lang="en-CA" sz="2000" dirty="0" smtClean="0">
                <a:cs typeface="Arial"/>
              </a:rPr>
              <a:t> list </a:t>
            </a:r>
            <a:r>
              <a:rPr lang="en-CA" sz="2000" u="sng" dirty="0" smtClean="0">
                <a:cs typeface="Arial"/>
              </a:rPr>
              <a:t>+ test for block function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cs typeface="Arial"/>
              </a:rPr>
              <a:t>add from </a:t>
            </a:r>
            <a:r>
              <a:rPr lang="en-CA" sz="2000" b="1" dirty="0" smtClean="0">
                <a:cs typeface="Arial"/>
              </a:rPr>
              <a:t>allow</a:t>
            </a:r>
            <a:r>
              <a:rPr lang="en-CA" sz="2000" dirty="0" smtClean="0">
                <a:cs typeface="Arial"/>
              </a:rPr>
              <a:t> list </a:t>
            </a:r>
            <a:r>
              <a:rPr lang="en-CA" sz="2000" u="sng" dirty="0" smtClean="0">
                <a:cs typeface="Arial"/>
              </a:rPr>
              <a:t>+ test for allow function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cs typeface="Arial"/>
              </a:rPr>
              <a:t>update from </a:t>
            </a:r>
            <a:r>
              <a:rPr lang="en-CA" sz="2000" b="1" dirty="0" smtClean="0">
                <a:cs typeface="Arial"/>
              </a:rPr>
              <a:t>block</a:t>
            </a:r>
            <a:r>
              <a:rPr lang="en-CA" sz="2000" dirty="0" smtClean="0">
                <a:cs typeface="Arial"/>
              </a:rPr>
              <a:t> list </a:t>
            </a:r>
            <a:r>
              <a:rPr lang="en-CA" sz="2000" u="sng" dirty="0" smtClean="0">
                <a:cs typeface="Arial"/>
              </a:rPr>
              <a:t>+ test for block function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cs typeface="Arial"/>
              </a:rPr>
              <a:t>update from </a:t>
            </a:r>
            <a:r>
              <a:rPr lang="en-CA" sz="2000" b="1" dirty="0" smtClean="0">
                <a:cs typeface="Arial"/>
              </a:rPr>
              <a:t>allow</a:t>
            </a:r>
            <a:r>
              <a:rPr lang="en-CA" sz="2000" dirty="0" smtClean="0">
                <a:cs typeface="Arial"/>
              </a:rPr>
              <a:t> list </a:t>
            </a:r>
            <a:r>
              <a:rPr lang="en-CA" sz="2000" u="sng" dirty="0" smtClean="0">
                <a:cs typeface="Arial"/>
              </a:rPr>
              <a:t>+ test for allow function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cs typeface="Arial"/>
              </a:rPr>
              <a:t>remove from (</a:t>
            </a:r>
            <a:r>
              <a:rPr lang="en-CA" sz="2000" b="1" dirty="0" smtClean="0">
                <a:cs typeface="Arial"/>
              </a:rPr>
              <a:t>allow/block</a:t>
            </a:r>
            <a:r>
              <a:rPr lang="en-CA" sz="2000" dirty="0" smtClean="0">
                <a:cs typeface="Arial"/>
              </a:rPr>
              <a:t>) list + </a:t>
            </a:r>
            <a:r>
              <a:rPr lang="en-CA" sz="2000" u="sng" dirty="0" smtClean="0">
                <a:cs typeface="Arial"/>
              </a:rPr>
              <a:t>test for function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b="1" dirty="0" smtClean="0">
                <a:cs typeface="Arial"/>
              </a:rPr>
              <a:t>(add/update)</a:t>
            </a:r>
            <a:r>
              <a:rPr lang="en-CA" sz="2000" dirty="0" smtClean="0">
                <a:cs typeface="Arial"/>
              </a:rPr>
              <a:t> alarm </a:t>
            </a:r>
            <a:r>
              <a:rPr lang="en-CA" sz="2000" u="sng" dirty="0" smtClean="0">
                <a:cs typeface="Arial"/>
              </a:rPr>
              <a:t>+ test for alarm arrive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cs typeface="Arial"/>
              </a:rPr>
              <a:t>…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sz="2000" dirty="0" smtClean="0">
              <a:cs typeface="Arial"/>
            </a:endParaRP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sz="2000" dirty="0" smtClean="0">
              <a:cs typeface="Arial"/>
            </a:endParaRP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sz="2000" dirty="0" smtClean="0">
              <a:latin typeface="Arial"/>
              <a:cs typeface="Arial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sz="2800" dirty="0">
              <a:solidFill>
                <a:srgbClr val="012B5B"/>
              </a:solidFill>
              <a:latin typeface="Baskerville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12"/>
          </p:nvPr>
        </p:nvSpPr>
        <p:spPr bwMode="auto">
          <a:xfrm>
            <a:off x="1333500" y="1892300"/>
            <a:ext cx="67691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ctr">
            <a:noAutofit/>
          </a:bodyPr>
          <a:lstStyle/>
          <a:p>
            <a:pPr algn="ctr">
              <a:lnSpc>
                <a:spcPct val="150000"/>
              </a:lnSpc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0" dirty="0" smtClean="0">
                <a:solidFill>
                  <a:srgbClr val="012B5B"/>
                </a:solidFill>
              </a:rPr>
              <a:t>Test Scope</a:t>
            </a:r>
          </a:p>
          <a:p>
            <a:pPr algn="ctr">
              <a:lnSpc>
                <a:spcPct val="150000"/>
              </a:lnSpc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0" dirty="0" smtClean="0">
                <a:solidFill>
                  <a:srgbClr val="012B5B"/>
                </a:solidFill>
              </a:rPr>
              <a:t>&amp;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12"/>
          </p:nvPr>
        </p:nvSpPr>
        <p:spPr bwMode="auto">
          <a:xfrm>
            <a:off x="1333500" y="1892300"/>
            <a:ext cx="67691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ctr">
            <a:noAutofit/>
          </a:bodyPr>
          <a:lstStyle/>
          <a:p>
            <a:pPr algn="ctr">
              <a:lnSpc>
                <a:spcPct val="150000"/>
              </a:lnSpc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6000" dirty="0" smtClean="0">
                <a:solidFill>
                  <a:srgbClr val="012B5B"/>
                </a:solidFill>
              </a:rPr>
              <a:t>Robot</a:t>
            </a:r>
            <a:r>
              <a:rPr lang="en-US" altLang="zh-CN" sz="6600" dirty="0" smtClean="0">
                <a:solidFill>
                  <a:srgbClr val="012B5B"/>
                </a:solidFill>
              </a:rPr>
              <a:t>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Test Scope </a:t>
            </a: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291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7800" y="876300"/>
            <a:ext cx="86995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 environments:</a:t>
            </a:r>
          </a:p>
          <a:p>
            <a:r>
              <a:rPr lang="en-US" sz="2000" dirty="0" smtClean="0"/>
              <a:t>	Request – XML and JSON</a:t>
            </a:r>
          </a:p>
          <a:p>
            <a:r>
              <a:rPr lang="en-US" sz="2000" dirty="0" smtClean="0"/>
              <a:t>	Backend – MX and CPMS</a:t>
            </a:r>
          </a:p>
          <a:p>
            <a:r>
              <a:rPr lang="en-US" sz="2000" dirty="0" smtClean="0"/>
              <a:t>3 components:</a:t>
            </a:r>
          </a:p>
          <a:p>
            <a:r>
              <a:rPr lang="en-US" sz="2000" dirty="0" smtClean="0"/>
              <a:t>	Mail</a:t>
            </a:r>
          </a:p>
          <a:p>
            <a:r>
              <a:rPr lang="en-US" sz="2000" dirty="0" smtClean="0"/>
              <a:t>	Contact</a:t>
            </a:r>
          </a:p>
          <a:p>
            <a:r>
              <a:rPr lang="en-US" sz="2000" dirty="0" smtClean="0"/>
              <a:t>	Calendar</a:t>
            </a:r>
          </a:p>
          <a:p>
            <a:r>
              <a:rPr lang="en-US" sz="2000" dirty="0" smtClean="0"/>
              <a:t>	(Preference included above)</a:t>
            </a:r>
          </a:p>
          <a:p>
            <a:r>
              <a:rPr lang="en-US" sz="2000" dirty="0" smtClean="0"/>
              <a:t>Test URL:</a:t>
            </a:r>
          </a:p>
          <a:p>
            <a:r>
              <a:rPr lang="en-US" sz="2000" dirty="0" smtClean="0"/>
              <a:t>	E2E – MX backend (172.20.0.78)</a:t>
            </a:r>
          </a:p>
          <a:p>
            <a:r>
              <a:rPr lang="en-US" sz="2000" dirty="0" smtClean="0"/>
              <a:t>	E2E – CPMS backend (172.20.1.179)</a:t>
            </a:r>
          </a:p>
          <a:p>
            <a:r>
              <a:rPr lang="en-US" sz="2000" dirty="0" smtClean="0"/>
              <a:t>	E2E – </a:t>
            </a:r>
            <a:r>
              <a:rPr lang="en-US" sz="2000" dirty="0" err="1" smtClean="0"/>
              <a:t>Otosan</a:t>
            </a:r>
            <a:r>
              <a:rPr lang="en-US" sz="2000" dirty="0" smtClean="0"/>
              <a:t> SSO</a:t>
            </a:r>
          </a:p>
          <a:p>
            <a:endParaRPr lang="en-US" sz="2000" dirty="0" smtClean="0"/>
          </a:p>
          <a:p>
            <a:r>
              <a:rPr lang="en-US" sz="2000" b="1" dirty="0" smtClean="0"/>
              <a:t>Total </a:t>
            </a:r>
            <a:r>
              <a:rPr lang="en-US" sz="2000" b="1" dirty="0" smtClean="0"/>
              <a:t>Test </a:t>
            </a:r>
            <a:r>
              <a:rPr lang="en-US" sz="2000" b="1" dirty="0" smtClean="0"/>
              <a:t>suites: 14</a:t>
            </a:r>
          </a:p>
          <a:p>
            <a:r>
              <a:rPr lang="en-US" sz="2000" b="1" dirty="0" smtClean="0"/>
              <a:t>	Fusion: </a:t>
            </a:r>
          </a:p>
          <a:p>
            <a:r>
              <a:rPr lang="en-US" sz="2000" b="1" dirty="0" smtClean="0"/>
              <a:t>	3components * 2 requests(XML +JSON) * 2backends = 12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Otosan</a:t>
            </a:r>
            <a:r>
              <a:rPr lang="en-US" sz="2000" b="1" dirty="0" smtClean="0"/>
              <a:t>: 2components (XML)</a:t>
            </a:r>
            <a:r>
              <a:rPr lang="en-US" sz="2000" dirty="0" smtClean="0"/>
              <a:t>	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0" y="1028700"/>
          <a:ext cx="9143999" cy="451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20"/>
                <a:gridCol w="1571625"/>
                <a:gridCol w="2003308"/>
                <a:gridCol w="1650800"/>
                <a:gridCol w="1580312"/>
                <a:gridCol w="1104034"/>
              </a:tblGrid>
              <a:tr h="39370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Env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E2E-MX </a:t>
                      </a:r>
                    </a:p>
                    <a:p>
                      <a:pPr algn="ctr"/>
                      <a:r>
                        <a:rPr lang="en-US" sz="1800" dirty="0" smtClean="0"/>
                        <a:t>172.20.0.78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E2E-CPMS</a:t>
                      </a:r>
                    </a:p>
                    <a:p>
                      <a:pPr algn="ctr"/>
                      <a:r>
                        <a:rPr lang="en-US" sz="1800" dirty="0" smtClean="0"/>
                        <a:t>172.20.1.179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E2E-Otosan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Req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Json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XML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Json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XML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XML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160809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Mail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Developing</a:t>
                      </a:r>
                      <a:endParaRPr lang="en-US" altLang="zh-CN" sz="16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600" b="0" i="0" u="non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Based on</a:t>
                      </a:r>
                    </a:p>
                    <a:p>
                      <a:pPr algn="ctr"/>
                      <a:r>
                        <a:rPr lang="en-US" altLang="zh-CN" sz="1600" b="0" i="0" u="non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requirement</a:t>
                      </a:r>
                      <a:endParaRPr lang="zh-CN" altLang="en-US" sz="1600" b="0" i="0" u="non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Developing</a:t>
                      </a:r>
                      <a:endParaRPr lang="en-US" altLang="zh-CN" sz="16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600" b="0" i="0" u="non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Based </a:t>
                      </a:r>
                      <a:r>
                        <a:rPr lang="en-US" altLang="zh-CN" sz="1600" b="0" i="0" u="non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</a:p>
                    <a:p>
                      <a:pPr algn="ctr"/>
                      <a:r>
                        <a:rPr lang="en-US" altLang="zh-CN" sz="1600" b="0" i="0" u="non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requirement</a:t>
                      </a:r>
                      <a:endParaRPr lang="zh-CN" altLang="en-US" sz="1600" b="0" i="0" u="non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Maintain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1608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Developing</a:t>
                      </a:r>
                      <a:endParaRPr lang="en-US" altLang="zh-CN" sz="16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Developing</a:t>
                      </a:r>
                      <a:endParaRPr lang="en-US" altLang="zh-CN" sz="16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400" b="1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Maintain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1608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Calendar</a:t>
                      </a:r>
                      <a:endParaRPr lang="zh-CN" altLang="en-US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Developing</a:t>
                      </a:r>
                      <a:endParaRPr lang="en-US" altLang="zh-CN" sz="16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Developing</a:t>
                      </a:r>
                      <a:endParaRPr lang="en-US" altLang="zh-CN" sz="16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kern="12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91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sz="2400" dirty="0" smtClean="0"/>
              <a:t>Code </a:t>
            </a:r>
            <a:r>
              <a:rPr lang="en-US" sz="2400" dirty="0" smtClean="0"/>
              <a:t>Scope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  <p:sp>
        <p:nvSpPr>
          <p:cNvPr id="15" name="圆角矩形 14"/>
          <p:cNvSpPr/>
          <p:nvPr/>
        </p:nvSpPr>
        <p:spPr>
          <a:xfrm>
            <a:off x="4991100" y="2146300"/>
            <a:ext cx="1384300" cy="3378200"/>
          </a:xfrm>
          <a:prstGeom prst="roundRect">
            <a:avLst/>
          </a:prstGeom>
          <a:solidFill>
            <a:srgbClr val="3366CC">
              <a:alpha val="24000"/>
            </a:srgb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</a:t>
            </a:r>
          </a:p>
          <a:p>
            <a:pPr algn="ctr"/>
            <a:r>
              <a:rPr lang="en-US" altLang="zh-CN" sz="2000" i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MX</a:t>
            </a:r>
          </a:p>
          <a:p>
            <a:pPr algn="ctr"/>
            <a:r>
              <a:rPr lang="en-US" altLang="zh-CN" sz="2000" i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000" i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 suites</a:t>
            </a:r>
            <a:endParaRPr lang="en-US" altLang="zh-CN" sz="2000" i="1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604000" y="2133600"/>
            <a:ext cx="1384300" cy="3378200"/>
          </a:xfrm>
          <a:prstGeom prst="roundRect">
            <a:avLst/>
          </a:prstGeom>
          <a:solidFill>
            <a:srgbClr val="3366CC">
              <a:alpha val="24000"/>
            </a:srgb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</a:t>
            </a:r>
          </a:p>
          <a:p>
            <a:pPr algn="ctr"/>
            <a:r>
              <a:rPr lang="en-US" altLang="zh-CN" sz="2000" i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MX</a:t>
            </a:r>
          </a:p>
          <a:p>
            <a:pPr algn="ctr"/>
            <a:r>
              <a:rPr lang="en-US" altLang="zh-CN" sz="2000" i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000" i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 suites</a:t>
            </a:r>
            <a:endParaRPr lang="en-US" altLang="zh-CN" sz="2000" i="1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12"/>
          </p:nvPr>
        </p:nvSpPr>
        <p:spPr bwMode="auto">
          <a:xfrm>
            <a:off x="1333500" y="1892300"/>
            <a:ext cx="67691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ctr">
            <a:noAutofit/>
          </a:bodyPr>
          <a:lstStyle/>
          <a:p>
            <a:pPr algn="ctr">
              <a:lnSpc>
                <a:spcPct val="150000"/>
              </a:lnSpc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6600" dirty="0" smtClean="0">
                <a:solidFill>
                  <a:srgbClr val="012B5B"/>
                </a:solidFill>
              </a:rPr>
              <a:t>Script Structure</a:t>
            </a:r>
            <a:endParaRPr lang="en-US" sz="6600" dirty="0" smtClean="0">
              <a:solidFill>
                <a:srgbClr val="012B5B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sz="1800" dirty="0" smtClean="0"/>
              <a:t>Location </a:t>
            </a:r>
          </a:p>
          <a:p>
            <a:pPr lvl="1">
              <a:buNone/>
            </a:pPr>
            <a:r>
              <a:rPr lang="en-US" sz="1600" dirty="0" smtClean="0"/>
              <a:t>https://bitbucket.org/katewang-owmessaging/webtop_api_test</a:t>
            </a:r>
          </a:p>
          <a:p>
            <a:r>
              <a:rPr lang="en-US" sz="1800" dirty="0" smtClean="0"/>
              <a:t>Master branch</a:t>
            </a:r>
          </a:p>
          <a:p>
            <a:pPr lvl="1"/>
            <a:r>
              <a:rPr lang="en-US" dirty="0" smtClean="0"/>
              <a:t>XML	\</a:t>
            </a:r>
            <a:r>
              <a:rPr lang="en-US" dirty="0" err="1" smtClean="0"/>
              <a:t>webtop_api_test</a:t>
            </a:r>
            <a:r>
              <a:rPr lang="en-US" dirty="0" smtClean="0"/>
              <a:t>\</a:t>
            </a:r>
            <a:r>
              <a:rPr lang="en-US" dirty="0" err="1" smtClean="0"/>
              <a:t>webtop</a:t>
            </a:r>
            <a:endParaRPr lang="en-US" dirty="0" smtClean="0"/>
          </a:p>
          <a:p>
            <a:pPr lvl="1"/>
            <a:r>
              <a:rPr lang="en-US" dirty="0" smtClean="0"/>
              <a:t>JSON	 \</a:t>
            </a:r>
            <a:r>
              <a:rPr lang="en-US" dirty="0" err="1" smtClean="0"/>
              <a:t>webtop_api_test</a:t>
            </a:r>
            <a:r>
              <a:rPr lang="en-US" dirty="0" smtClean="0"/>
              <a:t>\</a:t>
            </a:r>
            <a:r>
              <a:rPr lang="en-US" dirty="0" err="1" smtClean="0"/>
              <a:t>webtop_json</a:t>
            </a:r>
            <a:endParaRPr lang="en-US" dirty="0" smtClean="0"/>
          </a:p>
          <a:p>
            <a:r>
              <a:rPr lang="en-US" sz="1800" dirty="0" smtClean="0"/>
              <a:t>Develop branch (only for XML and it’s out of date)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3327401"/>
          <a:ext cx="8737599" cy="2884985"/>
        </p:xfrm>
        <a:graphic>
          <a:graphicData uri="http://schemas.openxmlformats.org/drawingml/2006/table">
            <a:tbl>
              <a:tblPr/>
              <a:tblGrid>
                <a:gridCol w="1222455"/>
                <a:gridCol w="1226135"/>
                <a:gridCol w="986799"/>
                <a:gridCol w="883702"/>
                <a:gridCol w="4418508"/>
              </a:tblGrid>
              <a:tr h="2876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Jenkins Jobs</a:t>
                      </a: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Automation Code Repositary (all in master)</a:t>
                      </a: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Product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environment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Back-end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Request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https://vivianwang-owmessaging@bitbucket.org/katewang-owmessaging/webtop_api_test.git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3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Fusion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MX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XML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XML -&gt;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webtop_api_test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webtop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CPMS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E2E</a:t>
                      </a:r>
                      <a:br>
                        <a:rPr lang="en-US" sz="14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Local (cass)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MX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JSON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JSON -&gt; </a:t>
                      </a:r>
                      <a:r>
                        <a:rPr lang="en-US" sz="1400" b="1" i="0" u="sng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webtop_api_test</a:t>
                      </a:r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400" b="1" i="0" u="sng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webtop_json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CPMS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Otosan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MX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XML -&gt;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webtop_api_test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webtop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 Branch -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Baseapi</a:t>
            </a:r>
            <a:endParaRPr lang="en-US" sz="1800" dirty="0" smtClean="0"/>
          </a:p>
          <a:p>
            <a:pPr lvl="1"/>
            <a:r>
              <a:rPr lang="en-US" sz="1600" dirty="0" smtClean="0"/>
              <a:t>Directly call from Robot, each function only send a single request</a:t>
            </a:r>
          </a:p>
          <a:p>
            <a:r>
              <a:rPr lang="en-US" sz="1800" dirty="0" smtClean="0"/>
              <a:t>Const</a:t>
            </a:r>
          </a:p>
          <a:p>
            <a:pPr lvl="1"/>
            <a:r>
              <a:rPr lang="en-US" sz="1600" dirty="0" smtClean="0"/>
              <a:t>Default request with default parameters, designed to be added with more parameters</a:t>
            </a:r>
          </a:p>
          <a:p>
            <a:r>
              <a:rPr lang="en-US" sz="1800" dirty="0" smtClean="0"/>
              <a:t>Exception</a:t>
            </a:r>
          </a:p>
          <a:p>
            <a:pPr lvl="1"/>
            <a:r>
              <a:rPr lang="en-US" sz="1600" dirty="0" smtClean="0"/>
              <a:t>Designed to use for negative test</a:t>
            </a:r>
          </a:p>
          <a:p>
            <a:r>
              <a:rPr lang="en-US" sz="1800" dirty="0" smtClean="0"/>
              <a:t>Rebuilder</a:t>
            </a:r>
          </a:p>
          <a:p>
            <a:pPr lvl="1"/>
            <a:r>
              <a:rPr lang="en-US" sz="1600" dirty="0" smtClean="0"/>
              <a:t>Build request by connection of request template and inserted parameter values</a:t>
            </a:r>
          </a:p>
          <a:p>
            <a:r>
              <a:rPr lang="en-US" sz="1800" dirty="0" smtClean="0"/>
              <a:t>Resource</a:t>
            </a:r>
          </a:p>
          <a:p>
            <a:pPr lvl="1"/>
            <a:r>
              <a:rPr lang="en-US" sz="1600" dirty="0" smtClean="0"/>
              <a:t>Parameters for individual environment</a:t>
            </a:r>
          </a:p>
          <a:p>
            <a:r>
              <a:rPr lang="en-US" sz="1800" dirty="0" err="1" smtClean="0"/>
              <a:t>Testcase</a:t>
            </a:r>
            <a:endParaRPr lang="en-US" sz="1800" dirty="0" smtClean="0"/>
          </a:p>
          <a:p>
            <a:pPr lvl="1"/>
            <a:r>
              <a:rPr lang="en-US" sz="1600" dirty="0" smtClean="0"/>
              <a:t>Package of requests+ logical function, like </a:t>
            </a:r>
            <a:r>
              <a:rPr lang="en-US" sz="1600" dirty="0" err="1" smtClean="0"/>
              <a:t>get_mail_id_by_subject</a:t>
            </a:r>
            <a:endParaRPr lang="en-US" sz="1600" dirty="0" smtClean="0"/>
          </a:p>
          <a:p>
            <a:pPr lvl="1"/>
            <a:r>
              <a:rPr lang="en-US" sz="1600" dirty="0" smtClean="0"/>
              <a:t>or for check response, like </a:t>
            </a:r>
            <a:r>
              <a:rPr lang="en-US" sz="1600" dirty="0" err="1" smtClean="0"/>
              <a:t>check_message_fetch_by_subject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 Branch -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98500"/>
            <a:ext cx="9144000" cy="5797550"/>
          </a:xfrm>
        </p:spPr>
        <p:txBody>
          <a:bodyPr>
            <a:noAutofit/>
          </a:bodyPr>
          <a:lstStyle/>
          <a:p>
            <a:r>
              <a:rPr lang="en-US" dirty="0" err="1" smtClean="0"/>
              <a:t>testsuite</a:t>
            </a:r>
            <a:r>
              <a:rPr lang="en-US" dirty="0" smtClean="0"/>
              <a:t> – test cases</a:t>
            </a:r>
          </a:p>
          <a:p>
            <a:pPr lvl="1"/>
            <a:r>
              <a:rPr lang="en-US" sz="1600" dirty="0" smtClean="0"/>
              <a:t>MX and CPMS share the same codes and test suites, but it could be easily divided by “Tag” for Robot Framework (Tag is used on both GUI and command line)</a:t>
            </a:r>
          </a:p>
          <a:p>
            <a:pPr lvl="1"/>
            <a:r>
              <a:rPr lang="en-US" sz="1600" dirty="0" smtClean="0"/>
              <a:t>Way of adding Tag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Way of using Tag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dirty="0" err="1" smtClean="0"/>
              <a:t>Util</a:t>
            </a:r>
            <a:endParaRPr lang="en-US" dirty="0" smtClean="0"/>
          </a:p>
          <a:p>
            <a:pPr lvl="1"/>
            <a:r>
              <a:rPr lang="en-US" sz="1600" dirty="0" err="1" smtClean="0"/>
              <a:t>Devide</a:t>
            </a:r>
            <a:r>
              <a:rPr lang="en-US" sz="1600" dirty="0" smtClean="0"/>
              <a:t> XML and </a:t>
            </a:r>
            <a:r>
              <a:rPr lang="en-US" sz="1600" dirty="0" err="1" smtClean="0"/>
              <a:t>Json</a:t>
            </a:r>
            <a:r>
              <a:rPr lang="en-US" sz="1600" dirty="0" smtClean="0"/>
              <a:t> builder and decided which one to use</a:t>
            </a:r>
          </a:p>
          <a:p>
            <a:pPr lvl="1">
              <a:buNone/>
            </a:pPr>
            <a:endParaRPr lang="en-US" sz="1400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 t="7786" b="6302"/>
          <a:stretch>
            <a:fillRect/>
          </a:stretch>
        </p:blipFill>
        <p:spPr bwMode="auto">
          <a:xfrm>
            <a:off x="815975" y="2133600"/>
            <a:ext cx="2981325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0" y="2108200"/>
            <a:ext cx="51377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-----------------Mail - receipt - send deliver fail receipt</a:t>
            </a:r>
          </a:p>
          <a:p>
            <a:r>
              <a:rPr lang="en-US" sz="1400" dirty="0" smtClean="0"/>
              <a:t>    [Documentation]    how to make a mail failed to be delivered</a:t>
            </a:r>
          </a:p>
          <a:p>
            <a:r>
              <a:rPr lang="en-US" sz="1400" dirty="0" smtClean="0"/>
              <a:t> </a:t>
            </a:r>
            <a:r>
              <a:rPr lang="en-US" sz="1400" b="1" dirty="0" smtClean="0"/>
              <a:t>   [Tags]    excluded</a:t>
            </a:r>
          </a:p>
          <a:p>
            <a:r>
              <a:rPr lang="en-US" sz="1400" dirty="0" smtClean="0"/>
              <a:t>    User Login …</a:t>
            </a:r>
          </a:p>
          <a:p>
            <a:r>
              <a:rPr lang="en-US" sz="1400" dirty="0" smtClean="0"/>
              <a:t>    ……</a:t>
            </a:r>
            <a:endParaRPr lang="en-US" sz="1400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 cstate="print"/>
          <a:srcRect l="1340"/>
          <a:stretch>
            <a:fillRect/>
          </a:stretch>
        </p:blipFill>
        <p:spPr bwMode="auto">
          <a:xfrm>
            <a:off x="825500" y="4860925"/>
            <a:ext cx="455771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511800" y="4909235"/>
            <a:ext cx="363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-V ../resource/resource-mx-mail_JSON-cass.py </a:t>
            </a:r>
            <a:r>
              <a:rPr lang="en-US" sz="1600" b="1" dirty="0" smtClean="0"/>
              <a:t>-e excluded </a:t>
            </a:r>
            <a:r>
              <a:rPr lang="en-US" sz="1600" dirty="0" smtClean="0"/>
              <a:t>-e </a:t>
            </a:r>
            <a:r>
              <a:rPr lang="en-US" sz="1600" dirty="0" err="1" smtClean="0"/>
              <a:t>cpms</a:t>
            </a:r>
            <a:r>
              <a:rPr lang="en-US" sz="1600" dirty="0" smtClean="0"/>
              <a:t> -e </a:t>
            </a:r>
            <a:r>
              <a:rPr lang="en-US" sz="1600" dirty="0" err="1" smtClean="0"/>
              <a:t>config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Import test suites from Robot Ride</a:t>
            </a:r>
          </a:p>
          <a:p>
            <a:r>
              <a:rPr lang="en-US" dirty="0" smtClean="0"/>
              <a:t>Get the structure of a test case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the resource of </a:t>
            </a:r>
            <a:r>
              <a:rPr lang="en-US" dirty="0" smtClean="0"/>
              <a:t>test suite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150" y="1225550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Import test suites from Robot </a:t>
            </a:r>
            <a:r>
              <a:rPr lang="en-US" dirty="0" smtClean="0"/>
              <a:t>Ride</a:t>
            </a:r>
          </a:p>
          <a:p>
            <a:pPr lvl="1"/>
            <a:r>
              <a:rPr lang="en-US" dirty="0" smtClean="0"/>
              <a:t>Please use demo for temp</a:t>
            </a:r>
          </a:p>
          <a:p>
            <a:pPr lvl="1"/>
            <a:r>
              <a:rPr lang="en-US" dirty="0" smtClean="0"/>
              <a:t>Whole codes are in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2"/>
            <a:r>
              <a:rPr lang="en-US" dirty="0" smtClean="0"/>
              <a:t>Repository:  https</a:t>
            </a:r>
            <a:r>
              <a:rPr lang="en-US" dirty="0" smtClean="0"/>
              <a:t>://bitbucket.org/katewang-owmessaging/webtop_api_test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150" y="1225550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t="4084" b="3361"/>
          <a:stretch>
            <a:fillRect/>
          </a:stretch>
        </p:blipFill>
        <p:spPr bwMode="auto">
          <a:xfrm>
            <a:off x="381000" y="724142"/>
            <a:ext cx="8216900" cy="579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test suites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1600" y="4305300"/>
            <a:ext cx="403187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Import the whole test suites from path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22700" y="4686300"/>
            <a:ext cx="3289300" cy="157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117600"/>
            <a:ext cx="8210550" cy="1460500"/>
          </a:xfrm>
        </p:spPr>
        <p:txBody>
          <a:bodyPr/>
          <a:lstStyle/>
          <a:p>
            <a:r>
              <a:rPr lang="en-US" dirty="0" smtClean="0"/>
              <a:t>Select test case</a:t>
            </a:r>
          </a:p>
          <a:p>
            <a:r>
              <a:rPr lang="en-US" dirty="0" smtClean="0"/>
              <a:t>Edit view in GUI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2339974"/>
            <a:ext cx="8764438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117600"/>
            <a:ext cx="8210550" cy="1460500"/>
          </a:xfrm>
        </p:spPr>
        <p:txBody>
          <a:bodyPr/>
          <a:lstStyle/>
          <a:p>
            <a:r>
              <a:rPr lang="en-US" dirty="0" smtClean="0"/>
              <a:t>Select test case</a:t>
            </a:r>
          </a:p>
          <a:p>
            <a:r>
              <a:rPr lang="en-US" dirty="0" smtClean="0"/>
              <a:t>Text Edit view in GUI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1992313"/>
            <a:ext cx="80295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structure of a test case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23864"/>
          <a:stretch>
            <a:fillRect/>
          </a:stretch>
        </p:blipFill>
        <p:spPr bwMode="auto">
          <a:xfrm>
            <a:off x="507259" y="1733412"/>
            <a:ext cx="6388841" cy="434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888274"/>
            <a:ext cx="8210550" cy="5245826"/>
          </a:xfrm>
        </p:spPr>
        <p:txBody>
          <a:bodyPr/>
          <a:lstStyle/>
          <a:p>
            <a:r>
              <a:rPr lang="en-US" dirty="0" smtClean="0"/>
              <a:t>Test suite</a:t>
            </a:r>
            <a:endParaRPr lang="en-US" dirty="0"/>
          </a:p>
          <a:p>
            <a:r>
              <a:rPr lang="en-US" dirty="0" smtClean="0"/>
              <a:t>Select cases and run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GPositioning_v09 RSR Oct 2011">
  <a:themeElements>
    <a:clrScheme name="OPWV2011colors">
      <a:dk1>
        <a:srgbClr val="464646"/>
      </a:dk1>
      <a:lt1>
        <a:sysClr val="window" lastClr="FFFFFF"/>
      </a:lt1>
      <a:dk2>
        <a:srgbClr val="356F71"/>
      </a:dk2>
      <a:lt2>
        <a:srgbClr val="FFE6D2"/>
      </a:lt2>
      <a:accent1>
        <a:srgbClr val="048192"/>
      </a:accent1>
      <a:accent2>
        <a:srgbClr val="8C3F00"/>
      </a:accent2>
      <a:accent3>
        <a:srgbClr val="EB641B"/>
      </a:accent3>
      <a:accent4>
        <a:srgbClr val="006699"/>
      </a:accent4>
      <a:accent5>
        <a:srgbClr val="909090"/>
      </a:accent5>
      <a:accent6>
        <a:srgbClr val="A3171E"/>
      </a:accent6>
      <a:hlink>
        <a:srgbClr val="248279"/>
      </a:hlink>
      <a:folHlink>
        <a:srgbClr val="FF8421"/>
      </a:folHlink>
    </a:clrScheme>
    <a:fontScheme name="OPENWAV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064EFF308914BA7E3DB56B2A06303" ma:contentTypeVersion="1" ma:contentTypeDescription="Create a new document." ma:contentTypeScope="" ma:versionID="54063c93bd145ecb4a0af1803069ceea">
  <xsd:schema xmlns:xsd="http://www.w3.org/2001/XMLSchema" xmlns:xs="http://www.w3.org/2001/XMLSchema" xmlns:p="http://schemas.microsoft.com/office/2006/metadata/properties" xmlns:ns2="15cda95b-5408-48d1-96dd-db5f6dbf86a9" targetNamespace="http://schemas.microsoft.com/office/2006/metadata/properties" ma:root="true" ma:fieldsID="b62fc1ba211ccba05c6bdea981d5f32f" ns2:_="">
    <xsd:import namespace="15cda95b-5408-48d1-96dd-db5f6dbf86a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da95b-5408-48d1-96dd-db5f6dbf86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5cda95b-5408-48d1-96dd-db5f6dbf86a9">FAXZKMQKT77C-466-14</_dlc_DocId>
    <_dlc_DocIdUrl xmlns="15cda95b-5408-48d1-96dd-db5f6dbf86a9">
      <Url>http://teams.openwave.com/sites/sales/SalesEnablement/Product_Playbook_2011/Messaging/EmailMX/_layouts/DocIdRedir.aspx?ID=FAXZKMQKT77C-466-14</Url>
      <Description>FAXZKMQKT77C-466-14</Description>
    </_dlc_DocIdUrl>
  </documentManagement>
</p:properties>
</file>

<file path=customXml/itemProps1.xml><?xml version="1.0" encoding="utf-8"?>
<ds:datastoreItem xmlns:ds="http://schemas.openxmlformats.org/officeDocument/2006/customXml" ds:itemID="{699550EC-D271-47AE-818E-18E28EED13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8A8A6B-A222-4140-B1E1-A327C0DD3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da95b-5408-48d1-96dd-db5f6dbf86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47B65-0946-4BA7-A6DE-ED1DDBCFA81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BC214EA-01B7-44EB-8462-556012D2F2A1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5cda95b-5408-48d1-96dd-db5f6dbf86a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33000</TotalTime>
  <Words>980</Words>
  <Application>Microsoft Office PowerPoint</Application>
  <PresentationFormat>On-screen Show (4:3)</PresentationFormat>
  <Paragraphs>295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4GPositioning_v09 RSR Oct 2011</vt:lpstr>
      <vt:lpstr>Webtop Automation - Handover </vt:lpstr>
      <vt:lpstr>Handover List</vt:lpstr>
      <vt:lpstr>Slide 3</vt:lpstr>
      <vt:lpstr>Robot Framework</vt:lpstr>
      <vt:lpstr>Robot Framework</vt:lpstr>
      <vt:lpstr>Import test suites</vt:lpstr>
      <vt:lpstr>Get the structure of a test case</vt:lpstr>
      <vt:lpstr>Get the structure of a test case</vt:lpstr>
      <vt:lpstr>Get the structure of a test case</vt:lpstr>
      <vt:lpstr>Get the structure of a test case</vt:lpstr>
      <vt:lpstr>Robot Framework</vt:lpstr>
      <vt:lpstr>Get the structure of a test case</vt:lpstr>
      <vt:lpstr>Get the structure of a test case</vt:lpstr>
      <vt:lpstr>Get the structure of a test case</vt:lpstr>
      <vt:lpstr>Get the structure of a test case</vt:lpstr>
      <vt:lpstr>Get the structure of a test case</vt:lpstr>
      <vt:lpstr>Get the structure of a test case</vt:lpstr>
      <vt:lpstr>Get the structure of a test case</vt:lpstr>
      <vt:lpstr>Get the structure of a test case</vt:lpstr>
      <vt:lpstr>Get the structure of a test case</vt:lpstr>
      <vt:lpstr>Robot Framework</vt:lpstr>
      <vt:lpstr>Config the resource of test suite – by test suite</vt:lpstr>
      <vt:lpstr>Config the resource of test suite</vt:lpstr>
      <vt:lpstr>Config the resource of test suite – by command line</vt:lpstr>
      <vt:lpstr>Config the resource of test suite – by command line</vt:lpstr>
      <vt:lpstr>Slide 26</vt:lpstr>
      <vt:lpstr>Case Logic</vt:lpstr>
      <vt:lpstr>Case Logic</vt:lpstr>
      <vt:lpstr>Slide 29</vt:lpstr>
      <vt:lpstr>Test Scope summary</vt:lpstr>
      <vt:lpstr>Code Scope Matrix</vt:lpstr>
      <vt:lpstr>Slide 32</vt:lpstr>
      <vt:lpstr>Codes Branch</vt:lpstr>
      <vt:lpstr>Codes Branch - Master</vt:lpstr>
      <vt:lpstr>Codes Branch - Master</vt:lpstr>
    </vt:vector>
  </TitlesOfParts>
  <Company>Openwave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Customer Presentation</dc:title>
  <dc:creator>Openwave Messaging</dc:creator>
  <cp:lastModifiedBy>vivian</cp:lastModifiedBy>
  <cp:revision>1087</cp:revision>
  <dcterms:created xsi:type="dcterms:W3CDTF">2013-11-29T01:10:03Z</dcterms:created>
  <dcterms:modified xsi:type="dcterms:W3CDTF">2015-08-20T08:00:05Z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83dab795-a039-4c80-8142-54d7882b6196</vt:lpwstr>
  </property>
  <property fmtid="{D5CDD505-2E9C-101B-9397-08002B2CF9AE}" pid="3" name="ContentTypeId">
    <vt:lpwstr>0x0101004D4064EFF308914BA7E3DB56B2A06303</vt:lpwstr>
  </property>
</Properties>
</file>