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5"/>
  </p:sldMasterIdLst>
  <p:notesMasterIdLst>
    <p:notesMasterId r:id="rId31"/>
  </p:notesMasterIdLst>
  <p:handoutMasterIdLst>
    <p:handoutMasterId r:id="rId32"/>
  </p:handoutMasterIdLst>
  <p:sldIdLst>
    <p:sldId id="509" r:id="rId6"/>
    <p:sldId id="623" r:id="rId7"/>
    <p:sldId id="595" r:id="rId8"/>
    <p:sldId id="622" r:id="rId9"/>
    <p:sldId id="570" r:id="rId10"/>
    <p:sldId id="596" r:id="rId11"/>
    <p:sldId id="598" r:id="rId12"/>
    <p:sldId id="597" r:id="rId13"/>
    <p:sldId id="599" r:id="rId14"/>
    <p:sldId id="632" r:id="rId15"/>
    <p:sldId id="630" r:id="rId16"/>
    <p:sldId id="631" r:id="rId17"/>
    <p:sldId id="600" r:id="rId18"/>
    <p:sldId id="620" r:id="rId19"/>
    <p:sldId id="604" r:id="rId20"/>
    <p:sldId id="618" r:id="rId21"/>
    <p:sldId id="625" r:id="rId22"/>
    <p:sldId id="624" r:id="rId23"/>
    <p:sldId id="601" r:id="rId24"/>
    <p:sldId id="627" r:id="rId25"/>
    <p:sldId id="619" r:id="rId26"/>
    <p:sldId id="629" r:id="rId27"/>
    <p:sldId id="628" r:id="rId28"/>
    <p:sldId id="602" r:id="rId29"/>
    <p:sldId id="63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D891E"/>
    <a:srgbClr val="3283AC"/>
    <a:srgbClr val="3366CC"/>
    <a:srgbClr val="58801D"/>
    <a:srgbClr val="003366"/>
    <a:srgbClr val="336699"/>
    <a:srgbClr val="225974"/>
    <a:srgbClr val="176B9D"/>
    <a:srgbClr val="10587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8063" autoAdjust="0"/>
  </p:normalViewPr>
  <p:slideViewPr>
    <p:cSldViewPr snapToGrid="0">
      <p:cViewPr>
        <p:scale>
          <a:sx n="75" d="100"/>
          <a:sy n="75" d="100"/>
        </p:scale>
        <p:origin x="-15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33A3-5F79-4D23-A8C3-D8A5125B4F62}" type="datetime3">
              <a:rPr lang="en-US" smtClean="0"/>
              <a:pPr/>
              <a:t>21 August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© 2011 Openwave Systems Inc.                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2889-57FA-4836-AF9F-F86F90A61E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0125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EA946-0763-4156-814F-B3000F585062}" type="datetime3">
              <a:rPr lang="en-US" smtClean="0"/>
              <a:pPr/>
              <a:t>21 August 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© 2011 Openwave Systems Inc.                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5D43-D002-41A0-88A2-634AD31915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4475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 descr="Blue Arcs Dark - (PPT)-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38" y="0"/>
            <a:ext cx="91630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 descr="OWMesssaging Logo_2CLR Revers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8975" y="1905000"/>
            <a:ext cx="459105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20433" y="4277312"/>
            <a:ext cx="5259123" cy="1141341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4700" y="5602519"/>
            <a:ext cx="5270500" cy="914400"/>
          </a:xfrm>
        </p:spPr>
        <p:txBody>
          <a:bodyPr anchor="ctr">
            <a:normAutofit/>
          </a:bodyPr>
          <a:lstStyle>
            <a:lvl1pPr>
              <a:buFont typeface="Arial"/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16565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2286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3550" y="1206500"/>
            <a:ext cx="8210550" cy="49276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39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/>
              <a:buChar char="•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9774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601788"/>
            <a:ext cx="4035425" cy="47228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1788"/>
            <a:ext cx="4035425" cy="47228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455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4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988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6500"/>
            <a:ext cx="8229600" cy="490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233771"/>
            <a:ext cx="8223250" cy="528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9" name="Picture 10" descr="OWMesssaging Icon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3700" y="6573838"/>
            <a:ext cx="4778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"/>
          <p:cNvSpPr txBox="1">
            <a:spLocks noChangeArrowheads="1"/>
          </p:cNvSpPr>
          <p:nvPr userDrawn="1"/>
        </p:nvSpPr>
        <p:spPr bwMode="auto">
          <a:xfrm>
            <a:off x="8362950" y="6664325"/>
            <a:ext cx="3175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r" defTabSz="820738">
              <a:lnSpc>
                <a:spcPct val="90000"/>
              </a:lnSpc>
              <a:defRPr/>
            </a:pPr>
            <a:fld id="{4914FF0C-CA27-444D-BC1C-1BBF374BADFB}" type="slidenum">
              <a:rPr lang="en-US" sz="800">
                <a:solidFill>
                  <a:prstClr val="white"/>
                </a:solidFill>
              </a:rPr>
              <a:pPr algn="r" defTabSz="820738">
                <a:lnSpc>
                  <a:spcPct val="90000"/>
                </a:lnSpc>
                <a:defRPr/>
              </a:pPr>
              <a:t>‹#›</a:t>
            </a:fld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 userDrawn="1"/>
        </p:nvSpPr>
        <p:spPr bwMode="auto">
          <a:xfrm>
            <a:off x="808038" y="6664325"/>
            <a:ext cx="4310062" cy="1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defTabSz="820738">
              <a:lnSpc>
                <a:spcPct val="90000"/>
              </a:lnSpc>
              <a:defRPr/>
            </a:pPr>
            <a:r>
              <a:rPr lang="en-US" sz="800" dirty="0">
                <a:solidFill>
                  <a:prstClr val="white"/>
                </a:solidFill>
              </a:rPr>
              <a:t>© </a:t>
            </a:r>
            <a:r>
              <a:rPr lang="en-US" sz="800" dirty="0" smtClean="0">
                <a:solidFill>
                  <a:prstClr val="white"/>
                </a:solidFill>
              </a:rPr>
              <a:t>2013 </a:t>
            </a:r>
            <a:r>
              <a:rPr lang="en-US" sz="800" dirty="0">
                <a:solidFill>
                  <a:prstClr val="white"/>
                </a:solidFill>
              </a:rPr>
              <a:t>Openwave Messaging   |   Confidential</a:t>
            </a:r>
          </a:p>
        </p:txBody>
      </p:sp>
      <p:pic>
        <p:nvPicPr>
          <p:cNvPr id="11" name="Picture 12" descr="Blue Arcs-Bottom.jp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0025"/>
            <a:ext cx="91440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OWMesssaging 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6638" y="185738"/>
            <a:ext cx="1309687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Blue Arcs-Bottom.jp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8"/>
          <p:cNvSpPr txBox="1">
            <a:spLocks noChangeArrowheads="1"/>
          </p:cNvSpPr>
          <p:nvPr userDrawn="1"/>
        </p:nvSpPr>
        <p:spPr bwMode="auto">
          <a:xfrm>
            <a:off x="452438" y="6664325"/>
            <a:ext cx="4310062" cy="1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37931725" indent="-37474525"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Openwave</a:t>
            </a:r>
            <a:r>
              <a:rPr lang="en-US" sz="800" dirty="0" smtClean="0">
                <a:solidFill>
                  <a:schemeClr val="bg1"/>
                </a:solidFill>
              </a:rPr>
              <a:t> Messaging   |   Confidential</a:t>
            </a:r>
          </a:p>
        </p:txBody>
      </p:sp>
      <p:pic>
        <p:nvPicPr>
          <p:cNvPr id="25" name="Picture 10" descr="OWMesssaging Icon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62725"/>
            <a:ext cx="4778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48"/>
          <p:cNvSpPr txBox="1">
            <a:spLocks noChangeArrowheads="1"/>
          </p:cNvSpPr>
          <p:nvPr userDrawn="1"/>
        </p:nvSpPr>
        <p:spPr bwMode="auto">
          <a:xfrm>
            <a:off x="7823200" y="6664325"/>
            <a:ext cx="830262" cy="11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37931725" indent="-37474525" defTabSz="820738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B9FCAA91-5CA2-1D4D-9305-7A7153092F64}" type="slidenum">
              <a:rPr lang="en-US" sz="800" smtClean="0">
                <a:solidFill>
                  <a:schemeClr val="bg1"/>
                </a:solidFill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26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34" r:id="rId3"/>
    <p:sldLayoutId id="2147483733" r:id="rId4"/>
    <p:sldLayoutId id="214748373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100" b="1" kern="1200">
          <a:solidFill>
            <a:srgbClr val="176B9D"/>
          </a:solidFill>
          <a:effectLst/>
          <a:latin typeface="Arial"/>
          <a:ea typeface="Tahoma" pitchFamily="34" charset="0"/>
          <a:cs typeface="Arial"/>
        </a:defRPr>
      </a:lvl1pPr>
    </p:titleStyle>
    <p:bodyStyle>
      <a:lvl1pPr marL="256032" indent="-256032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100000"/>
        <a:buFontTx/>
        <a:buBlip>
          <a:blip r:embed="rId11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Lucida Grande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rgbClr val="006B91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\\10.13.6.180\public\QA\Fusion\Webtop_autom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enkins-notif@owmessaging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0.13.6.63:8080/jenkins/config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3.6.63:8080/jenkins/" TargetMode="External"/><Relationship Id="rId2" Type="http://schemas.openxmlformats.org/officeDocument/2006/relationships/hyperlink" Target="https://bitbucket.org/katewang-owmessaging/webtop_api_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llage.owmessaging.com/display/EN/Platform+Integration+Fusion+-+QE+Lab" TargetMode="External"/><Relationship Id="rId2" Type="http://schemas.openxmlformats.org/officeDocument/2006/relationships/hyperlink" Target="https://us-west-1.console.aws.amazon.com/ec2/v2/home?region=us-west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Workbook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13.6.63:8080/jenkins/job/a_init-mx_json-123/" TargetMode="External"/><Relationship Id="rId2" Type="http://schemas.openxmlformats.org/officeDocument/2006/relationships/hyperlink" Target="http://10.13.6.63:8080/jenkins/job/Update%20build%20-%20172.20.1.12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0.13.6.63:8080/jenkins/job/create%20accounts%20-%201.123/" TargetMode="External"/><Relationship Id="rId4" Type="http://schemas.openxmlformats.org/officeDocument/2006/relationships/hyperlink" Target="http://10.13.6.63:8080/jenkins/job/Update_resources_forNewBuild_123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00"/>
          <p:cNvSpPr>
            <a:spLocks noGrp="1"/>
          </p:cNvSpPr>
          <p:nvPr>
            <p:ph type="ctrTitle"/>
          </p:nvPr>
        </p:nvSpPr>
        <p:spPr>
          <a:xfrm>
            <a:off x="889000" y="4254500"/>
            <a:ext cx="7516813" cy="1562099"/>
          </a:xfrm>
        </p:spPr>
        <p:txBody>
          <a:bodyPr/>
          <a:lstStyle/>
          <a:p>
            <a:pPr algn="r">
              <a:spcAft>
                <a:spcPts val="1800"/>
              </a:spcAft>
            </a:pPr>
            <a:r>
              <a:rPr lang="en-US" dirty="0" err="1" smtClean="0">
                <a:latin typeface="Arial" charset="0"/>
                <a:ea typeface="MS PGothic" charset="0"/>
                <a:cs typeface="MS PGothic" charset="0"/>
              </a:rPr>
              <a:t>Webtop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 Automation</a:t>
            </a:r>
            <a:br>
              <a:rPr lang="en-US" dirty="0" smtClean="0">
                <a:latin typeface="Arial" charset="0"/>
                <a:ea typeface="MS PGothic" charset="0"/>
                <a:cs typeface="MS PGothic" charset="0"/>
              </a:rPr>
            </a:b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- Handover</a:t>
            </a:r>
            <a:br>
              <a:rPr lang="en-US" dirty="0" smtClean="0">
                <a:latin typeface="Arial" charset="0"/>
                <a:ea typeface="MS PGothic" charset="0"/>
                <a:cs typeface="MS PGothic" charset="0"/>
              </a:rPr>
            </a:b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5363" name="Subtitle 101"/>
          <p:cNvSpPr>
            <a:spLocks noGrp="1"/>
          </p:cNvSpPr>
          <p:nvPr>
            <p:ph type="subTitle" idx="4294967295"/>
          </p:nvPr>
        </p:nvSpPr>
        <p:spPr>
          <a:xfrm>
            <a:off x="3162300" y="6280150"/>
            <a:ext cx="5329238" cy="5222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By Vivian Wang</a:t>
            </a:r>
          </a:p>
          <a:p>
            <a:pPr marL="0" indent="0" algn="r">
              <a:buNone/>
            </a:pPr>
            <a:r>
              <a:rPr lang="en-US" sz="1100" dirty="0" smtClean="0">
                <a:solidFill>
                  <a:srgbClr val="D9D9D9"/>
                </a:solidFill>
                <a:latin typeface="Arial" charset="0"/>
                <a:ea typeface="MS PGothic" charset="0"/>
                <a:cs typeface="MS PGothic" charset="0"/>
              </a:rPr>
              <a:t>2015.9</a:t>
            </a:r>
            <a:endParaRPr lang="en-US" sz="1100" dirty="0">
              <a:solidFill>
                <a:srgbClr val="D9D9D9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90500" y="774700"/>
            <a:ext cx="8953500" cy="5626100"/>
          </a:xfrm>
        </p:spPr>
        <p:txBody>
          <a:bodyPr>
            <a:noAutofit/>
          </a:bodyPr>
          <a:lstStyle/>
          <a:p>
            <a:r>
              <a:rPr lang="en-US" dirty="0" smtClean="0"/>
              <a:t>Core robot command line and parameters for execution job</a:t>
            </a:r>
          </a:p>
          <a:p>
            <a:pPr lvl="1"/>
            <a:r>
              <a:rPr lang="en-US" dirty="0" err="1" smtClean="0"/>
              <a:t>pybot</a:t>
            </a:r>
            <a:r>
              <a:rPr lang="en-US" dirty="0" smtClean="0"/>
              <a:t>: the command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nostatusrc</a:t>
            </a:r>
            <a:endParaRPr lang="en-US" dirty="0" smtClean="0"/>
          </a:p>
          <a:p>
            <a:pPr lvl="2"/>
            <a:r>
              <a:rPr lang="en-US" dirty="0" err="1" smtClean="0"/>
              <a:t>Contibue</a:t>
            </a:r>
            <a:r>
              <a:rPr lang="en-US" dirty="0" smtClean="0"/>
              <a:t> to run test if current case is failed</a:t>
            </a:r>
          </a:p>
          <a:p>
            <a:pPr lvl="1"/>
            <a:r>
              <a:rPr lang="en-US" dirty="0" smtClean="0"/>
              <a:t>-V ../resource/resource-cpms-contact.py</a:t>
            </a:r>
          </a:p>
          <a:p>
            <a:pPr lvl="2"/>
            <a:r>
              <a:rPr lang="en-US" dirty="0" smtClean="0"/>
              <a:t>To use the certain resource (compulsive here)</a:t>
            </a:r>
          </a:p>
          <a:p>
            <a:pPr lvl="1"/>
            <a:r>
              <a:rPr lang="en-US" dirty="0" smtClean="0"/>
              <a:t>-e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2"/>
            <a:r>
              <a:rPr lang="en-US" dirty="0" smtClean="0"/>
              <a:t>Skip the cases with “</a:t>
            </a:r>
            <a:r>
              <a:rPr lang="en-US" dirty="0" err="1" smtClean="0"/>
              <a:t>config</a:t>
            </a:r>
            <a:r>
              <a:rPr lang="en-US" dirty="0" smtClean="0"/>
              <a:t>” </a:t>
            </a:r>
            <a:r>
              <a:rPr lang="en-US" altLang="zh-CN" dirty="0" smtClean="0"/>
              <a:t>Tag</a:t>
            </a:r>
            <a:endParaRPr lang="en-US" dirty="0" smtClean="0"/>
          </a:p>
          <a:p>
            <a:pPr lvl="1"/>
            <a:r>
              <a:rPr lang="en-US" dirty="0" smtClean="0"/>
              <a:t>-o ${WORKSPACE}/output-cpms-contact.xml</a:t>
            </a:r>
          </a:p>
          <a:p>
            <a:pPr lvl="2"/>
            <a:r>
              <a:rPr lang="en-US" dirty="0" smtClean="0"/>
              <a:t>Save output xml file (compulsive here)</a:t>
            </a:r>
          </a:p>
          <a:p>
            <a:pPr lvl="1"/>
            <a:r>
              <a:rPr lang="en-US" dirty="0" smtClean="0"/>
              <a:t>-r ${WORKSPACE}/output-cpms-contact.html</a:t>
            </a:r>
          </a:p>
          <a:p>
            <a:pPr lvl="2"/>
            <a:r>
              <a:rPr lang="en-US" dirty="0" smtClean="0"/>
              <a:t>Save report file</a:t>
            </a:r>
          </a:p>
          <a:p>
            <a:pPr lvl="1"/>
            <a:r>
              <a:rPr lang="en-US" dirty="0" smtClean="0"/>
              <a:t>(last one) Contact_Fusion.txt</a:t>
            </a:r>
          </a:p>
          <a:p>
            <a:pPr lvl="2"/>
            <a:r>
              <a:rPr lang="en-US" dirty="0" smtClean="0"/>
              <a:t>Point to the test suite (compulsive here)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90500" y="1206500"/>
            <a:ext cx="8953500" cy="4927600"/>
          </a:xfrm>
        </p:spPr>
        <p:txBody>
          <a:bodyPr/>
          <a:lstStyle/>
          <a:p>
            <a:r>
              <a:rPr lang="en-US" dirty="0" smtClean="0"/>
              <a:t>Configuration for JSON job</a:t>
            </a:r>
          </a:p>
          <a:p>
            <a:pPr lvl="1"/>
            <a:r>
              <a:rPr lang="en-US" dirty="0" smtClean="0"/>
              <a:t>Run test suite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Output result to </a:t>
            </a:r>
            <a:r>
              <a:rPr lang="en-US" dirty="0" err="1" smtClean="0"/>
              <a:t>Xls</a:t>
            </a:r>
            <a:r>
              <a:rPr lang="en-US" dirty="0" smtClean="0"/>
              <a:t> file – details will be covered in next part “Report Method”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065338"/>
            <a:ext cx="89725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44974"/>
            <a:ext cx="9144000" cy="142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90500" y="1206500"/>
            <a:ext cx="8953500" cy="4927600"/>
          </a:xfrm>
        </p:spPr>
        <p:txBody>
          <a:bodyPr/>
          <a:lstStyle/>
          <a:p>
            <a:r>
              <a:rPr lang="en-US" dirty="0" smtClean="0"/>
              <a:t>Configuration for XML job</a:t>
            </a:r>
          </a:p>
          <a:p>
            <a:pPr lvl="1"/>
            <a:r>
              <a:rPr lang="en-US" dirty="0" smtClean="0"/>
              <a:t>Run test suite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Output result to </a:t>
            </a:r>
            <a:r>
              <a:rPr lang="en-US" dirty="0" err="1" smtClean="0"/>
              <a:t>Testlink</a:t>
            </a:r>
            <a:r>
              <a:rPr lang="en-US" dirty="0" smtClean="0"/>
              <a:t> – details will be covered in next part “Report Method”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62175"/>
            <a:ext cx="9144000" cy="134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37075"/>
            <a:ext cx="9144000" cy="141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12"/>
          </p:nvPr>
        </p:nvSpPr>
        <p:spPr bwMode="auto">
          <a:xfrm>
            <a:off x="1333500" y="1892300"/>
            <a:ext cx="67691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ctr">
            <a:noAutofit/>
          </a:bodyPr>
          <a:lstStyle/>
          <a:p>
            <a:pPr algn="ctr">
              <a:lnSpc>
                <a:spcPct val="150000"/>
              </a:lnSpc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6600" dirty="0" smtClean="0">
                <a:solidFill>
                  <a:srgbClr val="012B5B"/>
                </a:solidFill>
              </a:rPr>
              <a:t>Report Method</a:t>
            </a:r>
            <a:endParaRPr lang="en-US" sz="6600" dirty="0" smtClean="0">
              <a:solidFill>
                <a:srgbClr val="012B5B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Methods - Pro and 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800100"/>
            <a:ext cx="9144000" cy="5695950"/>
          </a:xfrm>
        </p:spPr>
        <p:txBody>
          <a:bodyPr>
            <a:noAutofit/>
          </a:bodyPr>
          <a:lstStyle/>
          <a:p>
            <a:r>
              <a:rPr lang="en-US" sz="1800" dirty="0" smtClean="0"/>
              <a:t>Excel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Clear comparison of history of versions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Automatically to adjust cases by test suites - add, delete, update, etc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Need to combine the 3 </a:t>
            </a:r>
            <a:r>
              <a:rPr lang="en-US" sz="1600" dirty="0" err="1" smtClean="0"/>
              <a:t>Xls</a:t>
            </a:r>
            <a:r>
              <a:rPr lang="en-US" sz="1600" dirty="0" smtClean="0"/>
              <a:t> manually (Mail, Contact, Calendar)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Final result could be lost on local disk (manually delete)</a:t>
            </a:r>
          </a:p>
          <a:p>
            <a:r>
              <a:rPr lang="en-US" sz="1800" dirty="0" smtClean="0"/>
              <a:t>Mail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Report will arrive as soon as Jenkins test job done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Need script very stable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Report isn’t final result, need to analyze manually </a:t>
            </a:r>
          </a:p>
          <a:p>
            <a:r>
              <a:rPr lang="en-US" sz="1800" dirty="0" err="1" smtClean="0"/>
              <a:t>Testlink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Result will be saved permanently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Impossible to update test suites when it has a result for very first version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Not very easy to compare history results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Result isn’t final if QA just import from Jenkins without any analyze  </a:t>
            </a:r>
          </a:p>
          <a:p>
            <a:pPr lvl="1">
              <a:buNone/>
            </a:pP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1181100" y="812800"/>
            <a:ext cx="1752600" cy="406400"/>
          </a:xfrm>
          <a:prstGeom prst="round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Current Report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and Current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sz="1800" dirty="0" smtClean="0"/>
              <a:t>Excel</a:t>
            </a:r>
          </a:p>
          <a:p>
            <a:pPr lvl="1"/>
            <a:r>
              <a:rPr lang="en-US" sz="1600" dirty="0" smtClean="0"/>
              <a:t>Convert XML to Excel filed after test, triggered by individual test job</a:t>
            </a:r>
          </a:p>
          <a:p>
            <a:pPr lvl="1"/>
            <a:r>
              <a:rPr lang="en-US" sz="1600" dirty="0" smtClean="0"/>
              <a:t>Currently implemented for group “</a:t>
            </a:r>
            <a:r>
              <a:rPr lang="en-US" sz="1600" dirty="0" err="1" smtClean="0"/>
              <a:t>MX_Json</a:t>
            </a:r>
            <a:r>
              <a:rPr lang="en-US" sz="1600" dirty="0" smtClean="0"/>
              <a:t>” jobs</a:t>
            </a:r>
          </a:p>
          <a:p>
            <a:pPr lvl="1"/>
            <a:r>
              <a:rPr lang="en-US" sz="1600" dirty="0" smtClean="0"/>
              <a:t>Location: 10.13.6.63:/home, XLS files are individually for mail/contact/calendar/</a:t>
            </a:r>
            <a:r>
              <a:rPr lang="en-US" sz="1600" dirty="0" err="1" smtClean="0"/>
              <a:t>config</a:t>
            </a:r>
            <a:r>
              <a:rPr lang="en-US" sz="1600" dirty="0" smtClean="0"/>
              <a:t>/</a:t>
            </a:r>
          </a:p>
          <a:p>
            <a:pPr lvl="1"/>
            <a:r>
              <a:rPr lang="en-US" sz="1600" dirty="0" smtClean="0"/>
              <a:t>Need to combine manually locally and analyze the result for FAILED and BLOCKED</a:t>
            </a:r>
          </a:p>
          <a:p>
            <a:pPr lvl="1"/>
            <a:r>
              <a:rPr lang="en-US" sz="1600" dirty="0" smtClean="0"/>
              <a:t>Finally result: </a:t>
            </a:r>
            <a:r>
              <a:rPr lang="en-US" sz="1600" dirty="0" smtClean="0">
                <a:hlinkClick r:id="rId2" action="ppaction://hlinkfile"/>
              </a:rPr>
              <a:t>\\10.13.6.180\public\QA\Fusion\Webtop_automation</a:t>
            </a:r>
            <a:endParaRPr lang="en-US" sz="1600" dirty="0" smtClean="0"/>
          </a:p>
          <a:p>
            <a:pPr lvl="1">
              <a:buNone/>
            </a:pPr>
            <a:endParaRPr lang="en-US" sz="1600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 t="2459"/>
          <a:stretch>
            <a:fillRect/>
          </a:stretch>
        </p:blipFill>
        <p:spPr bwMode="auto">
          <a:xfrm>
            <a:off x="798513" y="3187700"/>
            <a:ext cx="7875587" cy="334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and Current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sz="1800" dirty="0" smtClean="0"/>
              <a:t>Mail</a:t>
            </a:r>
          </a:p>
          <a:p>
            <a:pPr lvl="1"/>
            <a:r>
              <a:rPr lang="en-US" sz="1600" dirty="0" smtClean="0"/>
              <a:t>Cannot use lately, for Sender (</a:t>
            </a:r>
            <a:r>
              <a:rPr lang="en-US" sz="1600" dirty="0" smtClean="0">
                <a:hlinkClick r:id="rId2"/>
              </a:rPr>
              <a:t>Jenkins-notif@owmessaging.com</a:t>
            </a:r>
            <a:r>
              <a:rPr lang="en-US" sz="1600" dirty="0" smtClean="0"/>
              <a:t>) doesn’t work now. If the tests are stable enough for sending mail, please contact  the one who manages </a:t>
            </a:r>
            <a:r>
              <a:rPr lang="en-US" sz="1600" dirty="0" err="1" smtClean="0"/>
              <a:t>owmessaging</a:t>
            </a:r>
            <a:r>
              <a:rPr lang="en-US" sz="1600" dirty="0" smtClean="0"/>
              <a:t> mail system</a:t>
            </a:r>
          </a:p>
          <a:p>
            <a:pPr lvl="1"/>
            <a:r>
              <a:rPr lang="en-US" sz="1600" dirty="0" smtClean="0"/>
              <a:t>System configurations and Job configurations are done</a:t>
            </a:r>
          </a:p>
          <a:p>
            <a:pPr lvl="1"/>
            <a:r>
              <a:rPr lang="en-US" sz="1600" dirty="0" smtClean="0"/>
              <a:t>Following are the detail page</a:t>
            </a:r>
          </a:p>
          <a:p>
            <a:pPr lvl="1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and Current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11150" y="850900"/>
            <a:ext cx="8210550" cy="1054100"/>
          </a:xfrm>
        </p:spPr>
        <p:txBody>
          <a:bodyPr/>
          <a:lstStyle/>
          <a:p>
            <a:r>
              <a:rPr lang="en-US" dirty="0" smtClean="0"/>
              <a:t>Jenkins system configuration for sending report</a:t>
            </a:r>
          </a:p>
          <a:p>
            <a:pPr lvl="1"/>
            <a:r>
              <a:rPr lang="en-US" dirty="0" smtClean="0">
                <a:hlinkClick r:id="rId2"/>
              </a:rPr>
              <a:t>http://10.13.6.63:8080/jenkins/configure</a:t>
            </a:r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1779262"/>
            <a:ext cx="7053262" cy="12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1" y="2916075"/>
            <a:ext cx="8648700" cy="35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and Current Report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715" y="1498600"/>
            <a:ext cx="789842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733424"/>
            <a:ext cx="9144000" cy="5762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Mail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B9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Job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configuration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- Report Mail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6300"/>
            <a:ext cx="60864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5281" y="1598385"/>
            <a:ext cx="4185519" cy="47370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Handover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92100" y="733424"/>
            <a:ext cx="8851900" cy="57626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--------- Part A--------------------------</a:t>
            </a:r>
          </a:p>
          <a:p>
            <a:r>
              <a:rPr lang="en-US" dirty="0" err="1" smtClean="0"/>
              <a:t>Webtop</a:t>
            </a:r>
            <a:r>
              <a:rPr lang="en-US" dirty="0" smtClean="0"/>
              <a:t> basic to new comer</a:t>
            </a:r>
          </a:p>
          <a:p>
            <a:r>
              <a:rPr lang="en-US" dirty="0" smtClean="0"/>
              <a:t>Installation</a:t>
            </a:r>
          </a:p>
          <a:p>
            <a:pPr>
              <a:buNone/>
            </a:pPr>
            <a:r>
              <a:rPr lang="en-US" dirty="0" smtClean="0"/>
              <a:t>--------- Part B--------------------------</a:t>
            </a:r>
          </a:p>
          <a:p>
            <a:r>
              <a:rPr lang="en-US" dirty="0" smtClean="0"/>
              <a:t>Robot Framework</a:t>
            </a:r>
          </a:p>
          <a:p>
            <a:r>
              <a:rPr lang="en-US" dirty="0" smtClean="0"/>
              <a:t>Case Design Logic</a:t>
            </a:r>
          </a:p>
          <a:p>
            <a:r>
              <a:rPr lang="en-US" dirty="0" smtClean="0"/>
              <a:t>Test Scope and coverage</a:t>
            </a:r>
          </a:p>
          <a:p>
            <a:r>
              <a:rPr lang="en-US" dirty="0" smtClean="0"/>
              <a:t>Script Structure</a:t>
            </a:r>
          </a:p>
          <a:p>
            <a:pPr>
              <a:buNone/>
            </a:pPr>
            <a:r>
              <a:rPr lang="en-US" dirty="0" smtClean="0"/>
              <a:t>--------- Part C--------------------------</a:t>
            </a:r>
          </a:p>
          <a:p>
            <a:r>
              <a:rPr lang="en-US" dirty="0" smtClean="0"/>
              <a:t>Work Flow</a:t>
            </a:r>
          </a:p>
          <a:p>
            <a:r>
              <a:rPr lang="en-US" dirty="0" smtClean="0"/>
              <a:t>Report method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and Current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Testlink</a:t>
            </a:r>
            <a:endParaRPr lang="en-US" sz="1600" dirty="0" smtClean="0"/>
          </a:p>
          <a:p>
            <a:pPr lvl="1"/>
            <a:r>
              <a:rPr lang="en-US" sz="1600" dirty="0" smtClean="0"/>
              <a:t>Add API and </a:t>
            </a:r>
            <a:r>
              <a:rPr lang="en-US" sz="1600" dirty="0" err="1" smtClean="0"/>
              <a:t>Testlink’s</a:t>
            </a:r>
            <a:r>
              <a:rPr lang="en-US" sz="1600" dirty="0" smtClean="0"/>
              <a:t> URL into Jenkins</a:t>
            </a:r>
            <a:endParaRPr lang="en-US" sz="1400" dirty="0" smtClean="0"/>
          </a:p>
          <a:p>
            <a:pPr lvl="2"/>
            <a:r>
              <a:rPr lang="en-US" sz="1400" dirty="0" smtClean="0"/>
              <a:t>Check for </a:t>
            </a:r>
            <a:r>
              <a:rPr lang="en-US" sz="1400" dirty="0" err="1" smtClean="0"/>
              <a:t>Testlink’s</a:t>
            </a:r>
            <a:r>
              <a:rPr lang="en-US" sz="1400" dirty="0" smtClean="0"/>
              <a:t> API</a:t>
            </a:r>
          </a:p>
          <a:p>
            <a:pPr lvl="2"/>
            <a:r>
              <a:rPr lang="en-US" sz="1400" dirty="0" smtClean="0"/>
              <a:t>Notice the </a:t>
            </a:r>
            <a:r>
              <a:rPr lang="en-US" sz="1400" dirty="0" err="1" smtClean="0"/>
              <a:t>Testlink</a:t>
            </a:r>
            <a:r>
              <a:rPr lang="en-US" sz="1400" dirty="0" smtClean="0"/>
              <a:t> URL: http://rwc-testlink-prd1.openwave.com/testlink/index.php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88" y="2300288"/>
            <a:ext cx="69818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and Current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Testlink</a:t>
            </a:r>
            <a:endParaRPr lang="en-US" sz="1800" dirty="0" smtClean="0"/>
          </a:p>
          <a:p>
            <a:pPr lvl="1"/>
            <a:r>
              <a:rPr lang="en-US" sz="1600" dirty="0" smtClean="0"/>
              <a:t>Add API and </a:t>
            </a:r>
            <a:r>
              <a:rPr lang="en-US" sz="1600" dirty="0" err="1" smtClean="0"/>
              <a:t>Testlink’s</a:t>
            </a:r>
            <a:r>
              <a:rPr lang="en-US" sz="1600" dirty="0" smtClean="0"/>
              <a:t> URL into Jenkins</a:t>
            </a:r>
            <a:endParaRPr lang="en-US" sz="1400" dirty="0" smtClean="0"/>
          </a:p>
          <a:p>
            <a:pPr lvl="2"/>
            <a:r>
              <a:rPr lang="en-US" sz="1400" dirty="0" smtClean="0"/>
              <a:t>Jenkins system configuration:  API and URL (last page)</a:t>
            </a:r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1">
              <a:buNone/>
            </a:pPr>
            <a:endParaRPr lang="en-US" sz="16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2" y="2005014"/>
            <a:ext cx="9121778" cy="32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and Current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Testlink</a:t>
            </a:r>
            <a:endParaRPr lang="en-US" sz="1800" dirty="0" smtClean="0"/>
          </a:p>
          <a:p>
            <a:pPr lvl="1"/>
            <a:r>
              <a:rPr lang="en-US" dirty="0" smtClean="0"/>
              <a:t>So far, </a:t>
            </a:r>
            <a:r>
              <a:rPr lang="en-US" b="1" dirty="0" smtClean="0"/>
              <a:t>only XML</a:t>
            </a:r>
            <a:r>
              <a:rPr lang="en-US" dirty="0" smtClean="0"/>
              <a:t> test suites support upload to </a:t>
            </a:r>
            <a:r>
              <a:rPr lang="en-US" dirty="0" err="1" smtClean="0"/>
              <a:t>Testlink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Json</a:t>
            </a:r>
            <a:r>
              <a:rPr lang="en-US" dirty="0" smtClean="0"/>
              <a:t>, need to:</a:t>
            </a:r>
          </a:p>
          <a:p>
            <a:pPr lvl="2"/>
            <a:r>
              <a:rPr lang="en-US" dirty="0" smtClean="0"/>
              <a:t>Upload all test cases to </a:t>
            </a:r>
            <a:r>
              <a:rPr lang="en-US" dirty="0" err="1" smtClean="0"/>
              <a:t>Testlink</a:t>
            </a:r>
            <a:r>
              <a:rPr lang="en-US" dirty="0" smtClean="0"/>
              <a:t> and get all IDs</a:t>
            </a:r>
          </a:p>
          <a:p>
            <a:pPr lvl="2"/>
            <a:r>
              <a:rPr lang="en-US" dirty="0" smtClean="0"/>
              <a:t>Rename all test cases in TXT files followed the format: </a:t>
            </a:r>
            <a:r>
              <a:rPr lang="en-US" u="sng" dirty="0" smtClean="0"/>
              <a:t>FUS-5467 : Mail – list</a:t>
            </a:r>
          </a:p>
          <a:p>
            <a:pPr lvl="3"/>
            <a:r>
              <a:rPr lang="en-US" dirty="0" smtClean="0"/>
              <a:t>Case name format must be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caseID</a:t>
            </a:r>
            <a:r>
              <a:rPr lang="en-US" b="1" dirty="0" smtClean="0">
                <a:solidFill>
                  <a:srgbClr val="FF0000"/>
                </a:solidFill>
              </a:rPr>
              <a:t>&gt;&lt;space&gt;:&lt; space&gt;</a:t>
            </a:r>
          </a:p>
          <a:p>
            <a:pPr lvl="2"/>
            <a:r>
              <a:rPr lang="en-US" dirty="0" smtClean="0"/>
              <a:t>Then script could be used for upload, parameters same as XML (next page)</a:t>
            </a:r>
          </a:p>
          <a:p>
            <a:pPr lvl="1">
              <a:buNone/>
            </a:pPr>
            <a:endParaRPr lang="en-US" sz="16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 t="15425" b="46953"/>
          <a:stretch>
            <a:fillRect/>
          </a:stretch>
        </p:blipFill>
        <p:spPr bwMode="auto">
          <a:xfrm>
            <a:off x="530225" y="4521200"/>
            <a:ext cx="3755898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b="48734"/>
          <a:stretch>
            <a:fillRect/>
          </a:stretch>
        </p:blipFill>
        <p:spPr bwMode="auto">
          <a:xfrm>
            <a:off x="5575300" y="4717272"/>
            <a:ext cx="3173941" cy="179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1800" y="3797300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Xml test name used </a:t>
            </a:r>
            <a:r>
              <a:rPr lang="en-US" sz="1600" b="1" dirty="0" smtClean="0"/>
              <a:t>CORRECT</a:t>
            </a:r>
            <a:r>
              <a:rPr lang="en-US" sz="1600" dirty="0" smtClean="0"/>
              <a:t> format</a:t>
            </a:r>
          </a:p>
          <a:p>
            <a:r>
              <a:rPr lang="en-US" sz="1600" dirty="0" smtClean="0"/>
              <a:t>Will be </a:t>
            </a:r>
            <a:r>
              <a:rPr lang="en-US" sz="1600" dirty="0" err="1" smtClean="0"/>
              <a:t>sucessfully</a:t>
            </a:r>
            <a:r>
              <a:rPr lang="en-US" sz="1600" dirty="0" smtClean="0"/>
              <a:t> uploaded to </a:t>
            </a:r>
            <a:r>
              <a:rPr lang="en-US" sz="1600" dirty="0" err="1" smtClean="0"/>
              <a:t>Testlink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84800" y="3759200"/>
            <a:ext cx="37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Json</a:t>
            </a:r>
            <a:r>
              <a:rPr lang="en-US" sz="1600" dirty="0" smtClean="0"/>
              <a:t> test name used </a:t>
            </a:r>
            <a:r>
              <a:rPr lang="en-US" sz="1600" b="1" dirty="0" smtClean="0"/>
              <a:t>WRONG</a:t>
            </a:r>
            <a:r>
              <a:rPr lang="en-US" sz="1600" dirty="0" smtClean="0"/>
              <a:t> format</a:t>
            </a:r>
          </a:p>
          <a:p>
            <a:r>
              <a:rPr lang="en-US" sz="1600" dirty="0" smtClean="0"/>
              <a:t>Will be </a:t>
            </a:r>
            <a:r>
              <a:rPr lang="en-US" sz="1600" b="1" dirty="0" err="1" smtClean="0"/>
              <a:t>FAILed</a:t>
            </a:r>
            <a:r>
              <a:rPr lang="en-US" sz="1600" dirty="0" smtClean="0"/>
              <a:t> when uploaded to </a:t>
            </a:r>
            <a:r>
              <a:rPr lang="en-US" sz="1600" dirty="0" err="1" smtClean="0"/>
              <a:t>Testlink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1460500" y="5854700"/>
            <a:ext cx="2857500" cy="584200"/>
          </a:xfrm>
          <a:prstGeom prst="round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</a:rPr>
              <a:t>Correct name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32500" y="5905500"/>
            <a:ext cx="2857500" cy="58420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</a:rPr>
              <a:t>Wrong name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and Current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Testlink</a:t>
            </a:r>
            <a:endParaRPr lang="en-US" sz="1800" dirty="0" smtClean="0"/>
          </a:p>
          <a:p>
            <a:pPr lvl="1"/>
            <a:r>
              <a:rPr lang="en-US" sz="1600" dirty="0" smtClean="0"/>
              <a:t>Add API and </a:t>
            </a:r>
            <a:r>
              <a:rPr lang="en-US" sz="1600" dirty="0" err="1" smtClean="0"/>
              <a:t>Testlink’s</a:t>
            </a:r>
            <a:r>
              <a:rPr lang="en-US" sz="1600" dirty="0" smtClean="0"/>
              <a:t> URL into Jenkins</a:t>
            </a:r>
            <a:endParaRPr lang="en-US" sz="1400" dirty="0" smtClean="0"/>
          </a:p>
          <a:p>
            <a:pPr lvl="2"/>
            <a:r>
              <a:rPr lang="en-US" sz="1400" dirty="0" smtClean="0"/>
              <a:t>Jenkins system configuration:  API and URL (last page)</a:t>
            </a:r>
          </a:p>
          <a:p>
            <a:pPr lvl="2"/>
            <a:r>
              <a:rPr lang="en-US" sz="1400" dirty="0" smtClean="0"/>
              <a:t>Job configuration</a:t>
            </a:r>
          </a:p>
          <a:p>
            <a:pPr lvl="3"/>
            <a:r>
              <a:rPr lang="en-US" sz="1300" dirty="0" smtClean="0"/>
              <a:t>Install </a:t>
            </a:r>
            <a:r>
              <a:rPr lang="en-US" sz="1300" dirty="0" err="1" smtClean="0"/>
              <a:t>testlink</a:t>
            </a:r>
            <a:r>
              <a:rPr lang="en-US" sz="1300" dirty="0" smtClean="0"/>
              <a:t> 3</a:t>
            </a:r>
            <a:r>
              <a:rPr lang="en-US" sz="1300" baseline="30000" dirty="0" smtClean="0"/>
              <a:t>rd</a:t>
            </a:r>
            <a:r>
              <a:rPr lang="en-US" sz="1300" dirty="0" smtClean="0"/>
              <a:t> party codes: unzip “testlink.zip” and put it here: \Python27\Lib\</a:t>
            </a:r>
            <a:r>
              <a:rPr lang="en-US" sz="1300" dirty="0" err="1" smtClean="0"/>
              <a:t>testlink</a:t>
            </a:r>
            <a:endParaRPr lang="en-US" sz="1300" dirty="0" smtClean="0"/>
          </a:p>
          <a:p>
            <a:pPr lvl="3"/>
            <a:r>
              <a:rPr lang="en-US" sz="1300" dirty="0" smtClean="0"/>
              <a:t>Use shell to call a Python script which reads robot result xml file and import results to </a:t>
            </a:r>
            <a:r>
              <a:rPr lang="en-US" sz="1300" dirty="0" err="1" smtClean="0"/>
              <a:t>Testlink</a:t>
            </a:r>
            <a:r>
              <a:rPr lang="en-US" sz="1300" dirty="0" smtClean="0"/>
              <a:t> (</a:t>
            </a:r>
            <a:r>
              <a:rPr lang="en-US" sz="1300" dirty="0" err="1" smtClean="0"/>
              <a:t>alreay</a:t>
            </a:r>
            <a:r>
              <a:rPr lang="en-US" sz="1300" dirty="0" smtClean="0"/>
              <a:t> done in XML jobs)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python import_robot_result_testlink.py &lt;project&gt; &lt;test plan&gt; &lt;build name&gt; &lt;platform or “</a:t>
            </a:r>
            <a:r>
              <a:rPr lang="en-US" dirty="0" err="1" smtClean="0"/>
              <a:t>no_platform</a:t>
            </a:r>
            <a:r>
              <a:rPr lang="en-US" dirty="0" smtClean="0"/>
              <a:t> “&gt; &lt;robot output xml&gt;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8089900" y="1879600"/>
          <a:ext cx="901700" cy="685800"/>
        </p:xfrm>
        <a:graphic>
          <a:graphicData uri="http://schemas.openxmlformats.org/presentationml/2006/ole">
            <p:oleObj spid="_x0000_s32771" name="Packager Shell Object" showAsIcon="1" r:id="rId3" imgW="901800" imgH="685800" progId="Package">
              <p:embed/>
            </p:oleObj>
          </a:graphicData>
        </a:graphic>
      </p:graphicFrame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" y="4748213"/>
            <a:ext cx="89439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Testlink</a:t>
            </a:r>
            <a:r>
              <a:rPr lang="en-US" dirty="0" smtClean="0"/>
              <a:t> – Fusion Back ends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16500"/>
          <a:stretch>
            <a:fillRect/>
          </a:stretch>
        </p:blipFill>
        <p:spPr bwMode="auto">
          <a:xfrm>
            <a:off x="25400" y="1722438"/>
            <a:ext cx="4914900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 r="39796" b="8827"/>
          <a:stretch>
            <a:fillRect/>
          </a:stretch>
        </p:blipFill>
        <p:spPr bwMode="auto">
          <a:xfrm>
            <a:off x="4622800" y="1716088"/>
            <a:ext cx="4495800" cy="48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5900" y="838200"/>
            <a:ext cx="869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was added for XML:</a:t>
            </a:r>
          </a:p>
          <a:p>
            <a:r>
              <a:rPr lang="en-US" dirty="0" smtClean="0"/>
              <a:t>- Fusion MX/CPMS</a:t>
            </a:r>
          </a:p>
          <a:p>
            <a:r>
              <a:rPr lang="en-US" dirty="0" smtClean="0"/>
              <a:t>- SBM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536700"/>
            <a:ext cx="7772400" cy="4232275"/>
          </a:xfrm>
        </p:spPr>
        <p:txBody>
          <a:bodyPr/>
          <a:lstStyle/>
          <a:p>
            <a:pPr algn="ctr"/>
            <a:r>
              <a:rPr lang="en-US" sz="6000" dirty="0" smtClean="0"/>
              <a:t>That’s all</a:t>
            </a:r>
            <a:br>
              <a:rPr lang="en-US" sz="6000" dirty="0" smtClean="0"/>
            </a:br>
            <a:r>
              <a:rPr lang="en-US" sz="6000" dirty="0" smtClean="0"/>
              <a:t>Thanks</a:t>
            </a:r>
            <a:endParaRPr lang="en-US" sz="60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quarter" idx="12"/>
          </p:nvPr>
        </p:nvSpPr>
        <p:spPr bwMode="auto">
          <a:xfrm>
            <a:off x="1333500" y="1892300"/>
            <a:ext cx="67691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4480" tIns="114480" rIns="114480" bIns="114480" anchor="ctr">
            <a:noAutofit/>
          </a:bodyPr>
          <a:lstStyle/>
          <a:p>
            <a:pPr algn="ctr">
              <a:lnSpc>
                <a:spcPct val="150000"/>
              </a:lnSpc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6600" dirty="0" smtClean="0">
                <a:solidFill>
                  <a:srgbClr val="012B5B"/>
                </a:solidFill>
              </a:rPr>
              <a:t>Work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dirty="0" smtClean="0"/>
              <a:t>Below is the work list summery</a:t>
            </a:r>
          </a:p>
          <a:p>
            <a:pPr lvl="1"/>
            <a:r>
              <a:rPr lang="en-US" dirty="0" smtClean="0"/>
              <a:t>Environment for development </a:t>
            </a:r>
          </a:p>
          <a:p>
            <a:pPr lvl="1"/>
            <a:r>
              <a:rPr lang="en-US" dirty="0" smtClean="0"/>
              <a:t>Environment for running test</a:t>
            </a:r>
          </a:p>
          <a:p>
            <a:pPr lvl="1"/>
            <a:r>
              <a:rPr lang="en-US" dirty="0" smtClean="0"/>
              <a:t>Start servers and services</a:t>
            </a:r>
          </a:p>
          <a:p>
            <a:pPr lvl="1"/>
            <a:r>
              <a:rPr lang="en-US" dirty="0" smtClean="0"/>
              <a:t>Detail of Local environment and E2E environment</a:t>
            </a:r>
          </a:p>
          <a:p>
            <a:pPr lvl="1"/>
            <a:r>
              <a:rPr lang="en-US" dirty="0" smtClean="0"/>
              <a:t>Update new build manually</a:t>
            </a:r>
          </a:p>
          <a:p>
            <a:pPr lvl="1"/>
            <a:r>
              <a:rPr lang="en-US" dirty="0" smtClean="0"/>
              <a:t>Update new build automatically</a:t>
            </a:r>
          </a:p>
          <a:p>
            <a:pPr lvl="1"/>
            <a:r>
              <a:rPr lang="en-US" dirty="0" smtClean="0"/>
              <a:t>Start to run tests on Jenkins</a:t>
            </a:r>
          </a:p>
          <a:p>
            <a:r>
              <a:rPr lang="en-US" dirty="0" smtClean="0"/>
              <a:t>For more detail, follow the next pages 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and Test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5762626"/>
          </a:xfrm>
        </p:spPr>
        <p:txBody>
          <a:bodyPr>
            <a:noAutofit/>
          </a:bodyPr>
          <a:lstStyle/>
          <a:p>
            <a:r>
              <a:rPr lang="en-US" sz="1800" dirty="0" smtClean="0"/>
              <a:t>Develop on Windows</a:t>
            </a:r>
          </a:p>
          <a:p>
            <a:pPr lvl="1"/>
            <a:r>
              <a:rPr lang="en-US" sz="1600" dirty="0" smtClean="0"/>
              <a:t>Test Drive -  develop on robot ride (GUI tool) against Fusion </a:t>
            </a:r>
            <a:r>
              <a:rPr lang="en-US" sz="1600" dirty="0" err="1" smtClean="0"/>
              <a:t>Mx</a:t>
            </a:r>
            <a:endParaRPr lang="en-US" sz="1600" dirty="0" smtClean="0"/>
          </a:p>
          <a:p>
            <a:pPr lvl="1"/>
            <a:r>
              <a:rPr lang="en-US" sz="1600" dirty="0" smtClean="0"/>
              <a:t>Code </a:t>
            </a:r>
            <a:r>
              <a:rPr lang="en-US" sz="1600" dirty="0" err="1" smtClean="0"/>
              <a:t>repositary</a:t>
            </a:r>
            <a:r>
              <a:rPr lang="en-US" sz="1600" dirty="0" smtClean="0"/>
              <a:t> – Bit bucket, now codes are all in master branch</a:t>
            </a:r>
          </a:p>
          <a:p>
            <a:pPr lvl="2"/>
            <a:r>
              <a:rPr lang="en-US" sz="1400" dirty="0" smtClean="0">
                <a:hlinkClick r:id="rId2"/>
              </a:rPr>
              <a:t>https://bitbucket.org/katewang-owmessaging/webtop_api_test</a:t>
            </a:r>
            <a:endParaRPr lang="en-US" sz="1400" dirty="0" smtClean="0"/>
          </a:p>
          <a:p>
            <a:pPr lvl="2"/>
            <a:r>
              <a:rPr lang="en-US" sz="1400" dirty="0" smtClean="0"/>
              <a:t>Account: </a:t>
            </a:r>
          </a:p>
          <a:p>
            <a:pPr lvl="3"/>
            <a:r>
              <a:rPr lang="en-US" sz="1400" dirty="0" smtClean="0"/>
              <a:t>SSH: </a:t>
            </a:r>
            <a:r>
              <a:rPr lang="en-US" sz="1200" dirty="0" err="1" smtClean="0"/>
              <a:t>git@bitbucket.org:katewang-owmessaging</a:t>
            </a:r>
            <a:r>
              <a:rPr lang="en-US" sz="1200" dirty="0" smtClean="0"/>
              <a:t>/webtop_api_test.git</a:t>
            </a:r>
            <a:endParaRPr lang="en-US" sz="1400" dirty="0" smtClean="0"/>
          </a:p>
          <a:p>
            <a:pPr lvl="3"/>
            <a:r>
              <a:rPr lang="en-US" sz="1400" dirty="0" smtClean="0"/>
              <a:t>HTTPS: </a:t>
            </a:r>
            <a:r>
              <a:rPr lang="en-US" sz="1200" dirty="0" smtClean="0"/>
              <a:t>https://vivianwang-owmessaging@bitbucket.org/katewang-owmessaging/webtop_api_test.git</a:t>
            </a:r>
            <a:endParaRPr lang="en-US" sz="1400" dirty="0" smtClean="0"/>
          </a:p>
          <a:p>
            <a:pPr lvl="1"/>
            <a:r>
              <a:rPr lang="en-US" sz="1600" dirty="0" smtClean="0"/>
              <a:t>Advantages  - easy to update test resource locally for special environment</a:t>
            </a:r>
          </a:p>
          <a:p>
            <a:pPr lvl="1"/>
            <a:r>
              <a:rPr lang="en-US" sz="1600" dirty="0" smtClean="0"/>
              <a:t>Disadvantages – low efficient for regression test</a:t>
            </a:r>
          </a:p>
          <a:p>
            <a:r>
              <a:rPr lang="en-US" sz="1800" dirty="0" smtClean="0"/>
              <a:t>Run Test on Linux</a:t>
            </a:r>
          </a:p>
          <a:p>
            <a:pPr lvl="1"/>
            <a:r>
              <a:rPr lang="en-US" sz="1600" dirty="0" smtClean="0"/>
              <a:t>Test Drive –  Jenkins and Robot framework command Line</a:t>
            </a:r>
          </a:p>
          <a:p>
            <a:pPr lvl="2"/>
            <a:r>
              <a:rPr lang="en-US" sz="1400" dirty="0" smtClean="0"/>
              <a:t>Jenkins link: </a:t>
            </a:r>
            <a:r>
              <a:rPr lang="en-US" sz="1400" dirty="0" smtClean="0">
                <a:hlinkClick r:id="rId3"/>
              </a:rPr>
              <a:t>http://10.13.6.63:8080/jenkins/</a:t>
            </a:r>
            <a:endParaRPr lang="en-US" sz="1400" dirty="0" smtClean="0"/>
          </a:p>
          <a:p>
            <a:pPr lvl="2"/>
            <a:r>
              <a:rPr lang="en-US" sz="1400" dirty="0" err="1" smtClean="0"/>
              <a:t>Jenkis</a:t>
            </a:r>
            <a:r>
              <a:rPr lang="en-US" sz="1400" dirty="0" smtClean="0"/>
              <a:t> account: </a:t>
            </a:r>
            <a:r>
              <a:rPr lang="en-US" sz="1400" dirty="0" err="1" smtClean="0"/>
              <a:t>jenkins</a:t>
            </a:r>
            <a:r>
              <a:rPr lang="en-US" sz="1400" dirty="0" smtClean="0"/>
              <a:t> / </a:t>
            </a:r>
            <a:r>
              <a:rPr lang="en-US" sz="1400" dirty="0" err="1" smtClean="0"/>
              <a:t>letmein</a:t>
            </a:r>
            <a:endParaRPr lang="en-US" sz="1400" dirty="0" smtClean="0"/>
          </a:p>
          <a:p>
            <a:pPr lvl="1"/>
            <a:r>
              <a:rPr lang="en-US" sz="1600" dirty="0" smtClean="0"/>
              <a:t>Advantages  -  Run parallel, high efficient</a:t>
            </a:r>
          </a:p>
          <a:p>
            <a:pPr lvl="1"/>
            <a:r>
              <a:rPr lang="en-US" sz="1600" dirty="0" smtClean="0"/>
              <a:t>Disadvantages –  codes need to be very stable</a:t>
            </a:r>
          </a:p>
          <a:p>
            <a:pPr lvl="1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servers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3550" y="952500"/>
            <a:ext cx="8680450" cy="54578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start servers on local environment</a:t>
            </a:r>
          </a:p>
          <a:p>
            <a:pPr lvl="1"/>
            <a:r>
              <a:rPr lang="en-US" dirty="0" smtClean="0"/>
              <a:t>IP: 172.20.1.123~172.20.1.126, plus one add-on </a:t>
            </a:r>
            <a:r>
              <a:rPr lang="en-US" dirty="0" err="1" smtClean="0"/>
              <a:t>scality</a:t>
            </a:r>
            <a:r>
              <a:rPr lang="en-US" dirty="0" smtClean="0"/>
              <a:t>: 172.20.0.129</a:t>
            </a:r>
          </a:p>
          <a:p>
            <a:pPr lvl="1"/>
            <a:r>
              <a:rPr lang="en-US" dirty="0" smtClean="0"/>
              <a:t>AWS address: </a:t>
            </a:r>
            <a:r>
              <a:rPr lang="en-US" sz="1400" dirty="0" smtClean="0">
                <a:hlinkClick r:id="rId2"/>
              </a:rPr>
              <a:t>https://us-west-1.console.aws.amazon.com/ec2/v2/home?region=us-west-1#Instances:sort=instanceId</a:t>
            </a:r>
            <a:endParaRPr lang="en-US" sz="1400" dirty="0" smtClean="0"/>
          </a:p>
          <a:p>
            <a:pPr lvl="1"/>
            <a:r>
              <a:rPr lang="en-US" dirty="0" smtClean="0"/>
              <a:t>Start services on 10.13.6.63 (same machine as Jenkins server) </a:t>
            </a:r>
          </a:p>
          <a:p>
            <a:pPr lvl="2"/>
            <a:r>
              <a:rPr lang="en-US" dirty="0" smtClean="0"/>
              <a:t>Server account: root / 123qwe</a:t>
            </a:r>
          </a:p>
          <a:p>
            <a:pPr lvl="2"/>
            <a:r>
              <a:rPr lang="en-US" dirty="0" smtClean="0"/>
              <a:t>Script path: /root/startservers.sh</a:t>
            </a:r>
          </a:p>
          <a:p>
            <a:pPr lvl="1"/>
            <a:r>
              <a:rPr lang="en-US" dirty="0" smtClean="0"/>
              <a:t>Environment and services</a:t>
            </a:r>
          </a:p>
          <a:p>
            <a:pPr lvl="2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Details are in next page</a:t>
            </a:r>
          </a:p>
          <a:p>
            <a:r>
              <a:rPr lang="en-US" dirty="0" smtClean="0"/>
              <a:t>For start servers on E2E</a:t>
            </a:r>
          </a:p>
          <a:p>
            <a:pPr lvl="1"/>
            <a:r>
              <a:rPr lang="en-US" dirty="0" smtClean="0"/>
              <a:t>IP: 172.20.0.78, 79, 80, 104</a:t>
            </a:r>
          </a:p>
          <a:p>
            <a:pPr lvl="1"/>
            <a:r>
              <a:rPr lang="en-US" dirty="0" smtClean="0"/>
              <a:t>Environment and services </a:t>
            </a:r>
            <a:r>
              <a:rPr lang="en-US" sz="1300" dirty="0" smtClean="0">
                <a:hlinkClick r:id="rId3"/>
              </a:rPr>
              <a:t>https://village.owmessaging.com/display/EN/Platform+Integration+Fusion+-+QE+Lab</a:t>
            </a:r>
            <a:endParaRPr lang="en-US" dirty="0" smtClean="0"/>
          </a:p>
          <a:p>
            <a:pPr lvl="1"/>
            <a:r>
              <a:rPr lang="en-US" dirty="0" smtClean="0"/>
              <a:t>Start-up scripts are already added on 104, 79, need manually check:</a:t>
            </a:r>
          </a:p>
          <a:p>
            <a:pPr lvl="2"/>
            <a:r>
              <a:rPr lang="en-US" dirty="0" err="1" smtClean="0"/>
              <a:t>Scality</a:t>
            </a:r>
            <a:r>
              <a:rPr lang="en-US" dirty="0" smtClean="0"/>
              <a:t> web page</a:t>
            </a:r>
          </a:p>
          <a:p>
            <a:pPr lvl="2"/>
            <a:r>
              <a:rPr lang="en-US" dirty="0" smtClean="0"/>
              <a:t>Services on 78 and 80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environment</a:t>
            </a:r>
            <a:endParaRPr 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52450" y="876435"/>
          <a:ext cx="6267450" cy="5693638"/>
        </p:xfrm>
        <a:graphic>
          <a:graphicData uri="http://schemas.openxmlformats.org/presentationml/2006/ole">
            <p:oleObj spid="_x0000_s15362" name="Worksheet" r:id="rId3" imgW="8419996" imgH="7648568" progId="Excel.Sheet.8">
              <p:embed/>
            </p:oleObj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724274" y="1003300"/>
            <a:ext cx="1876425" cy="5540375"/>
          </a:xfrm>
          <a:prstGeom prst="roundRect">
            <a:avLst/>
          </a:prstGeom>
          <a:solidFill>
            <a:schemeClr val="bg1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Not sure of </a:t>
            </a:r>
          </a:p>
          <a:p>
            <a:r>
              <a:rPr lang="en-US" sz="1600" b="1" dirty="0" smtClean="0"/>
              <a:t>Service Port and SSL Port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on new 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838200"/>
            <a:ext cx="9144000" cy="52959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First, make sure all servers and services are up (by previous page)</a:t>
            </a:r>
          </a:p>
          <a:p>
            <a:r>
              <a:rPr lang="en-US" dirty="0" smtClean="0"/>
              <a:t>Manually update</a:t>
            </a:r>
          </a:p>
          <a:p>
            <a:pPr lvl="1"/>
            <a:r>
              <a:rPr lang="en-US" dirty="0" smtClean="0"/>
              <a:t>New build location (This is automatically got from </a:t>
            </a:r>
            <a:r>
              <a:rPr lang="en-US" dirty="0" err="1" smtClean="0"/>
              <a:t>Dev’s</a:t>
            </a:r>
            <a:r>
              <a:rPr lang="en-US" dirty="0" smtClean="0"/>
              <a:t> Jenkins, usually on Wed.)</a:t>
            </a:r>
          </a:p>
          <a:p>
            <a:pPr lvl="2">
              <a:buNone/>
            </a:pPr>
            <a:r>
              <a:rPr lang="en-US" dirty="0" smtClean="0"/>
              <a:t>10.13.6.63:/home/</a:t>
            </a:r>
            <a:r>
              <a:rPr lang="en-US" dirty="0" err="1" smtClean="0"/>
              <a:t>kiwi_octane_build</a:t>
            </a:r>
            <a:r>
              <a:rPr lang="en-US" dirty="0" smtClean="0"/>
              <a:t>/kiwi-octane</a:t>
            </a:r>
          </a:p>
          <a:p>
            <a:pPr lvl="1"/>
            <a:r>
              <a:rPr lang="en-US" dirty="0" smtClean="0"/>
              <a:t>Build process: </a:t>
            </a:r>
          </a:p>
          <a:p>
            <a:pPr lvl="2">
              <a:buNone/>
            </a:pPr>
            <a:r>
              <a:rPr lang="en-US" dirty="0" smtClean="0"/>
              <a:t>update build -&gt; update script -&gt; update code resource -&gt; create accounts </a:t>
            </a:r>
          </a:p>
          <a:p>
            <a:r>
              <a:rPr lang="en-US" dirty="0" smtClean="0"/>
              <a:t>Automatically update – on local Jenkins</a:t>
            </a:r>
          </a:p>
          <a:p>
            <a:pPr lvl="1"/>
            <a:r>
              <a:rPr lang="en-US" dirty="0" smtClean="0"/>
              <a:t>Update build on 172.20.1.123~126</a:t>
            </a:r>
          </a:p>
          <a:p>
            <a:pPr lvl="2"/>
            <a:r>
              <a:rPr lang="en-US" dirty="0" smtClean="0"/>
              <a:t>Job: </a:t>
            </a:r>
            <a:r>
              <a:rPr lang="en-US" u="sng" dirty="0" smtClean="0">
                <a:hlinkClick r:id="rId2"/>
              </a:rPr>
              <a:t>Update build - 172.20.1.123</a:t>
            </a:r>
            <a:endParaRPr lang="en-US" dirty="0" smtClean="0"/>
          </a:p>
          <a:p>
            <a:pPr lvl="1"/>
            <a:r>
              <a:rPr lang="en-US" dirty="0" smtClean="0"/>
              <a:t>Update script for latest code and clean code environment</a:t>
            </a:r>
          </a:p>
          <a:p>
            <a:pPr lvl="2"/>
            <a:r>
              <a:rPr lang="en-US" dirty="0" smtClean="0"/>
              <a:t>Job: </a:t>
            </a:r>
            <a:r>
              <a:rPr lang="en-US" u="sng" dirty="0" smtClean="0">
                <a:hlinkClick r:id="rId3"/>
              </a:rPr>
              <a:t>a_init-mx_json-123</a:t>
            </a:r>
            <a:endParaRPr lang="en-US" dirty="0" smtClean="0"/>
          </a:p>
          <a:p>
            <a:pPr lvl="1"/>
            <a:r>
              <a:rPr lang="en-US" dirty="0" smtClean="0"/>
              <a:t>Update script resource for latest build environment</a:t>
            </a:r>
          </a:p>
          <a:p>
            <a:pPr lvl="2"/>
            <a:r>
              <a:rPr lang="en-US" dirty="0" smtClean="0"/>
              <a:t>Job: </a:t>
            </a:r>
            <a:r>
              <a:rPr lang="en-US" u="sng" dirty="0" smtClean="0">
                <a:hlinkClick r:id="rId4"/>
              </a:rPr>
              <a:t>Update_resources_forNewBuild_123</a:t>
            </a:r>
            <a:endParaRPr lang="en-US" u="sng" dirty="0" smtClean="0"/>
          </a:p>
          <a:p>
            <a:pPr lvl="1"/>
            <a:r>
              <a:rPr lang="en-US" dirty="0" smtClean="0"/>
              <a:t>Delete and Recreate new test account</a:t>
            </a:r>
          </a:p>
          <a:p>
            <a:pPr lvl="2"/>
            <a:r>
              <a:rPr lang="en-US" dirty="0" smtClean="0"/>
              <a:t>Job: </a:t>
            </a:r>
            <a:r>
              <a:rPr lang="en-US" u="sng" dirty="0" smtClean="0">
                <a:hlinkClick r:id="rId5"/>
              </a:rPr>
              <a:t>create accounts - 1.123</a:t>
            </a:r>
            <a:endParaRPr lang="en-US" u="sn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43380" y="3689350"/>
            <a:ext cx="3517895" cy="276999"/>
          </a:xfrm>
          <a:prstGeom prst="rect">
            <a:avLst/>
          </a:prstGeom>
          <a:solidFill>
            <a:schemeClr val="bg1">
              <a:lumMod val="6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Need to restart tomcat manually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Jobs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0" y="733424"/>
            <a:ext cx="9144000" cy="933451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These jobs are only for running stable build</a:t>
            </a:r>
          </a:p>
          <a:p>
            <a:r>
              <a:rPr lang="en-US" sz="1800" dirty="0" smtClean="0"/>
              <a:t>Each group contains execution Jobs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5413"/>
            <a:ext cx="9144000" cy="246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549275" y="2644775"/>
            <a:ext cx="4733925" cy="485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76850" y="2619375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Different group for different environment</a:t>
            </a:r>
          </a:p>
          <a:p>
            <a:r>
              <a:rPr lang="en-US" sz="1400" b="1" dirty="0" smtClean="0"/>
              <a:t>Which match the test scope matrix</a:t>
            </a:r>
            <a:endParaRPr lang="en-US" sz="1400" b="1" dirty="0"/>
          </a:p>
        </p:txBody>
      </p:sp>
      <p:sp>
        <p:nvSpPr>
          <p:cNvPr id="8" name="Down Arrow 7"/>
          <p:cNvSpPr/>
          <p:nvPr/>
        </p:nvSpPr>
        <p:spPr>
          <a:xfrm>
            <a:off x="2790825" y="2152650"/>
            <a:ext cx="571500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2500" y="1790700"/>
            <a:ext cx="616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focus on this group against </a:t>
            </a:r>
            <a:r>
              <a:rPr lang="en-US" dirty="0" err="1" smtClean="0"/>
              <a:t>Webtop</a:t>
            </a:r>
            <a:r>
              <a:rPr lang="en-US" dirty="0" smtClean="0"/>
              <a:t> master branch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GPositioning_v09 RSR Oct 2011">
  <a:themeElements>
    <a:clrScheme name="OPWV2011colors">
      <a:dk1>
        <a:srgbClr val="464646"/>
      </a:dk1>
      <a:lt1>
        <a:sysClr val="window" lastClr="FFFFFF"/>
      </a:lt1>
      <a:dk2>
        <a:srgbClr val="356F71"/>
      </a:dk2>
      <a:lt2>
        <a:srgbClr val="FFE6D2"/>
      </a:lt2>
      <a:accent1>
        <a:srgbClr val="048192"/>
      </a:accent1>
      <a:accent2>
        <a:srgbClr val="8C3F00"/>
      </a:accent2>
      <a:accent3>
        <a:srgbClr val="EB641B"/>
      </a:accent3>
      <a:accent4>
        <a:srgbClr val="006699"/>
      </a:accent4>
      <a:accent5>
        <a:srgbClr val="909090"/>
      </a:accent5>
      <a:accent6>
        <a:srgbClr val="A3171E"/>
      </a:accent6>
      <a:hlink>
        <a:srgbClr val="248279"/>
      </a:hlink>
      <a:folHlink>
        <a:srgbClr val="FF8421"/>
      </a:folHlink>
    </a:clrScheme>
    <a:fontScheme name="OPENWAV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064EFF308914BA7E3DB56B2A06303" ma:contentTypeVersion="1" ma:contentTypeDescription="Create a new document." ma:contentTypeScope="" ma:versionID="54063c93bd145ecb4a0af1803069ceea">
  <xsd:schema xmlns:xsd="http://www.w3.org/2001/XMLSchema" xmlns:xs="http://www.w3.org/2001/XMLSchema" xmlns:p="http://schemas.microsoft.com/office/2006/metadata/properties" xmlns:ns2="15cda95b-5408-48d1-96dd-db5f6dbf86a9" targetNamespace="http://schemas.microsoft.com/office/2006/metadata/properties" ma:root="true" ma:fieldsID="b62fc1ba211ccba05c6bdea981d5f32f" ns2:_="">
    <xsd:import namespace="15cda95b-5408-48d1-96dd-db5f6dbf86a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da95b-5408-48d1-96dd-db5f6dbf86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5cda95b-5408-48d1-96dd-db5f6dbf86a9">FAXZKMQKT77C-466-14</_dlc_DocId>
    <_dlc_DocIdUrl xmlns="15cda95b-5408-48d1-96dd-db5f6dbf86a9">
      <Url>http://teams.openwave.com/sites/sales/SalesEnablement/Product_Playbook_2011/Messaging/EmailMX/_layouts/DocIdRedir.aspx?ID=FAXZKMQKT77C-466-14</Url>
      <Description>FAXZKMQKT77C-466-14</Description>
    </_dlc_DocIdUrl>
  </documentManagement>
</p:properties>
</file>

<file path=customXml/itemProps1.xml><?xml version="1.0" encoding="utf-8"?>
<ds:datastoreItem xmlns:ds="http://schemas.openxmlformats.org/officeDocument/2006/customXml" ds:itemID="{699550EC-D271-47AE-818E-18E28EED13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8A8A6B-A222-4140-B1E1-A327C0DD3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da95b-5408-48d1-96dd-db5f6dbf86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47B65-0946-4BA7-A6DE-ED1DDBCFA81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BC214EA-01B7-44EB-8462-556012D2F2A1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5cda95b-5408-48d1-96dd-db5f6dbf86a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34362</TotalTime>
  <Words>1058</Words>
  <Application>Microsoft Office PowerPoint</Application>
  <PresentationFormat>On-screen Show (4:3)</PresentationFormat>
  <Paragraphs>194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4GPositioning_v09 RSR Oct 2011</vt:lpstr>
      <vt:lpstr>Worksheet</vt:lpstr>
      <vt:lpstr>Packager Shell Object</vt:lpstr>
      <vt:lpstr>Webtop Automation - Handover </vt:lpstr>
      <vt:lpstr>Handover List</vt:lpstr>
      <vt:lpstr>Slide 3</vt:lpstr>
      <vt:lpstr>Work Flow List</vt:lpstr>
      <vt:lpstr>Develop and Test Environments</vt:lpstr>
      <vt:lpstr>Start servers and services</vt:lpstr>
      <vt:lpstr>Local environment</vt:lpstr>
      <vt:lpstr>Run on new build process</vt:lpstr>
      <vt:lpstr>Jenkins Jobs</vt:lpstr>
      <vt:lpstr>Jenkins Jobs</vt:lpstr>
      <vt:lpstr>Jenkins Jobs</vt:lpstr>
      <vt:lpstr>Jenkins Jobs</vt:lpstr>
      <vt:lpstr>Slide 13</vt:lpstr>
      <vt:lpstr>Test Report Methods - Pro and Con</vt:lpstr>
      <vt:lpstr>Test Report and Current Report</vt:lpstr>
      <vt:lpstr>Test Report and Current Report</vt:lpstr>
      <vt:lpstr>Test Report and Current Report</vt:lpstr>
      <vt:lpstr>Test Report and Current Report</vt:lpstr>
      <vt:lpstr>Jenkins - Report Mail</vt:lpstr>
      <vt:lpstr>Test Report and Current Report</vt:lpstr>
      <vt:lpstr>Test Report and Current Report</vt:lpstr>
      <vt:lpstr>Test Report and Current Report</vt:lpstr>
      <vt:lpstr>Test Report and Current Report</vt:lpstr>
      <vt:lpstr>Testlink – Fusion Back ends</vt:lpstr>
      <vt:lpstr>That’s all Thanks</vt:lpstr>
    </vt:vector>
  </TitlesOfParts>
  <Company>Openwave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Customer Presentation</dc:title>
  <dc:creator>Openwave Messaging</dc:creator>
  <cp:lastModifiedBy>vivian</cp:lastModifiedBy>
  <cp:revision>1112</cp:revision>
  <dcterms:created xsi:type="dcterms:W3CDTF">2013-11-29T01:10:03Z</dcterms:created>
  <dcterms:modified xsi:type="dcterms:W3CDTF">2015-08-21T08:06:11Z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83dab795-a039-4c80-8142-54d7882b6196</vt:lpwstr>
  </property>
  <property fmtid="{D5CDD505-2E9C-101B-9397-08002B2CF9AE}" pid="3" name="ContentTypeId">
    <vt:lpwstr>0x0101004D4064EFF308914BA7E3DB56B2A06303</vt:lpwstr>
  </property>
</Properties>
</file>