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Space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jRdRvq60r5b0SuqWULSQ/shkO7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paceMono-bold.fntdata"/><Relationship Id="rId21" Type="http://schemas.openxmlformats.org/officeDocument/2006/relationships/font" Target="fonts/SpaceMono-regular.fntdata"/><Relationship Id="rId24" Type="http://schemas.openxmlformats.org/officeDocument/2006/relationships/font" Target="fonts/SpaceMono-boldItalic.fntdata"/><Relationship Id="rId23" Type="http://schemas.openxmlformats.org/officeDocument/2006/relationships/font" Target="fonts/Space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2b928934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2b92893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e2b928934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e2b92893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7aafb3c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7aafb3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e2b928934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e2b92893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Before going into </a:t>
            </a:r>
            <a:r>
              <a:rPr lang="en-US"/>
              <a:t>implementation of the solution, we need to consider the beliefs and values of Marriott, and we see that their purpose is to connect people through the power of travel, and embrace change, pursue excellence, and perform digital transformation while maintaining sustainability. THis means AI adoption is the right way to go, however we need to keep in mind that while we adopt AI, we dont lose hu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2b928934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2b92893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2b928934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e2b92893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2b928934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2b92893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ec1a52d16_0_13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cec1a52d16_0_13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cec1a52d16_0_1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cec1a52d16_0_167"/>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cec1a52d16_0_167"/>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cec1a52d16_0_16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cec1a52d16_0_17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2cec1a52d16_0_1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2cec1a52d16_0_17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3" name="Google Shape;53;g2cec1a52d16_0_17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2cec1a52d16_0_17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2cec1a52d16_0_1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cec1a52d16_0_136"/>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cec1a52d16_0_1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cec1a52d16_0_13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cec1a52d16_0_139"/>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cec1a52d16_0_1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cec1a52d16_0_14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cec1a52d16_0_143"/>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cec1a52d16_0_143"/>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cec1a52d16_0_1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cec1a52d16_0_14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cec1a52d16_0_14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cec1a52d16_0_151"/>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cec1a52d16_0_151"/>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cec1a52d16_0_15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cec1a52d16_0_155"/>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cec1a52d16_0_15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cec1a52d16_0_158"/>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cec1a52d16_0_158"/>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cec1a52d16_0_158"/>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cec1a52d16_0_158"/>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cec1a52d16_0_15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cec1a52d16_0_164"/>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cec1a52d16_0_16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cec1a52d16_0_12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cec1a52d16_0_12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cec1a52d16_0_1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www.cnbc.com/2023/06/19/singapore-is-not-looking-to-regulate-ai-just-yet-says-the-city-state.html" TargetMode="External"/><Relationship Id="rId5" Type="http://schemas.openxmlformats.org/officeDocument/2006/relationships/hyperlink" Target="https://doi.org/10.30892/gtg.482spl15-1081" TargetMode="External"/><Relationship Id="rId6" Type="http://schemas.openxmlformats.org/officeDocument/2006/relationships/hyperlink" Target="https://doi.org/10.1108/ijchm-04-2020-025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pic>
        <p:nvPicPr>
          <p:cNvPr id="60" name="Google Shape;60;p1"/>
          <p:cNvPicPr preferRelativeResize="0"/>
          <p:nvPr/>
        </p:nvPicPr>
        <p:blipFill>
          <a:blip r:embed="rId3">
            <a:alphaModFix/>
          </a:blip>
          <a:stretch>
            <a:fillRect/>
          </a:stretch>
        </p:blipFill>
        <p:spPr>
          <a:xfrm>
            <a:off x="0" y="0"/>
            <a:ext cx="9144000" cy="6858000"/>
          </a:xfrm>
          <a:prstGeom prst="rect">
            <a:avLst/>
          </a:prstGeom>
          <a:noFill/>
          <a:ln>
            <a:noFill/>
          </a:ln>
        </p:spPr>
      </p:pic>
      <p:sp>
        <p:nvSpPr>
          <p:cNvPr id="61" name="Google Shape;61;p1"/>
          <p:cNvSpPr txBox="1"/>
          <p:nvPr>
            <p:ph type="ctrTitle"/>
          </p:nvPr>
        </p:nvSpPr>
        <p:spPr>
          <a:xfrm>
            <a:off x="265450" y="929250"/>
            <a:ext cx="8478900" cy="222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US" sz="3859">
                <a:solidFill>
                  <a:schemeClr val="dk1"/>
                </a:solidFill>
                <a:latin typeface="Space Mono"/>
                <a:ea typeface="Space Mono"/>
                <a:cs typeface="Space Mono"/>
                <a:sym typeface="Space Mono"/>
              </a:rPr>
              <a:t>AI Deployment in Marriott Hotels, Singapore</a:t>
            </a:r>
            <a:endParaRPr sz="3859">
              <a:latin typeface="Space Mono"/>
              <a:ea typeface="Space Mono"/>
              <a:cs typeface="Space Mono"/>
              <a:sym typeface="Space Mono"/>
            </a:endParaRPr>
          </a:p>
        </p:txBody>
      </p:sp>
      <p:sp>
        <p:nvSpPr>
          <p:cNvPr id="62" name="Google Shape;62;p1"/>
          <p:cNvSpPr txBox="1"/>
          <p:nvPr>
            <p:ph idx="1" type="subTitle"/>
          </p:nvPr>
        </p:nvSpPr>
        <p:spPr>
          <a:xfrm>
            <a:off x="1505673" y="3086963"/>
            <a:ext cx="6132900" cy="1571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sz="2400">
                <a:solidFill>
                  <a:srgbClr val="888888"/>
                </a:solidFill>
                <a:latin typeface="Space Mono"/>
                <a:ea typeface="Space Mono"/>
                <a:cs typeface="Space Mono"/>
                <a:sym typeface="Space Mono"/>
              </a:rPr>
              <a:t>Exploring Solutions for Marriott International's AI Strategy </a:t>
            </a:r>
            <a:endParaRPr sz="2400">
              <a:latin typeface="Space Mono"/>
              <a:ea typeface="Space Mono"/>
              <a:cs typeface="Space Mono"/>
              <a:sym typeface="Space Mono"/>
            </a:endParaRPr>
          </a:p>
        </p:txBody>
      </p:sp>
      <p:sp>
        <p:nvSpPr>
          <p:cNvPr id="63" name="Google Shape;63;p1"/>
          <p:cNvSpPr txBox="1"/>
          <p:nvPr/>
        </p:nvSpPr>
        <p:spPr>
          <a:xfrm>
            <a:off x="698550" y="4794393"/>
            <a:ext cx="7746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1800">
                <a:solidFill>
                  <a:srgbClr val="888888"/>
                </a:solidFill>
                <a:latin typeface="Space Mono"/>
                <a:ea typeface="Space Mono"/>
                <a:cs typeface="Space Mono"/>
                <a:sym typeface="Space Mono"/>
              </a:rPr>
              <a:t>Group 7</a:t>
            </a:r>
            <a:endParaRPr sz="1800">
              <a:solidFill>
                <a:srgbClr val="888888"/>
              </a:solidFill>
              <a:latin typeface="Space Mono"/>
              <a:ea typeface="Space Mono"/>
              <a:cs typeface="Space Mono"/>
              <a:sym typeface="Space Mono"/>
            </a:endParaRPr>
          </a:p>
          <a:p>
            <a:pPr indent="0" lvl="0" marL="0" rtl="0" algn="ctr">
              <a:spcBef>
                <a:spcPts val="0"/>
              </a:spcBef>
              <a:spcAft>
                <a:spcPts val="0"/>
              </a:spcAft>
              <a:buClr>
                <a:schemeClr val="dk1"/>
              </a:buClr>
              <a:buSzPts val="1100"/>
              <a:buFont typeface="Arial"/>
              <a:buNone/>
            </a:pPr>
            <a:r>
              <a:rPr lang="en-US" sz="1800">
                <a:solidFill>
                  <a:srgbClr val="888888"/>
                </a:solidFill>
                <a:latin typeface="Space Mono"/>
                <a:ea typeface="Space Mono"/>
                <a:cs typeface="Space Mono"/>
                <a:sym typeface="Space Mono"/>
              </a:rPr>
              <a:t>YWCC 307- Project 3</a:t>
            </a:r>
            <a:endParaRPr sz="1800">
              <a:solidFill>
                <a:srgbClr val="888888"/>
              </a:solidFill>
              <a:latin typeface="Space Mono"/>
              <a:ea typeface="Space Mono"/>
              <a:cs typeface="Space Mono"/>
              <a:sym typeface="Space Mono"/>
            </a:endParaRPr>
          </a:p>
          <a:p>
            <a:pPr indent="0" lvl="0" marL="0" rtl="0" algn="ctr">
              <a:spcBef>
                <a:spcPts val="0"/>
              </a:spcBef>
              <a:spcAft>
                <a:spcPts val="0"/>
              </a:spcAft>
              <a:buNone/>
            </a:pPr>
            <a:r>
              <a:rPr lang="en-US" sz="1800">
                <a:solidFill>
                  <a:srgbClr val="888888"/>
                </a:solidFill>
                <a:latin typeface="Space Mono"/>
                <a:ea typeface="Space Mono"/>
                <a:cs typeface="Space Mono"/>
                <a:sym typeface="Space Mono"/>
              </a:rPr>
              <a:t>Presentation by John Rizkalla, Dave Persaud, and Tsewang Sherpa</a:t>
            </a:r>
            <a:endParaRPr sz="1800">
              <a:solidFill>
                <a:srgbClr val="888888"/>
              </a:solidFill>
              <a:latin typeface="Space Mono"/>
              <a:ea typeface="Space Mono"/>
              <a:cs typeface="Space Mono"/>
              <a:sym typeface="Space Mono"/>
            </a:endParaRPr>
          </a:p>
          <a:p>
            <a:pPr indent="0" lvl="0" marL="0" rtl="0" algn="ctr">
              <a:spcBef>
                <a:spcPts val="0"/>
              </a:spcBef>
              <a:spcAft>
                <a:spcPts val="0"/>
              </a:spcAft>
              <a:buNone/>
            </a:pPr>
            <a:r>
              <a:t/>
            </a:r>
            <a:endParaRPr sz="1800">
              <a:solidFill>
                <a:srgbClr val="888888"/>
              </a:solidFill>
              <a:latin typeface="Space Mono"/>
              <a:ea typeface="Space Mono"/>
              <a:cs typeface="Space Mono"/>
              <a:sym typeface="Space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2ce2b928934_0_83"/>
          <p:cNvPicPr preferRelativeResize="0"/>
          <p:nvPr/>
        </p:nvPicPr>
        <p:blipFill>
          <a:blip r:embed="rId3">
            <a:alphaModFix amt="60000"/>
          </a:blip>
          <a:stretch>
            <a:fillRect/>
          </a:stretch>
        </p:blipFill>
        <p:spPr>
          <a:xfrm>
            <a:off x="0" y="0"/>
            <a:ext cx="9144000" cy="6858000"/>
          </a:xfrm>
          <a:prstGeom prst="rect">
            <a:avLst/>
          </a:prstGeom>
          <a:noFill/>
          <a:ln>
            <a:noFill/>
          </a:ln>
        </p:spPr>
      </p:pic>
      <p:sp>
        <p:nvSpPr>
          <p:cNvPr id="127" name="Google Shape;127;g2ce2b928934_0_8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859">
                <a:latin typeface="Space Mono"/>
                <a:ea typeface="Space Mono"/>
                <a:cs typeface="Space Mono"/>
                <a:sym typeface="Space Mono"/>
              </a:rPr>
              <a:t>Focus on Select Brand</a:t>
            </a:r>
            <a:endParaRPr/>
          </a:p>
        </p:txBody>
      </p:sp>
      <p:sp>
        <p:nvSpPr>
          <p:cNvPr id="128" name="Google Shape;128;g2ce2b928934_0_8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Marriott Select Brands are synonymous with innovation.</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They shape the future of hospitality.</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Utilize diverse construction types such as modular builds and market-targeted designs.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Offer innovative F&amp;B (Food and Beverage) solutions.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Drive guest preference and profitability for owners.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Provide comprehensive support throughout project lifecycles.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Ideal for launching pilot projects to test AI capabilities and suitability for the brand.</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5"/>
          <p:cNvPicPr preferRelativeResize="0"/>
          <p:nvPr/>
        </p:nvPicPr>
        <p:blipFill>
          <a:blip r:embed="rId3">
            <a:alphaModFix amt="70000"/>
          </a:blip>
          <a:stretch>
            <a:fillRect/>
          </a:stretch>
        </p:blipFill>
        <p:spPr>
          <a:xfrm>
            <a:off x="0" y="0"/>
            <a:ext cx="9144000" cy="6858000"/>
          </a:xfrm>
          <a:prstGeom prst="rect">
            <a:avLst/>
          </a:prstGeom>
          <a:noFill/>
          <a:ln>
            <a:noFill/>
          </a:ln>
        </p:spPr>
      </p:pic>
      <p:sp>
        <p:nvSpPr>
          <p:cNvPr id="134" name="Google Shape;1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859">
                <a:latin typeface="Space Mono"/>
                <a:ea typeface="Space Mono"/>
                <a:cs typeface="Space Mono"/>
                <a:sym typeface="Space Mono"/>
              </a:rPr>
              <a:t>Proposed Solutions</a:t>
            </a:r>
            <a:endParaRPr/>
          </a:p>
        </p:txBody>
      </p:sp>
      <p:sp>
        <p:nvSpPr>
          <p:cNvPr id="135" name="Google Shape;135;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Deploy guest-facing AI in Marriott's select hotels in Singapore.</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Focus areas: Customer Service, Predictive Maintenance, Security.</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Implement personalized chatbots for fast check-in/out.</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Utilize AI-controlled amenities and predictive services for guest convenience.</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Goals: Enhance guest satisfaction, streamline operations, and provide personalized experiences.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7"/>
          <p:cNvPicPr preferRelativeResize="0"/>
          <p:nvPr/>
        </p:nvPicPr>
        <p:blipFill>
          <a:blip r:embed="rId3">
            <a:alphaModFix/>
          </a:blip>
          <a:stretch>
            <a:fillRect/>
          </a:stretch>
        </p:blipFill>
        <p:spPr>
          <a:xfrm>
            <a:off x="0" y="0"/>
            <a:ext cx="9144000" cy="6858000"/>
          </a:xfrm>
          <a:prstGeom prst="rect">
            <a:avLst/>
          </a:prstGeom>
          <a:noFill/>
          <a:ln>
            <a:noFill/>
          </a:ln>
        </p:spPr>
      </p:pic>
      <p:sp>
        <p:nvSpPr>
          <p:cNvPr id="141" name="Google Shape;1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859">
                <a:latin typeface="Space Mono"/>
                <a:ea typeface="Space Mono"/>
                <a:cs typeface="Space Mono"/>
                <a:sym typeface="Space Mono"/>
              </a:rPr>
              <a:t>Potential</a:t>
            </a:r>
            <a:r>
              <a:rPr lang="en-US" sz="3859">
                <a:latin typeface="Space Mono"/>
                <a:ea typeface="Space Mono"/>
                <a:cs typeface="Space Mono"/>
                <a:sym typeface="Space Mono"/>
              </a:rPr>
              <a:t> Outcome</a:t>
            </a:r>
            <a:endParaRPr/>
          </a:p>
        </p:txBody>
      </p:sp>
      <p:sp>
        <p:nvSpPr>
          <p:cNvPr id="142" name="Google Shape;142;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0200" lvl="0" marL="457200" marR="0" rtl="0" algn="l">
              <a:lnSpc>
                <a:spcPct val="200000"/>
              </a:lnSpc>
              <a:spcBef>
                <a:spcPts val="0"/>
              </a:spcBef>
              <a:spcAft>
                <a:spcPts val="0"/>
              </a:spcAft>
              <a:buSzPts val="1600"/>
              <a:buFont typeface="Space Mono"/>
              <a:buChar char="●"/>
            </a:pPr>
            <a:r>
              <a:rPr lang="en-US" sz="1600">
                <a:latin typeface="Space Mono"/>
                <a:ea typeface="Space Mono"/>
                <a:cs typeface="Space Mono"/>
                <a:sym typeface="Space Mono"/>
              </a:rPr>
              <a:t>Potential benefits of AI deployment include:</a:t>
            </a:r>
            <a:endParaRPr sz="1600">
              <a:latin typeface="Space Mono"/>
              <a:ea typeface="Space Mono"/>
              <a:cs typeface="Space Mono"/>
              <a:sym typeface="Space Mono"/>
            </a:endParaRPr>
          </a:p>
          <a:p>
            <a:pPr indent="-330200" lvl="1" marL="914400" marR="0" rtl="0" algn="l">
              <a:lnSpc>
                <a:spcPct val="200000"/>
              </a:lnSpc>
              <a:spcBef>
                <a:spcPts val="0"/>
              </a:spcBef>
              <a:spcAft>
                <a:spcPts val="0"/>
              </a:spcAft>
              <a:buSzPts val="1600"/>
              <a:buFont typeface="Space Mono"/>
              <a:buChar char="○"/>
            </a:pPr>
            <a:r>
              <a:rPr lang="en-US" sz="1600">
                <a:latin typeface="Space Mono"/>
                <a:ea typeface="Space Mono"/>
                <a:cs typeface="Space Mono"/>
                <a:sym typeface="Space Mono"/>
              </a:rPr>
              <a:t>Improved guest satisfaction.</a:t>
            </a:r>
            <a:endParaRPr sz="1600">
              <a:latin typeface="Space Mono"/>
              <a:ea typeface="Space Mono"/>
              <a:cs typeface="Space Mono"/>
              <a:sym typeface="Space Mono"/>
            </a:endParaRPr>
          </a:p>
          <a:p>
            <a:pPr indent="-330200" lvl="1" marL="914400" marR="0" rtl="0" algn="l">
              <a:lnSpc>
                <a:spcPct val="200000"/>
              </a:lnSpc>
              <a:spcBef>
                <a:spcPts val="0"/>
              </a:spcBef>
              <a:spcAft>
                <a:spcPts val="0"/>
              </a:spcAft>
              <a:buSzPts val="1600"/>
              <a:buFont typeface="Space Mono"/>
              <a:buChar char="○"/>
            </a:pPr>
            <a:r>
              <a:rPr lang="en-US" sz="1600">
                <a:latin typeface="Space Mono"/>
                <a:ea typeface="Space Mono"/>
                <a:cs typeface="Space Mono"/>
                <a:sym typeface="Space Mono"/>
              </a:rPr>
              <a:t>Enhanced operational efficiency.</a:t>
            </a:r>
            <a:endParaRPr sz="1600">
              <a:latin typeface="Space Mono"/>
              <a:ea typeface="Space Mono"/>
              <a:cs typeface="Space Mono"/>
              <a:sym typeface="Space Mono"/>
            </a:endParaRPr>
          </a:p>
          <a:p>
            <a:pPr indent="-330200" lvl="1" marL="914400" marR="0" rtl="0" algn="l">
              <a:lnSpc>
                <a:spcPct val="200000"/>
              </a:lnSpc>
              <a:spcBef>
                <a:spcPts val="0"/>
              </a:spcBef>
              <a:spcAft>
                <a:spcPts val="0"/>
              </a:spcAft>
              <a:buSzPts val="1600"/>
              <a:buFont typeface="Space Mono"/>
              <a:buChar char="○"/>
            </a:pPr>
            <a:r>
              <a:rPr lang="en-US" sz="1600">
                <a:latin typeface="Space Mono"/>
                <a:ea typeface="Space Mono"/>
                <a:cs typeface="Space Mono"/>
                <a:sym typeface="Space Mono"/>
              </a:rPr>
              <a:t>Attainment of a competitive advantage/ keep up with competitors</a:t>
            </a:r>
            <a:endParaRPr sz="1600">
              <a:latin typeface="Space Mono"/>
              <a:ea typeface="Space Mono"/>
              <a:cs typeface="Space Mono"/>
              <a:sym typeface="Space Mono"/>
            </a:endParaRPr>
          </a:p>
          <a:p>
            <a:pPr indent="-330200" lvl="1" marL="914400" marR="0" rtl="0" algn="l">
              <a:lnSpc>
                <a:spcPct val="200000"/>
              </a:lnSpc>
              <a:spcBef>
                <a:spcPts val="0"/>
              </a:spcBef>
              <a:spcAft>
                <a:spcPts val="0"/>
              </a:spcAft>
              <a:buSzPts val="1600"/>
              <a:buFont typeface="Space Mono"/>
              <a:buChar char="○"/>
            </a:pPr>
            <a:r>
              <a:rPr lang="en-US" sz="1600">
                <a:latin typeface="Space Mono"/>
                <a:ea typeface="Space Mono"/>
                <a:cs typeface="Space Mono"/>
                <a:sym typeface="Space Mono"/>
              </a:rPr>
              <a:t>Expected impact on Marriott's brand image and market position in Singapore is positive.</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8"/>
          <p:cNvPicPr preferRelativeResize="0"/>
          <p:nvPr/>
        </p:nvPicPr>
        <p:blipFill>
          <a:blip r:embed="rId3">
            <a:alphaModFix/>
          </a:blip>
          <a:stretch>
            <a:fillRect/>
          </a:stretch>
        </p:blipFill>
        <p:spPr>
          <a:xfrm>
            <a:off x="0" y="0"/>
            <a:ext cx="9144000" cy="6858000"/>
          </a:xfrm>
          <a:prstGeom prst="rect">
            <a:avLst/>
          </a:prstGeom>
          <a:noFill/>
          <a:ln>
            <a:noFill/>
          </a:ln>
        </p:spPr>
      </p:pic>
      <p:sp>
        <p:nvSpPr>
          <p:cNvPr id="148" name="Google Shape;14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859">
                <a:latin typeface="Space Mono"/>
                <a:ea typeface="Space Mono"/>
                <a:cs typeface="Space Mono"/>
                <a:sym typeface="Space Mono"/>
              </a:rPr>
              <a:t>Conclusion</a:t>
            </a:r>
            <a:endParaRPr/>
          </a:p>
        </p:txBody>
      </p:sp>
      <p:sp>
        <p:nvSpPr>
          <p:cNvPr id="149" name="Google Shape;14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AI innovation is crucial for Marriott's success in Singapore.</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Marriott should prioritize AI implementation without losing the human </a:t>
            </a:r>
            <a:r>
              <a:rPr lang="en-US" sz="1600">
                <a:latin typeface="Space Mono"/>
                <a:ea typeface="Space Mono"/>
                <a:cs typeface="Space Mono"/>
                <a:sym typeface="Space Mono"/>
              </a:rPr>
              <a:t>connection</a:t>
            </a:r>
            <a:r>
              <a:rPr lang="en-US" sz="1600">
                <a:latin typeface="Space Mono"/>
                <a:ea typeface="Space Mono"/>
                <a:cs typeface="Space Mono"/>
                <a:sym typeface="Space Mono"/>
              </a:rPr>
              <a:t>.</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Hospitality are best given by </a:t>
            </a:r>
            <a:r>
              <a:rPr lang="en-US" sz="1600">
                <a:latin typeface="Space Mono"/>
                <a:ea typeface="Space Mono"/>
                <a:cs typeface="Space Mono"/>
                <a:sym typeface="Space Mono"/>
              </a:rPr>
              <a:t>friendly</a:t>
            </a:r>
            <a:r>
              <a:rPr lang="en-US" sz="1600">
                <a:latin typeface="Space Mono"/>
                <a:ea typeface="Space Mono"/>
                <a:cs typeface="Space Mono"/>
                <a:sym typeface="Space Mono"/>
              </a:rPr>
              <a:t> human faces.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Ongoing evaluation and adaptation of AI </a:t>
            </a:r>
            <a:r>
              <a:rPr lang="en-US" sz="1600">
                <a:latin typeface="Space Mono"/>
                <a:ea typeface="Space Mono"/>
                <a:cs typeface="Space Mono"/>
                <a:sym typeface="Space Mono"/>
              </a:rPr>
              <a:t>through</a:t>
            </a:r>
            <a:r>
              <a:rPr lang="en-US" sz="1600">
                <a:latin typeface="Space Mono"/>
                <a:ea typeface="Space Mono"/>
                <a:cs typeface="Space Mono"/>
                <a:sym typeface="Space Mono"/>
              </a:rPr>
              <a:t> </a:t>
            </a:r>
            <a:r>
              <a:rPr b="1" lang="en-US" sz="1600">
                <a:latin typeface="Space Mono"/>
                <a:ea typeface="Space Mono"/>
                <a:cs typeface="Space Mono"/>
                <a:sym typeface="Space Mono"/>
              </a:rPr>
              <a:t>pilot projects</a:t>
            </a:r>
            <a:r>
              <a:rPr lang="en-US" sz="1600">
                <a:latin typeface="Space Mono"/>
                <a:ea typeface="Space Mono"/>
                <a:cs typeface="Space Mono"/>
                <a:sym typeface="Space Mono"/>
              </a:rPr>
              <a:t> are essential for sustained success.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Seizing this opportunity will elevate guest experiences and maintain competitiveness.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Implementation of AI aligns with S</a:t>
            </a:r>
            <a:r>
              <a:rPr lang="en-US" sz="1600">
                <a:latin typeface="Space Mono"/>
                <a:ea typeface="Space Mono"/>
                <a:cs typeface="Space Mono"/>
                <a:sym typeface="Space Mono"/>
              </a:rPr>
              <a:t>ingapore’s government value.</a:t>
            </a:r>
            <a:endParaRPr sz="1600">
              <a:latin typeface="Space Mono"/>
              <a:ea typeface="Space Mono"/>
              <a:cs typeface="Space Mono"/>
              <a:sym typeface="Space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9"/>
          <p:cNvPicPr preferRelativeResize="0"/>
          <p:nvPr/>
        </p:nvPicPr>
        <p:blipFill>
          <a:blip r:embed="rId3">
            <a:alphaModFix/>
          </a:blip>
          <a:stretch>
            <a:fillRect/>
          </a:stretch>
        </p:blipFill>
        <p:spPr>
          <a:xfrm rot="5400000">
            <a:off x="1103900" y="-1168725"/>
            <a:ext cx="6882725" cy="9190775"/>
          </a:xfrm>
          <a:prstGeom prst="rect">
            <a:avLst/>
          </a:prstGeom>
          <a:noFill/>
          <a:ln>
            <a:noFill/>
          </a:ln>
        </p:spPr>
      </p:pic>
      <p:sp>
        <p:nvSpPr>
          <p:cNvPr id="155" name="Google Shape;155;p9"/>
          <p:cNvSpPr txBox="1"/>
          <p:nvPr>
            <p:ph type="title"/>
          </p:nvPr>
        </p:nvSpPr>
        <p:spPr>
          <a:xfrm>
            <a:off x="457200" y="28574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859">
                <a:latin typeface="Space Mono"/>
                <a:ea typeface="Space Mono"/>
                <a:cs typeface="Space Mono"/>
                <a:sym typeface="Space Mono"/>
              </a:rPr>
              <a:t>Questions &amp; Answers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2ce2b928934_0_110"/>
          <p:cNvPicPr preferRelativeResize="0"/>
          <p:nvPr/>
        </p:nvPicPr>
        <p:blipFill>
          <a:blip r:embed="rId3">
            <a:alphaModFix/>
          </a:blip>
          <a:stretch>
            <a:fillRect/>
          </a:stretch>
        </p:blipFill>
        <p:spPr>
          <a:xfrm>
            <a:off x="0" y="0"/>
            <a:ext cx="9144000" cy="6858000"/>
          </a:xfrm>
          <a:prstGeom prst="rect">
            <a:avLst/>
          </a:prstGeom>
          <a:noFill/>
          <a:ln>
            <a:noFill/>
          </a:ln>
        </p:spPr>
      </p:pic>
      <p:sp>
        <p:nvSpPr>
          <p:cNvPr id="161" name="Google Shape;161;g2ce2b928934_0_11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859">
                <a:latin typeface="Space Mono"/>
                <a:ea typeface="Space Mono"/>
                <a:cs typeface="Space Mono"/>
                <a:sym typeface="Space Mono"/>
              </a:rPr>
              <a:t>Works Cited</a:t>
            </a:r>
            <a:endParaRPr/>
          </a:p>
        </p:txBody>
      </p:sp>
      <p:sp>
        <p:nvSpPr>
          <p:cNvPr id="162" name="Google Shape;162;g2ce2b928934_0_110"/>
          <p:cNvSpPr txBox="1"/>
          <p:nvPr>
            <p:ph idx="1" type="body"/>
          </p:nvPr>
        </p:nvSpPr>
        <p:spPr>
          <a:xfrm>
            <a:off x="457200" y="1600200"/>
            <a:ext cx="8229600" cy="3909600"/>
          </a:xfrm>
          <a:prstGeom prst="rect">
            <a:avLst/>
          </a:prstGeom>
        </p:spPr>
        <p:txBody>
          <a:bodyPr anchorCtr="0" anchor="t" bIns="45700" lIns="91425" spcFirstLastPara="1" rIns="91425" wrap="square" tIns="45700">
            <a:spAutoFit/>
          </a:bodyPr>
          <a:lstStyle/>
          <a:p>
            <a:pPr indent="-457200" lvl="0" marL="457200" rtl="0" algn="l">
              <a:lnSpc>
                <a:spcPct val="150000"/>
              </a:lnSpc>
              <a:spcBef>
                <a:spcPts val="0"/>
              </a:spcBef>
              <a:spcAft>
                <a:spcPts val="0"/>
              </a:spcAft>
              <a:buNone/>
            </a:pPr>
            <a:r>
              <a:rPr lang="en-US" sz="1200">
                <a:latin typeface="Space Mono"/>
                <a:ea typeface="Space Mono"/>
                <a:cs typeface="Space Mono"/>
                <a:sym typeface="Space Mono"/>
              </a:rPr>
              <a:t>Chiang, Sheila. “Singapore Is Not Looking to Regulate A.I. Just Yet, Says </a:t>
            </a:r>
            <a:r>
              <a:rPr lang="en-US" sz="1200">
                <a:latin typeface="Space Mono"/>
                <a:ea typeface="Space Mono"/>
                <a:cs typeface="Space Mono"/>
                <a:sym typeface="Space Mono"/>
              </a:rPr>
              <a:t>the City-State’s Authority.” </a:t>
            </a:r>
            <a:r>
              <a:rPr i="1" lang="en-US" sz="1200">
                <a:latin typeface="Space Mono"/>
                <a:ea typeface="Space Mono"/>
                <a:cs typeface="Space Mono"/>
                <a:sym typeface="Space Mono"/>
              </a:rPr>
              <a:t>CNBC</a:t>
            </a:r>
            <a:r>
              <a:rPr lang="en-US" sz="1200">
                <a:latin typeface="Space Mono"/>
                <a:ea typeface="Space Mono"/>
                <a:cs typeface="Space Mono"/>
                <a:sym typeface="Space Mono"/>
              </a:rPr>
              <a:t>, 19 June 2023, </a:t>
            </a:r>
            <a:r>
              <a:rPr lang="en-US" sz="1200" u="sng">
                <a:solidFill>
                  <a:schemeClr val="hlink"/>
                </a:solidFill>
                <a:latin typeface="Space Mono"/>
                <a:ea typeface="Space Mono"/>
                <a:cs typeface="Space Mono"/>
                <a:sym typeface="Space Mono"/>
                <a:hlinkClick r:id="rId4"/>
              </a:rPr>
              <a:t>www.cnbc.com/2023/06/19/singapore-is-not-looking-to-regulate-ai-just-yet-says-the-city-state.htm</a:t>
            </a:r>
            <a:r>
              <a:rPr lang="en-US" sz="1200">
                <a:latin typeface="Space Mono"/>
                <a:ea typeface="Space Mono"/>
                <a:cs typeface="Space Mono"/>
                <a:sym typeface="Space Mono"/>
              </a:rPr>
              <a:t>.</a:t>
            </a:r>
            <a:endParaRPr sz="1200">
              <a:latin typeface="Space Mono"/>
              <a:ea typeface="Space Mono"/>
              <a:cs typeface="Space Mono"/>
              <a:sym typeface="Space Mono"/>
            </a:endParaRPr>
          </a:p>
          <a:p>
            <a:pPr indent="-457200" lvl="0" marL="457200" rtl="0" algn="l">
              <a:lnSpc>
                <a:spcPct val="150000"/>
              </a:lnSpc>
              <a:spcBef>
                <a:spcPts val="1200"/>
              </a:spcBef>
              <a:spcAft>
                <a:spcPts val="0"/>
              </a:spcAft>
              <a:buNone/>
            </a:pPr>
            <a:r>
              <a:rPr lang="en-US" sz="1200">
                <a:latin typeface="Space Mono"/>
                <a:ea typeface="Space Mono"/>
                <a:cs typeface="Space Mono"/>
                <a:sym typeface="Space Mono"/>
              </a:rPr>
              <a:t>Hadeel Sa’ad AL-HYARI, et al. “THE IMPACT of ARTIFICIAL INTELLIGENCE (AI) on</a:t>
            </a:r>
            <a:r>
              <a:rPr lang="en-US" sz="1200">
                <a:latin typeface="Space Mono"/>
                <a:ea typeface="Space Mono"/>
                <a:cs typeface="Space Mono"/>
                <a:sym typeface="Space Mono"/>
              </a:rPr>
              <a:t> </a:t>
            </a:r>
            <a:r>
              <a:rPr lang="en-US" sz="1200">
                <a:latin typeface="Space Mono"/>
                <a:ea typeface="Space Mono"/>
                <a:cs typeface="Space Mono"/>
                <a:sym typeface="Space Mono"/>
              </a:rPr>
              <a:t>GUEST </a:t>
            </a:r>
            <a:r>
              <a:rPr lang="en-US" sz="1200">
                <a:latin typeface="Space Mono"/>
                <a:ea typeface="Space Mono"/>
                <a:cs typeface="Space Mono"/>
                <a:sym typeface="Space Mono"/>
              </a:rPr>
              <a:t>SATISFACTION in HOTEL MANAGEMENT: AN EMPIRICAL STUDY of LUXURY HOTELS.” </a:t>
            </a:r>
            <a:r>
              <a:rPr i="1" lang="en-US" sz="1200">
                <a:latin typeface="Space Mono"/>
                <a:ea typeface="Space Mono"/>
                <a:cs typeface="Space Mono"/>
                <a:sym typeface="Space Mono"/>
              </a:rPr>
              <a:t>THE IMPACT of ARTIFICIAL INTELLIGENCE (AI) on GUEST SATISFACTION in HOTEL MANAGEMENT: AN EMPIRICAL STUDY of LUXURY HOTELS</a:t>
            </a:r>
            <a:r>
              <a:rPr lang="en-US" sz="1200">
                <a:latin typeface="Space Mono"/>
                <a:ea typeface="Space Mono"/>
                <a:cs typeface="Space Mono"/>
                <a:sym typeface="Space Mono"/>
              </a:rPr>
              <a:t>, vol. 48, no. 2 supplement, 30 June 2023, pp. 810–819, </a:t>
            </a:r>
            <a:r>
              <a:rPr lang="en-US" sz="1200" u="sng">
                <a:solidFill>
                  <a:schemeClr val="hlink"/>
                </a:solidFill>
                <a:latin typeface="Space Mono"/>
                <a:ea typeface="Space Mono"/>
                <a:cs typeface="Space Mono"/>
                <a:sym typeface="Space Mono"/>
                <a:hlinkClick r:id="rId5"/>
              </a:rPr>
              <a:t>https://doi.org/10.30892/gtg.482spl15-1081</a:t>
            </a:r>
            <a:r>
              <a:rPr lang="en-US" sz="1200">
                <a:latin typeface="Space Mono"/>
                <a:ea typeface="Space Mono"/>
                <a:cs typeface="Space Mono"/>
                <a:sym typeface="Space Mono"/>
              </a:rPr>
              <a:t>.</a:t>
            </a:r>
            <a:endParaRPr sz="1200">
              <a:latin typeface="Space Mono"/>
              <a:ea typeface="Space Mono"/>
              <a:cs typeface="Space Mono"/>
              <a:sym typeface="Space Mono"/>
            </a:endParaRPr>
          </a:p>
          <a:p>
            <a:pPr indent="-457200" lvl="0" marL="457200" rtl="0" algn="l">
              <a:lnSpc>
                <a:spcPct val="150000"/>
              </a:lnSpc>
              <a:spcBef>
                <a:spcPts val="1200"/>
              </a:spcBef>
              <a:spcAft>
                <a:spcPts val="1200"/>
              </a:spcAft>
              <a:buNone/>
            </a:pPr>
            <a:r>
              <a:rPr lang="en-US" sz="1200">
                <a:latin typeface="Space Mono"/>
                <a:ea typeface="Space Mono"/>
                <a:cs typeface="Space Mono"/>
                <a:sym typeface="Space Mono"/>
              </a:rPr>
              <a:t>Pillai, Rajasshrie, and Brijesh Sivathanu. “Adoption of AI-Based Chatbots       for Hospitality and Tourism.” </a:t>
            </a:r>
            <a:r>
              <a:rPr i="1" lang="en-US" sz="1200">
                <a:latin typeface="Space Mono"/>
                <a:ea typeface="Space Mono"/>
                <a:cs typeface="Space Mono"/>
                <a:sym typeface="Space Mono"/>
              </a:rPr>
              <a:t>International Journal of Contemporary Hospitality Management</a:t>
            </a:r>
            <a:r>
              <a:rPr lang="en-US" sz="1200">
                <a:latin typeface="Space Mono"/>
                <a:ea typeface="Space Mono"/>
                <a:cs typeface="Space Mono"/>
                <a:sym typeface="Space Mono"/>
              </a:rPr>
              <a:t>, vol. 32, no. 10, 11 </a:t>
            </a:r>
            <a:r>
              <a:rPr lang="en-US" sz="1200">
                <a:latin typeface="Space Mono"/>
                <a:ea typeface="Space Mono"/>
                <a:cs typeface="Space Mono"/>
                <a:sym typeface="Space Mono"/>
              </a:rPr>
              <a:t>Sept. 2020, pp. 3199–3226, </a:t>
            </a:r>
            <a:r>
              <a:rPr lang="en-US" sz="1200" u="sng">
                <a:solidFill>
                  <a:schemeClr val="hlink"/>
                </a:solidFill>
                <a:latin typeface="Space Mono"/>
                <a:ea typeface="Space Mono"/>
                <a:cs typeface="Space Mono"/>
                <a:sym typeface="Space Mono"/>
                <a:hlinkClick r:id="rId6"/>
              </a:rPr>
              <a:t>https://doi.org/10.1108/ijchm-04-2020-0259</a:t>
            </a:r>
            <a:r>
              <a:rPr lang="en-US" sz="1200">
                <a:latin typeface="Space Mono"/>
                <a:ea typeface="Space Mono"/>
                <a:cs typeface="Space Mono"/>
                <a:sym typeface="Space Mono"/>
              </a:rPr>
              <a:t>.</a:t>
            </a:r>
            <a:endParaRPr sz="1200">
              <a:latin typeface="Space Mono"/>
              <a:ea typeface="Space Mono"/>
              <a:cs typeface="Space Mono"/>
              <a:sym typeface="Space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2"/>
          <p:cNvPicPr preferRelativeResize="0"/>
          <p:nvPr/>
        </p:nvPicPr>
        <p:blipFill>
          <a:blip r:embed="rId3">
            <a:alphaModFix/>
          </a:blip>
          <a:stretch>
            <a:fillRect/>
          </a:stretch>
        </p:blipFill>
        <p:spPr>
          <a:xfrm>
            <a:off x="0" y="0"/>
            <a:ext cx="9144000" cy="6857999"/>
          </a:xfrm>
          <a:prstGeom prst="rect">
            <a:avLst/>
          </a:prstGeom>
          <a:noFill/>
          <a:ln>
            <a:noFill/>
          </a:ln>
        </p:spPr>
      </p:pic>
      <p:sp>
        <p:nvSpPr>
          <p:cNvPr id="69" name="Google Shape;6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859">
                <a:latin typeface="Space Mono"/>
                <a:ea typeface="Space Mono"/>
                <a:cs typeface="Space Mono"/>
                <a:sym typeface="Space Mono"/>
              </a:rPr>
              <a:t>Introduction</a:t>
            </a:r>
            <a:endParaRPr/>
          </a:p>
        </p:txBody>
      </p:sp>
      <p:sp>
        <p:nvSpPr>
          <p:cNvPr id="70" name="Google Shape;70;p2"/>
          <p:cNvSpPr txBox="1"/>
          <p:nvPr>
            <p:ph idx="1" type="body"/>
          </p:nvPr>
        </p:nvSpPr>
        <p:spPr>
          <a:xfrm>
            <a:off x="457200" y="1341450"/>
            <a:ext cx="8229600" cy="34386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0"/>
              </a:spcBef>
              <a:spcAft>
                <a:spcPts val="0"/>
              </a:spcAft>
              <a:buSzPts val="1500"/>
              <a:buFont typeface="Space Mono"/>
              <a:buChar char="●"/>
            </a:pPr>
            <a:r>
              <a:rPr lang="en-US" sz="1500">
                <a:latin typeface="Space Mono"/>
                <a:ea typeface="Space Mono"/>
                <a:cs typeface="Space Mono"/>
                <a:sym typeface="Space Mono"/>
              </a:rPr>
              <a:t>Marriott International, Inc. is an American multinational company that operates, franchises, and licenses various lodging brands.</a:t>
            </a:r>
            <a:endParaRPr sz="1500">
              <a:latin typeface="Space Mono"/>
              <a:ea typeface="Space Mono"/>
              <a:cs typeface="Space Mono"/>
              <a:sym typeface="Space Mono"/>
            </a:endParaRPr>
          </a:p>
          <a:p>
            <a:pPr indent="-323850" lvl="0" marL="457200" rtl="0" algn="l">
              <a:lnSpc>
                <a:spcPct val="150000"/>
              </a:lnSpc>
              <a:spcBef>
                <a:spcPts val="0"/>
              </a:spcBef>
              <a:spcAft>
                <a:spcPts val="0"/>
              </a:spcAft>
              <a:buSzPts val="1500"/>
              <a:buFont typeface="Space Mono"/>
              <a:buChar char="●"/>
            </a:pPr>
            <a:r>
              <a:rPr lang="en-US" sz="1500">
                <a:latin typeface="Space Mono"/>
                <a:ea typeface="Space Mono"/>
                <a:cs typeface="Space Mono"/>
                <a:sym typeface="Space Mono"/>
              </a:rPr>
              <a:t>Owns 30 leading brands and nearly 8,800 properties in 139 countries.</a:t>
            </a:r>
            <a:endParaRPr sz="1500">
              <a:latin typeface="Space Mono"/>
              <a:ea typeface="Space Mono"/>
              <a:cs typeface="Space Mono"/>
              <a:sym typeface="Space Mono"/>
            </a:endParaRPr>
          </a:p>
          <a:p>
            <a:pPr indent="-323850" lvl="0" marL="457200" rtl="0" algn="l">
              <a:lnSpc>
                <a:spcPct val="150000"/>
              </a:lnSpc>
              <a:spcBef>
                <a:spcPts val="0"/>
              </a:spcBef>
              <a:spcAft>
                <a:spcPts val="0"/>
              </a:spcAft>
              <a:buSzPts val="1500"/>
              <a:buFont typeface="Space Mono"/>
              <a:buChar char="●"/>
            </a:pPr>
            <a:r>
              <a:rPr lang="en-US" sz="1500">
                <a:latin typeface="Space Mono"/>
                <a:ea typeface="Space Mono"/>
                <a:cs typeface="Space Mono"/>
                <a:sym typeface="Space Mono"/>
              </a:rPr>
              <a:t>Marriott is the second largest hospitality player in terms of market share in Singapore. </a:t>
            </a:r>
            <a:endParaRPr sz="1500">
              <a:latin typeface="Space Mono"/>
              <a:ea typeface="Space Mono"/>
              <a:cs typeface="Space Mono"/>
              <a:sym typeface="Space Mono"/>
            </a:endParaRPr>
          </a:p>
          <a:p>
            <a:pPr indent="-323850" lvl="0" marL="457200" rtl="0" algn="l">
              <a:lnSpc>
                <a:spcPct val="150000"/>
              </a:lnSpc>
              <a:spcBef>
                <a:spcPts val="0"/>
              </a:spcBef>
              <a:spcAft>
                <a:spcPts val="0"/>
              </a:spcAft>
              <a:buSzPts val="1500"/>
              <a:buFont typeface="Space Mono"/>
              <a:buChar char="●"/>
            </a:pPr>
            <a:r>
              <a:rPr lang="en-US" sz="1500">
                <a:latin typeface="Space Mono"/>
                <a:ea typeface="Space Mono"/>
                <a:cs typeface="Space Mono"/>
                <a:sym typeface="Space Mono"/>
              </a:rPr>
              <a:t>They are facing pressure to innovate and review the AI strategy for its hotel brands.</a:t>
            </a:r>
            <a:endParaRPr sz="1500">
              <a:latin typeface="Space Mono"/>
              <a:ea typeface="Space Mono"/>
              <a:cs typeface="Space Mono"/>
              <a:sym typeface="Space Mono"/>
            </a:endParaRPr>
          </a:p>
          <a:p>
            <a:pPr indent="0" lvl="0" marL="457200" rtl="0" algn="l">
              <a:lnSpc>
                <a:spcPct val="150000"/>
              </a:lnSpc>
              <a:spcBef>
                <a:spcPts val="1200"/>
              </a:spcBef>
              <a:spcAft>
                <a:spcPts val="1200"/>
              </a:spcAft>
              <a:buNone/>
            </a:pPr>
            <a:r>
              <a:rPr b="1" lang="en-US" sz="1500">
                <a:latin typeface="Space Mono"/>
                <a:ea typeface="Space Mono"/>
                <a:cs typeface="Space Mono"/>
                <a:sym typeface="Space Mono"/>
              </a:rPr>
              <a:t>SHOULD MARRIOTT PROCEED WITH IMPLEMENTATION OF GUEST FACING AI?</a:t>
            </a:r>
            <a:endParaRPr b="1" sz="1500">
              <a:latin typeface="Space Mono"/>
              <a:ea typeface="Space Mono"/>
              <a:cs typeface="Space Mono"/>
              <a:sym typeface="Space Mono"/>
            </a:endParaRPr>
          </a:p>
        </p:txBody>
      </p:sp>
      <p:pic>
        <p:nvPicPr>
          <p:cNvPr id="71" name="Google Shape;71;p2"/>
          <p:cNvPicPr preferRelativeResize="0"/>
          <p:nvPr/>
        </p:nvPicPr>
        <p:blipFill>
          <a:blip r:embed="rId4">
            <a:alphaModFix/>
          </a:blip>
          <a:stretch>
            <a:fillRect/>
          </a:stretch>
        </p:blipFill>
        <p:spPr>
          <a:xfrm>
            <a:off x="157675" y="4861325"/>
            <a:ext cx="8828651" cy="193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3"/>
          <p:cNvPicPr preferRelativeResize="0"/>
          <p:nvPr/>
        </p:nvPicPr>
        <p:blipFill>
          <a:blip r:embed="rId3">
            <a:alphaModFix/>
          </a:blip>
          <a:stretch>
            <a:fillRect/>
          </a:stretch>
        </p:blipFill>
        <p:spPr>
          <a:xfrm>
            <a:off x="0" y="0"/>
            <a:ext cx="9144000" cy="6858000"/>
          </a:xfrm>
          <a:prstGeom prst="rect">
            <a:avLst/>
          </a:prstGeom>
          <a:noFill/>
          <a:ln>
            <a:noFill/>
          </a:ln>
        </p:spPr>
      </p:pic>
      <p:sp>
        <p:nvSpPr>
          <p:cNvPr id="77" name="Google Shape;7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13989"/>
              <a:buFont typeface="Calibri"/>
              <a:buNone/>
            </a:pPr>
            <a:r>
              <a:rPr lang="en-US" sz="3859">
                <a:latin typeface="Space Mono"/>
                <a:ea typeface="Space Mono"/>
                <a:cs typeface="Space Mono"/>
                <a:sym typeface="Space Mono"/>
              </a:rPr>
              <a:t>Si</a:t>
            </a:r>
            <a:r>
              <a:rPr lang="en-US" sz="3859">
                <a:latin typeface="Space Mono"/>
                <a:ea typeface="Space Mono"/>
                <a:cs typeface="Space Mono"/>
                <a:sym typeface="Space Mono"/>
              </a:rPr>
              <a:t>ngapore’s Government and AI</a:t>
            </a:r>
            <a:endParaRPr/>
          </a:p>
        </p:txBody>
      </p:sp>
      <p:sp>
        <p:nvSpPr>
          <p:cNvPr id="78" name="Google Shape;7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Singapore was among the first countries to publish an AI plan in 2019.</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Singapore’s government is committed to embracing AI as a key driver of economic growth, innovation, and societal progress.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They support successful use cases of front-facing AI solutions such as chatbots, service robots, and more.</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AI has the ability to increase guest satisfaction in luxury hotels.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The Singapore government is making efforts to promote the responsible use of AI.</a:t>
            </a:r>
            <a:endParaRPr sz="2100"/>
          </a:p>
          <a:p>
            <a:pPr indent="0" lvl="0" marL="0" rtl="0" algn="l">
              <a:lnSpc>
                <a:spcPct val="150000"/>
              </a:lnSpc>
              <a:spcBef>
                <a:spcPts val="0"/>
              </a:spcBef>
              <a:spcAft>
                <a:spcPts val="12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g2ce7aafb3cf_0_0"/>
          <p:cNvPicPr preferRelativeResize="0"/>
          <p:nvPr/>
        </p:nvPicPr>
        <p:blipFill>
          <a:blip r:embed="rId3">
            <a:alphaModFix/>
          </a:blip>
          <a:stretch>
            <a:fillRect/>
          </a:stretch>
        </p:blipFill>
        <p:spPr>
          <a:xfrm>
            <a:off x="0" y="0"/>
            <a:ext cx="9144000" cy="6858000"/>
          </a:xfrm>
          <a:prstGeom prst="rect">
            <a:avLst/>
          </a:prstGeom>
          <a:noFill/>
          <a:ln>
            <a:noFill/>
          </a:ln>
        </p:spPr>
      </p:pic>
      <p:sp>
        <p:nvSpPr>
          <p:cNvPr id="84" name="Google Shape;84;g2ce7aafb3cf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3859">
                <a:latin typeface="Space Mono"/>
                <a:ea typeface="Space Mono"/>
                <a:cs typeface="Space Mono"/>
                <a:sym typeface="Space Mono"/>
              </a:rPr>
              <a:t>Marriott’s Current Status without AI</a:t>
            </a:r>
            <a:endParaRPr/>
          </a:p>
        </p:txBody>
      </p:sp>
      <p:sp>
        <p:nvSpPr>
          <p:cNvPr id="85" name="Google Shape;85;g2ce7aafb3cf_0_0"/>
          <p:cNvSpPr txBox="1"/>
          <p:nvPr>
            <p:ph idx="1" type="body"/>
          </p:nvPr>
        </p:nvSpPr>
        <p:spPr>
          <a:xfrm>
            <a:off x="457200" y="1600200"/>
            <a:ext cx="8482800" cy="4526100"/>
          </a:xfrm>
          <a:prstGeom prst="rect">
            <a:avLst/>
          </a:prstGeom>
        </p:spPr>
        <p:txBody>
          <a:bodyPr anchorCtr="0" anchor="t" bIns="45700" lIns="91425" spcFirstLastPara="1" rIns="91425" wrap="square" tIns="45700">
            <a:normAutofit fontScale="77500" lnSpcReduction="10000"/>
          </a:bodyPr>
          <a:lstStyle/>
          <a:p>
            <a:pPr indent="0" lvl="0" marL="0" marR="0" rtl="0" algn="l">
              <a:lnSpc>
                <a:spcPct val="150000"/>
              </a:lnSpc>
              <a:spcBef>
                <a:spcPts val="0"/>
              </a:spcBef>
              <a:spcAft>
                <a:spcPts val="0"/>
              </a:spcAft>
              <a:buNone/>
            </a:pPr>
            <a:r>
              <a:rPr b="1" lang="en-US" sz="1600">
                <a:latin typeface="Space Mono"/>
                <a:ea typeface="Space Mono"/>
                <a:cs typeface="Space Mono"/>
                <a:sym typeface="Space Mono"/>
              </a:rPr>
              <a:t>Competitive Disadvantage</a:t>
            </a:r>
            <a:endParaRPr b="1" sz="1600">
              <a:latin typeface="Space Mono"/>
              <a:ea typeface="Space Mono"/>
              <a:cs typeface="Space Mono"/>
              <a:sym typeface="Space Mono"/>
            </a:endParaRPr>
          </a:p>
          <a:p>
            <a:pPr indent="457200" lvl="0" marL="0" marR="0" rtl="0" algn="l">
              <a:lnSpc>
                <a:spcPct val="150000"/>
              </a:lnSpc>
              <a:spcBef>
                <a:spcPts val="0"/>
              </a:spcBef>
              <a:spcAft>
                <a:spcPts val="0"/>
              </a:spcAft>
              <a:buNone/>
            </a:pPr>
            <a:r>
              <a:rPr lang="en-US" sz="1600">
                <a:latin typeface="Space Mono"/>
                <a:ea typeface="Space Mono"/>
                <a:cs typeface="Space Mono"/>
                <a:sym typeface="Space Mono"/>
              </a:rPr>
              <a:t>- Other hotels are integrating AI in their systems, gaining an edge in </a:t>
            </a:r>
            <a:endParaRPr sz="1600">
              <a:latin typeface="Space Mono"/>
              <a:ea typeface="Space Mono"/>
              <a:cs typeface="Space Mono"/>
              <a:sym typeface="Space Mono"/>
            </a:endParaRPr>
          </a:p>
          <a:p>
            <a:pPr indent="0" lvl="0" marL="457200" marR="0" rtl="0" algn="l">
              <a:lnSpc>
                <a:spcPct val="150000"/>
              </a:lnSpc>
              <a:spcBef>
                <a:spcPts val="0"/>
              </a:spcBef>
              <a:spcAft>
                <a:spcPts val="0"/>
              </a:spcAft>
              <a:buNone/>
            </a:pPr>
            <a:r>
              <a:rPr lang="en-US" sz="1600">
                <a:latin typeface="Space Mono"/>
                <a:ea typeface="Space Mono"/>
                <a:cs typeface="Space Mono"/>
                <a:sym typeface="Space Mono"/>
              </a:rPr>
              <a:t>  personalization and customer engagement</a:t>
            </a:r>
            <a:endParaRPr sz="1600">
              <a:latin typeface="Space Mono"/>
              <a:ea typeface="Space Mono"/>
              <a:cs typeface="Space Mono"/>
              <a:sym typeface="Space Mono"/>
            </a:endParaRPr>
          </a:p>
          <a:p>
            <a:pPr indent="0" lvl="0" marL="457200" marR="0" rtl="0" algn="l">
              <a:lnSpc>
                <a:spcPct val="150000"/>
              </a:lnSpc>
              <a:spcBef>
                <a:spcPts val="0"/>
              </a:spcBef>
              <a:spcAft>
                <a:spcPts val="0"/>
              </a:spcAft>
              <a:buNone/>
            </a:pPr>
            <a:r>
              <a:rPr lang="en-US" sz="1600">
                <a:latin typeface="Space Mono"/>
                <a:ea typeface="Space Mono"/>
                <a:cs typeface="Space Mono"/>
                <a:sym typeface="Space Mono"/>
              </a:rPr>
              <a:t>- Hilton's Connie, powered by IBM Watson AI, acts as a concierge, assist guests</a:t>
            </a:r>
            <a:endParaRPr sz="1600">
              <a:latin typeface="Space Mono"/>
              <a:ea typeface="Space Mono"/>
              <a:cs typeface="Space Mono"/>
              <a:sym typeface="Space Mono"/>
            </a:endParaRPr>
          </a:p>
          <a:p>
            <a:pPr indent="0" lvl="0" marL="457200" marR="0" rtl="0" algn="l">
              <a:lnSpc>
                <a:spcPct val="150000"/>
              </a:lnSpc>
              <a:spcBef>
                <a:spcPts val="0"/>
              </a:spcBef>
              <a:spcAft>
                <a:spcPts val="0"/>
              </a:spcAft>
              <a:buNone/>
            </a:pPr>
            <a:r>
              <a:rPr lang="en-US" sz="1600">
                <a:latin typeface="Space Mono"/>
                <a:ea typeface="Space Mono"/>
                <a:cs typeface="Space Mono"/>
                <a:sym typeface="Space Mono"/>
              </a:rPr>
              <a:t>  with information about hotel amenities, dining recommendations, and local attractions.</a:t>
            </a:r>
            <a:endParaRPr sz="1600">
              <a:latin typeface="Space Mono"/>
              <a:ea typeface="Space Mono"/>
              <a:cs typeface="Space Mono"/>
              <a:sym typeface="Space Mono"/>
            </a:endParaRPr>
          </a:p>
          <a:p>
            <a:pPr indent="0" lvl="0" marL="0" marR="0" rtl="0" algn="l">
              <a:lnSpc>
                <a:spcPct val="150000"/>
              </a:lnSpc>
              <a:spcBef>
                <a:spcPts val="0"/>
              </a:spcBef>
              <a:spcAft>
                <a:spcPts val="0"/>
              </a:spcAft>
              <a:buNone/>
            </a:pPr>
            <a:r>
              <a:t/>
            </a:r>
            <a:endParaRPr sz="1600">
              <a:latin typeface="Space Mono"/>
              <a:ea typeface="Space Mono"/>
              <a:cs typeface="Space Mono"/>
              <a:sym typeface="Space Mono"/>
            </a:endParaRPr>
          </a:p>
          <a:p>
            <a:pPr indent="0" lvl="0" marL="0" marR="0" rtl="0" algn="l">
              <a:lnSpc>
                <a:spcPct val="150000"/>
              </a:lnSpc>
              <a:spcBef>
                <a:spcPts val="0"/>
              </a:spcBef>
              <a:spcAft>
                <a:spcPts val="0"/>
              </a:spcAft>
              <a:buNone/>
            </a:pPr>
            <a:r>
              <a:rPr b="1" lang="en-US" sz="1600">
                <a:latin typeface="Space Mono"/>
                <a:ea typeface="Space Mono"/>
                <a:cs typeface="Space Mono"/>
                <a:sym typeface="Space Mono"/>
              </a:rPr>
              <a:t>Guest Expectations</a:t>
            </a:r>
            <a:endParaRPr b="1" sz="1600">
              <a:latin typeface="Space Mono"/>
              <a:ea typeface="Space Mono"/>
              <a:cs typeface="Space Mono"/>
              <a:sym typeface="Space Mono"/>
            </a:endParaRPr>
          </a:p>
          <a:p>
            <a:pPr indent="0" lvl="0" marL="0" marR="0" rtl="0" algn="l">
              <a:lnSpc>
                <a:spcPct val="150000"/>
              </a:lnSpc>
              <a:spcBef>
                <a:spcPts val="0"/>
              </a:spcBef>
              <a:spcAft>
                <a:spcPts val="0"/>
              </a:spcAft>
              <a:buNone/>
            </a:pPr>
            <a:r>
              <a:rPr lang="en-US" sz="1600">
                <a:latin typeface="Space Mono"/>
                <a:ea typeface="Space Mono"/>
                <a:cs typeface="Space Mono"/>
                <a:sym typeface="Space Mono"/>
              </a:rPr>
              <a:t> 	- Guests now expect smart, connected experiences tailored to their preferences,</a:t>
            </a:r>
            <a:endParaRPr sz="1600">
              <a:latin typeface="Space Mono"/>
              <a:ea typeface="Space Mono"/>
              <a:cs typeface="Space Mono"/>
              <a:sym typeface="Space Mono"/>
            </a:endParaRPr>
          </a:p>
          <a:p>
            <a:pPr indent="0" lvl="0" marL="457200" marR="0" rtl="0" algn="l">
              <a:lnSpc>
                <a:spcPct val="150000"/>
              </a:lnSpc>
              <a:spcBef>
                <a:spcPts val="0"/>
              </a:spcBef>
              <a:spcAft>
                <a:spcPts val="0"/>
              </a:spcAft>
              <a:buNone/>
            </a:pPr>
            <a:r>
              <a:rPr lang="en-US" sz="1600">
                <a:latin typeface="Space Mono"/>
                <a:ea typeface="Space Mono"/>
                <a:cs typeface="Space Mono"/>
                <a:sym typeface="Space Mono"/>
              </a:rPr>
              <a:t>  so the current non-AI approach may not meet the evolving demands of the modern    </a:t>
            </a:r>
            <a:endParaRPr sz="1600">
              <a:latin typeface="Space Mono"/>
              <a:ea typeface="Space Mono"/>
              <a:cs typeface="Space Mono"/>
              <a:sym typeface="Space Mono"/>
            </a:endParaRPr>
          </a:p>
          <a:p>
            <a:pPr indent="0" lvl="0" marL="457200" marR="0" rtl="0" algn="l">
              <a:lnSpc>
                <a:spcPct val="150000"/>
              </a:lnSpc>
              <a:spcBef>
                <a:spcPts val="0"/>
              </a:spcBef>
              <a:spcAft>
                <a:spcPts val="0"/>
              </a:spcAft>
              <a:buNone/>
            </a:pPr>
            <a:r>
              <a:rPr lang="en-US" sz="1600">
                <a:latin typeface="Space Mono"/>
                <a:ea typeface="Space Mono"/>
                <a:cs typeface="Space Mono"/>
                <a:sym typeface="Space Mono"/>
              </a:rPr>
              <a:t>  travelers.</a:t>
            </a:r>
            <a:endParaRPr sz="1600">
              <a:latin typeface="Space Mono"/>
              <a:ea typeface="Space Mono"/>
              <a:cs typeface="Space Mono"/>
              <a:sym typeface="Space Mono"/>
            </a:endParaRPr>
          </a:p>
          <a:p>
            <a:pPr indent="0" lvl="0" marL="0" marR="0" rtl="0" algn="l">
              <a:lnSpc>
                <a:spcPct val="150000"/>
              </a:lnSpc>
              <a:spcBef>
                <a:spcPts val="0"/>
              </a:spcBef>
              <a:spcAft>
                <a:spcPts val="0"/>
              </a:spcAft>
              <a:buNone/>
            </a:pPr>
            <a:r>
              <a:t/>
            </a:r>
            <a:endParaRPr sz="1600">
              <a:latin typeface="Space Mono"/>
              <a:ea typeface="Space Mono"/>
              <a:cs typeface="Space Mono"/>
              <a:sym typeface="Space Mono"/>
            </a:endParaRPr>
          </a:p>
          <a:p>
            <a:pPr indent="0" lvl="0" marL="0" marR="0" rtl="0" algn="l">
              <a:lnSpc>
                <a:spcPct val="150000"/>
              </a:lnSpc>
              <a:spcBef>
                <a:spcPts val="0"/>
              </a:spcBef>
              <a:spcAft>
                <a:spcPts val="0"/>
              </a:spcAft>
              <a:buNone/>
            </a:pPr>
            <a:r>
              <a:rPr b="1" lang="en-US" sz="1600">
                <a:latin typeface="Space Mono"/>
                <a:ea typeface="Space Mono"/>
                <a:cs typeface="Space Mono"/>
                <a:sym typeface="Space Mono"/>
              </a:rPr>
              <a:t>Strategic Response to Market Dynamics</a:t>
            </a:r>
            <a:endParaRPr b="1" sz="1600">
              <a:latin typeface="Space Mono"/>
              <a:ea typeface="Space Mono"/>
              <a:cs typeface="Space Mono"/>
              <a:sym typeface="Space Mono"/>
            </a:endParaRPr>
          </a:p>
          <a:p>
            <a:pPr indent="0" lvl="0" marL="0" marR="0" rtl="0" algn="l">
              <a:lnSpc>
                <a:spcPct val="150000"/>
              </a:lnSpc>
              <a:spcBef>
                <a:spcPts val="0"/>
              </a:spcBef>
              <a:spcAft>
                <a:spcPts val="0"/>
              </a:spcAft>
              <a:buNone/>
            </a:pPr>
            <a:r>
              <a:rPr lang="en-US" sz="1600">
                <a:latin typeface="Space Mono"/>
                <a:ea typeface="Space Mono"/>
                <a:cs typeface="Space Mono"/>
                <a:sym typeface="Space Mono"/>
              </a:rPr>
              <a:t>        - Delaying the adoption of AI tactics could hinder the company’s ability to stay ahead in the dynamic market, because Singapore is slowly turning into a cashless society.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4"/>
          <p:cNvPicPr preferRelativeResize="0"/>
          <p:nvPr/>
        </p:nvPicPr>
        <p:blipFill>
          <a:blip r:embed="rId3">
            <a:alphaModFix amt="80000"/>
          </a:blip>
          <a:stretch>
            <a:fillRect/>
          </a:stretch>
        </p:blipFill>
        <p:spPr>
          <a:xfrm>
            <a:off x="0" y="0"/>
            <a:ext cx="9144000" cy="6858000"/>
          </a:xfrm>
          <a:prstGeom prst="rect">
            <a:avLst/>
          </a:prstGeom>
          <a:noFill/>
          <a:ln>
            <a:noFill/>
          </a:ln>
        </p:spPr>
      </p:pic>
      <p:sp>
        <p:nvSpPr>
          <p:cNvPr id="91" name="Google Shape;9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13989"/>
              <a:buFont typeface="Calibri"/>
              <a:buNone/>
            </a:pPr>
            <a:r>
              <a:rPr lang="en-US" sz="3859">
                <a:latin typeface="Space Mono"/>
                <a:ea typeface="Space Mono"/>
                <a:cs typeface="Space Mono"/>
                <a:sym typeface="Space Mono"/>
              </a:rPr>
              <a:t>Research Findings on Impact of AI on Hotels</a:t>
            </a:r>
            <a:endParaRPr/>
          </a:p>
        </p:txBody>
      </p:sp>
      <p:sp>
        <p:nvSpPr>
          <p:cNvPr id="92" name="Google Shape;9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a:bodyPr>
          <a:lstStyle/>
          <a:p>
            <a:pPr indent="-314960" lvl="0" marL="457200" marR="0" rtl="0" algn="l">
              <a:lnSpc>
                <a:spcPct val="150000"/>
              </a:lnSpc>
              <a:spcBef>
                <a:spcPts val="0"/>
              </a:spcBef>
              <a:spcAft>
                <a:spcPts val="0"/>
              </a:spcAft>
              <a:buSzPct val="100000"/>
              <a:buFont typeface="Space Mono"/>
              <a:buChar char="●"/>
            </a:pPr>
            <a:r>
              <a:rPr lang="en-US" sz="1600">
                <a:latin typeface="Space Mono"/>
                <a:ea typeface="Space Mono"/>
                <a:cs typeface="Space Mono"/>
                <a:sym typeface="Space Mono"/>
              </a:rPr>
              <a:t>AI adoption exceeds guest expectations by providing convenient stays.</a:t>
            </a:r>
            <a:endParaRPr sz="1600">
              <a:latin typeface="Space Mono"/>
              <a:ea typeface="Space Mono"/>
              <a:cs typeface="Space Mono"/>
              <a:sym typeface="Space Mono"/>
            </a:endParaRPr>
          </a:p>
          <a:p>
            <a:pPr indent="-314960" lvl="0" marL="457200" marR="0" rtl="0" algn="l">
              <a:lnSpc>
                <a:spcPct val="150000"/>
              </a:lnSpc>
              <a:spcBef>
                <a:spcPts val="0"/>
              </a:spcBef>
              <a:spcAft>
                <a:spcPts val="0"/>
              </a:spcAft>
              <a:buSzPct val="100000"/>
              <a:buFont typeface="Space Mono"/>
              <a:buChar char="●"/>
            </a:pPr>
            <a:r>
              <a:rPr lang="en-US" sz="1600">
                <a:latin typeface="Space Mono"/>
                <a:ea typeface="Space Mono"/>
                <a:cs typeface="Space Mono"/>
                <a:sym typeface="Space Mono"/>
              </a:rPr>
              <a:t>AI can be used for:</a:t>
            </a:r>
            <a:endParaRPr sz="1600">
              <a:latin typeface="Space Mono"/>
              <a:ea typeface="Space Mono"/>
              <a:cs typeface="Space Mono"/>
              <a:sym typeface="Space Mono"/>
            </a:endParaRPr>
          </a:p>
          <a:p>
            <a:pPr indent="0" lvl="0" marL="914400" marR="0" rtl="0" algn="l">
              <a:lnSpc>
                <a:spcPct val="150000"/>
              </a:lnSpc>
              <a:spcBef>
                <a:spcPts val="0"/>
              </a:spcBef>
              <a:spcAft>
                <a:spcPts val="0"/>
              </a:spcAft>
              <a:buNone/>
            </a:pPr>
            <a:r>
              <a:rPr b="1" lang="en-US" sz="1600">
                <a:latin typeface="Space Mono"/>
                <a:ea typeface="Space Mono"/>
                <a:cs typeface="Space Mono"/>
                <a:sym typeface="Space Mono"/>
              </a:rPr>
              <a:t>Chat Bot</a:t>
            </a:r>
            <a:r>
              <a:rPr lang="en-US" sz="1600">
                <a:latin typeface="Space Mono"/>
                <a:ea typeface="Space Mono"/>
                <a:cs typeface="Space Mono"/>
                <a:sym typeface="Space Mono"/>
              </a:rPr>
              <a:t>: Automating processes like check-in/out, room service, and reservations.</a:t>
            </a:r>
            <a:endParaRPr sz="1600">
              <a:latin typeface="Space Mono"/>
              <a:ea typeface="Space Mono"/>
              <a:cs typeface="Space Mono"/>
              <a:sym typeface="Space Mono"/>
            </a:endParaRPr>
          </a:p>
          <a:p>
            <a:pPr indent="0" lvl="0" marL="914400" marR="0" rtl="0" algn="l">
              <a:lnSpc>
                <a:spcPct val="150000"/>
              </a:lnSpc>
              <a:spcBef>
                <a:spcPts val="0"/>
              </a:spcBef>
              <a:spcAft>
                <a:spcPts val="0"/>
              </a:spcAft>
              <a:buNone/>
            </a:pPr>
            <a:r>
              <a:rPr b="1" lang="en-US" sz="1600">
                <a:latin typeface="Space Mono"/>
                <a:ea typeface="Space Mono"/>
                <a:cs typeface="Space Mono"/>
                <a:sym typeface="Space Mono"/>
              </a:rPr>
              <a:t>Customer Service</a:t>
            </a:r>
            <a:r>
              <a:rPr lang="en-US" sz="1600">
                <a:latin typeface="Space Mono"/>
                <a:ea typeface="Space Mono"/>
                <a:cs typeface="Space Mono"/>
                <a:sym typeface="Space Mono"/>
              </a:rPr>
              <a:t>: Efficiently handling inquiries and issues.</a:t>
            </a:r>
            <a:endParaRPr sz="1600">
              <a:latin typeface="Space Mono"/>
              <a:ea typeface="Space Mono"/>
              <a:cs typeface="Space Mono"/>
              <a:sym typeface="Space Mono"/>
            </a:endParaRPr>
          </a:p>
          <a:p>
            <a:pPr indent="0" lvl="0" marL="914400" marR="0" rtl="0" algn="l">
              <a:lnSpc>
                <a:spcPct val="150000"/>
              </a:lnSpc>
              <a:spcBef>
                <a:spcPts val="0"/>
              </a:spcBef>
              <a:spcAft>
                <a:spcPts val="0"/>
              </a:spcAft>
              <a:buNone/>
            </a:pPr>
            <a:r>
              <a:rPr b="1" lang="en-US" sz="1600">
                <a:latin typeface="Space Mono"/>
                <a:ea typeface="Space Mono"/>
                <a:cs typeface="Space Mono"/>
                <a:sym typeface="Space Mono"/>
              </a:rPr>
              <a:t>Revenue Optimization</a:t>
            </a:r>
            <a:r>
              <a:rPr lang="en-US" sz="1600">
                <a:latin typeface="Space Mono"/>
                <a:ea typeface="Space Mono"/>
                <a:cs typeface="Space Mono"/>
                <a:sym typeface="Space Mono"/>
              </a:rPr>
              <a:t>: Using dynamic pricing and demand forecasting.</a:t>
            </a:r>
            <a:endParaRPr sz="1600">
              <a:latin typeface="Space Mono"/>
              <a:ea typeface="Space Mono"/>
              <a:cs typeface="Space Mono"/>
              <a:sym typeface="Space Mono"/>
            </a:endParaRPr>
          </a:p>
          <a:p>
            <a:pPr indent="0" lvl="0" marL="914400" marR="0" rtl="0" algn="l">
              <a:lnSpc>
                <a:spcPct val="150000"/>
              </a:lnSpc>
              <a:spcBef>
                <a:spcPts val="0"/>
              </a:spcBef>
              <a:spcAft>
                <a:spcPts val="0"/>
              </a:spcAft>
              <a:buNone/>
            </a:pPr>
            <a:r>
              <a:rPr b="1" lang="en-US" sz="1600">
                <a:latin typeface="Space Mono"/>
                <a:ea typeface="Space Mono"/>
                <a:cs typeface="Space Mono"/>
                <a:sym typeface="Space Mono"/>
              </a:rPr>
              <a:t>Personalized Experiences</a:t>
            </a:r>
            <a:r>
              <a:rPr lang="en-US" sz="1600">
                <a:latin typeface="Space Mono"/>
                <a:ea typeface="Space Mono"/>
                <a:cs typeface="Space Mono"/>
                <a:sym typeface="Space Mono"/>
              </a:rPr>
              <a:t>: Tailoring services based on guest preferences.</a:t>
            </a:r>
            <a:endParaRPr sz="1600">
              <a:latin typeface="Space Mono"/>
              <a:ea typeface="Space Mono"/>
              <a:cs typeface="Space Mono"/>
              <a:sym typeface="Space Mono"/>
            </a:endParaRPr>
          </a:p>
          <a:p>
            <a:pPr indent="0" lvl="0" marL="914400" marR="0" rtl="0" algn="l">
              <a:lnSpc>
                <a:spcPct val="150000"/>
              </a:lnSpc>
              <a:spcBef>
                <a:spcPts val="0"/>
              </a:spcBef>
              <a:spcAft>
                <a:spcPts val="0"/>
              </a:spcAft>
              <a:buNone/>
            </a:pPr>
            <a:r>
              <a:rPr b="1" lang="en-US" sz="1600">
                <a:latin typeface="Space Mono"/>
                <a:ea typeface="Space Mono"/>
                <a:cs typeface="Space Mono"/>
                <a:sym typeface="Space Mono"/>
              </a:rPr>
              <a:t>Predictive Maintenance</a:t>
            </a:r>
            <a:r>
              <a:rPr lang="en-US" sz="1600">
                <a:latin typeface="Space Mono"/>
                <a:ea typeface="Space Mono"/>
                <a:cs typeface="Space Mono"/>
                <a:sym typeface="Space Mono"/>
              </a:rPr>
              <a:t>: Anticipating equipment failures to reduce downtime.</a:t>
            </a:r>
            <a:endParaRPr sz="1600">
              <a:latin typeface="Space Mono"/>
              <a:ea typeface="Space Mono"/>
              <a:cs typeface="Space Mono"/>
              <a:sym typeface="Space Mono"/>
            </a:endParaRPr>
          </a:p>
          <a:p>
            <a:pPr indent="0" lvl="0" marL="914400" marR="0" rtl="0" algn="l">
              <a:lnSpc>
                <a:spcPct val="150000"/>
              </a:lnSpc>
              <a:spcBef>
                <a:spcPts val="0"/>
              </a:spcBef>
              <a:spcAft>
                <a:spcPts val="0"/>
              </a:spcAft>
              <a:buNone/>
            </a:pPr>
            <a:r>
              <a:rPr b="1" lang="en-US" sz="1600">
                <a:latin typeface="Space Mono"/>
                <a:ea typeface="Space Mono"/>
                <a:cs typeface="Space Mono"/>
                <a:sym typeface="Space Mono"/>
              </a:rPr>
              <a:t>Enhanced Security</a:t>
            </a:r>
            <a:r>
              <a:rPr lang="en-US" sz="1600">
                <a:latin typeface="Space Mono"/>
                <a:ea typeface="Space Mono"/>
                <a:cs typeface="Space Mono"/>
                <a:sym typeface="Space Mono"/>
              </a:rPr>
              <a:t>: Monitoring guest behavior and detecting threats.</a:t>
            </a:r>
            <a:endParaRPr sz="2100"/>
          </a:p>
          <a:p>
            <a:pPr indent="0" lvl="0" marL="0" rtl="0" algn="l">
              <a:lnSpc>
                <a:spcPct val="150000"/>
              </a:lnSpc>
              <a:spcBef>
                <a:spcPts val="0"/>
              </a:spcBef>
              <a:spcAft>
                <a:spcPts val="12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2ce2b928934_0_70"/>
          <p:cNvPicPr preferRelativeResize="0"/>
          <p:nvPr/>
        </p:nvPicPr>
        <p:blipFill>
          <a:blip r:embed="rId3">
            <a:alphaModFix amt="70000"/>
          </a:blip>
          <a:stretch>
            <a:fillRect/>
          </a:stretch>
        </p:blipFill>
        <p:spPr>
          <a:xfrm>
            <a:off x="-12" y="0"/>
            <a:ext cx="9144000" cy="6858000"/>
          </a:xfrm>
          <a:prstGeom prst="rect">
            <a:avLst/>
          </a:prstGeom>
          <a:noFill/>
          <a:ln>
            <a:noFill/>
          </a:ln>
        </p:spPr>
      </p:pic>
      <p:pic>
        <p:nvPicPr>
          <p:cNvPr id="98" name="Google Shape;98;g2ce2b928934_0_70"/>
          <p:cNvPicPr preferRelativeResize="0"/>
          <p:nvPr/>
        </p:nvPicPr>
        <p:blipFill>
          <a:blip r:embed="rId4">
            <a:alphaModFix/>
          </a:blip>
          <a:stretch>
            <a:fillRect/>
          </a:stretch>
        </p:blipFill>
        <p:spPr>
          <a:xfrm>
            <a:off x="786050" y="588976"/>
            <a:ext cx="7571876" cy="5065174"/>
          </a:xfrm>
          <a:prstGeom prst="rect">
            <a:avLst/>
          </a:prstGeom>
          <a:noFill/>
          <a:ln>
            <a:noFill/>
          </a:ln>
          <a:effectLst>
            <a:reflection blurRad="0" dir="0" dist="0" endA="0" endPos="40000" fadeDir="5400012" kx="0" rotWithShape="0" algn="bl" stA="40000" stPos="0" sy="-100000" ky="0"/>
          </a:effectLst>
        </p:spPr>
      </p:pic>
      <p:pic>
        <p:nvPicPr>
          <p:cNvPr id="99" name="Google Shape;99;g2ce2b928934_0_70"/>
          <p:cNvPicPr preferRelativeResize="0"/>
          <p:nvPr/>
        </p:nvPicPr>
        <p:blipFill>
          <a:blip r:embed="rId3">
            <a:alphaModFix amt="10000"/>
          </a:blip>
          <a:stretch>
            <a:fillRect/>
          </a:stretch>
        </p:blipFill>
        <p:spPr>
          <a:xfrm>
            <a:off x="-12" y="0"/>
            <a:ext cx="9144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ce2b928934_0_120"/>
          <p:cNvPicPr preferRelativeResize="0"/>
          <p:nvPr/>
        </p:nvPicPr>
        <p:blipFill>
          <a:blip r:embed="rId3">
            <a:alphaModFix amt="80000"/>
          </a:blip>
          <a:stretch>
            <a:fillRect/>
          </a:stretch>
        </p:blipFill>
        <p:spPr>
          <a:xfrm>
            <a:off x="0" y="0"/>
            <a:ext cx="9144000" cy="6858000"/>
          </a:xfrm>
          <a:prstGeom prst="rect">
            <a:avLst/>
          </a:prstGeom>
          <a:noFill/>
          <a:ln>
            <a:noFill/>
          </a:ln>
        </p:spPr>
      </p:pic>
      <p:sp>
        <p:nvSpPr>
          <p:cNvPr id="105" name="Google Shape;105;g2ce2b928934_0_1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859">
                <a:latin typeface="Space Mono"/>
                <a:ea typeface="Space Mono"/>
                <a:cs typeface="Space Mono"/>
                <a:sym typeface="Space Mono"/>
              </a:rPr>
              <a:t>What We think?</a:t>
            </a:r>
            <a:endParaRPr sz="3859">
              <a:latin typeface="Space Mono"/>
              <a:ea typeface="Space Mono"/>
              <a:cs typeface="Space Mono"/>
              <a:sym typeface="Space Mono"/>
            </a:endParaRPr>
          </a:p>
        </p:txBody>
      </p:sp>
      <p:pic>
        <p:nvPicPr>
          <p:cNvPr id="106" name="Google Shape;106;g2ce2b928934_0_120"/>
          <p:cNvPicPr preferRelativeResize="0"/>
          <p:nvPr/>
        </p:nvPicPr>
        <p:blipFill rotWithShape="1">
          <a:blip r:embed="rId4">
            <a:alphaModFix amt="70000"/>
          </a:blip>
          <a:srcRect b="0" l="2238" r="0" t="19452"/>
          <a:stretch/>
        </p:blipFill>
        <p:spPr>
          <a:xfrm>
            <a:off x="1644975" y="4082727"/>
            <a:ext cx="5698626" cy="2501050"/>
          </a:xfrm>
          <a:prstGeom prst="rect">
            <a:avLst/>
          </a:prstGeom>
          <a:noFill/>
          <a:ln>
            <a:noFill/>
          </a:ln>
        </p:spPr>
      </p:pic>
      <p:sp>
        <p:nvSpPr>
          <p:cNvPr id="107" name="Google Shape;107;g2ce2b928934_0_12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The adoption of AI aligns with Marriott's values.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While AI has the potential to significantly enhance guest satisfaction in luxury hotels.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It is essential to ensure AI adoption preserves human interaction alongside technological advancements.</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b="1" lang="en-US" sz="1600">
                <a:latin typeface="Space Mono"/>
                <a:ea typeface="Space Mono"/>
                <a:cs typeface="Space Mono"/>
                <a:sym typeface="Space Mono"/>
              </a:rPr>
              <a:t>Enhance </a:t>
            </a:r>
            <a:r>
              <a:rPr lang="en-US" sz="1600">
                <a:latin typeface="Space Mono"/>
                <a:ea typeface="Space Mono"/>
                <a:cs typeface="Space Mono"/>
                <a:sym typeface="Space Mono"/>
              </a:rPr>
              <a:t>rather than </a:t>
            </a:r>
            <a:r>
              <a:rPr b="1" lang="en-US" sz="1600">
                <a:latin typeface="Space Mono"/>
                <a:ea typeface="Space Mono"/>
                <a:cs typeface="Space Mono"/>
                <a:sym typeface="Space Mono"/>
              </a:rPr>
              <a:t>replace </a:t>
            </a:r>
            <a:r>
              <a:rPr lang="en-US" sz="1600">
                <a:latin typeface="Space Mono"/>
                <a:ea typeface="Space Mono"/>
                <a:cs typeface="Space Mono"/>
                <a:sym typeface="Space Mono"/>
              </a:rPr>
              <a:t>human interaction with guest.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2ce2b928934_0_104"/>
          <p:cNvPicPr preferRelativeResize="0"/>
          <p:nvPr/>
        </p:nvPicPr>
        <p:blipFill>
          <a:blip r:embed="rId3">
            <a:alphaModFix amt="70000"/>
          </a:blip>
          <a:stretch>
            <a:fillRect/>
          </a:stretch>
        </p:blipFill>
        <p:spPr>
          <a:xfrm>
            <a:off x="0" y="0"/>
            <a:ext cx="9144001" cy="6858000"/>
          </a:xfrm>
          <a:prstGeom prst="rect">
            <a:avLst/>
          </a:prstGeom>
          <a:noFill/>
          <a:ln>
            <a:noFill/>
          </a:ln>
        </p:spPr>
      </p:pic>
      <p:sp>
        <p:nvSpPr>
          <p:cNvPr id="113" name="Google Shape;113;g2ce2b928934_0_104"/>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3859">
                <a:latin typeface="Space Mono"/>
                <a:ea typeface="Space Mono"/>
                <a:cs typeface="Space Mono"/>
                <a:sym typeface="Space Mono"/>
              </a:rPr>
              <a:t>Start of AI implementation.</a:t>
            </a:r>
            <a:endParaRPr/>
          </a:p>
        </p:txBody>
      </p:sp>
      <p:sp>
        <p:nvSpPr>
          <p:cNvPr id="114" name="Google Shape;114;g2ce2b928934_0_10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AI should complement human interaction and make the hotel services </a:t>
            </a:r>
            <a:r>
              <a:rPr lang="en-US" sz="1600">
                <a:latin typeface="Space Mono"/>
                <a:ea typeface="Space Mono"/>
                <a:cs typeface="Space Mono"/>
                <a:sym typeface="Space Mono"/>
              </a:rPr>
              <a:t>convenient</a:t>
            </a:r>
            <a:r>
              <a:rPr lang="en-US" sz="1600">
                <a:latin typeface="Space Mono"/>
                <a:ea typeface="Space Mono"/>
                <a:cs typeface="Space Mono"/>
                <a:sym typeface="Space Mono"/>
              </a:rPr>
              <a:t>. </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Keep people connected and embrace human interaction while performing digital transformation. </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The city-state has initiated pilot projects like the FinTech Regulatory Sandbox and healthtech sandbox, allowing industry players to test products in a live environment before market launch.</a:t>
            </a:r>
            <a:endParaRPr sz="1600">
              <a:latin typeface="Space Mono"/>
              <a:ea typeface="Space Mono"/>
              <a:cs typeface="Space Mono"/>
              <a:sym typeface="Space Mono"/>
            </a:endParaRPr>
          </a:p>
          <a:p>
            <a:pPr indent="-330200" lvl="0" marL="457200" marR="0" rtl="0" algn="l">
              <a:lnSpc>
                <a:spcPct val="150000"/>
              </a:lnSpc>
              <a:spcBef>
                <a:spcPts val="0"/>
              </a:spcBef>
              <a:spcAft>
                <a:spcPts val="0"/>
              </a:spcAft>
              <a:buSzPts val="1600"/>
              <a:buFont typeface="Space Mono"/>
              <a:buChar char="●"/>
            </a:pPr>
            <a:r>
              <a:rPr lang="en-US" sz="1600">
                <a:latin typeface="Space Mono"/>
                <a:ea typeface="Space Mono"/>
                <a:cs typeface="Space Mono"/>
                <a:sym typeface="Space Mono"/>
              </a:rPr>
              <a:t>Best way to test the services would be to start with pilot projects in Select Brand.</a:t>
            </a:r>
            <a:endParaRPr sz="2100"/>
          </a:p>
          <a:p>
            <a:pPr indent="0" lvl="0" marL="0" rtl="0" algn="l">
              <a:lnSpc>
                <a:spcPct val="150000"/>
              </a:lnSpc>
              <a:spcBef>
                <a:spcPts val="360"/>
              </a:spcBef>
              <a:spcAft>
                <a:spcPts val="1200"/>
              </a:spcAft>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2ce2b928934_0_77"/>
          <p:cNvPicPr preferRelativeResize="0"/>
          <p:nvPr/>
        </p:nvPicPr>
        <p:blipFill>
          <a:blip r:embed="rId3">
            <a:alphaModFix amt="80000"/>
          </a:blip>
          <a:stretch>
            <a:fillRect/>
          </a:stretch>
        </p:blipFill>
        <p:spPr>
          <a:xfrm>
            <a:off x="0" y="0"/>
            <a:ext cx="9144000" cy="6858000"/>
          </a:xfrm>
          <a:prstGeom prst="rect">
            <a:avLst/>
          </a:prstGeom>
          <a:noFill/>
          <a:ln>
            <a:noFill/>
          </a:ln>
        </p:spPr>
      </p:pic>
      <p:sp>
        <p:nvSpPr>
          <p:cNvPr id="120" name="Google Shape;120;g2ce2b928934_0_7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859">
                <a:latin typeface="Space Mono"/>
                <a:ea typeface="Space Mono"/>
                <a:cs typeface="Space Mono"/>
                <a:sym typeface="Space Mono"/>
              </a:rPr>
              <a:t>BRANDS BREAKDOWN</a:t>
            </a:r>
            <a:endParaRPr sz="3859">
              <a:latin typeface="Space Mono"/>
              <a:ea typeface="Space Mono"/>
              <a:cs typeface="Space Mono"/>
              <a:sym typeface="Space Mono"/>
            </a:endParaRPr>
          </a:p>
        </p:txBody>
      </p:sp>
      <p:pic>
        <p:nvPicPr>
          <p:cNvPr id="121" name="Google Shape;121;g2ce2b928934_0_77"/>
          <p:cNvPicPr preferRelativeResize="0"/>
          <p:nvPr/>
        </p:nvPicPr>
        <p:blipFill>
          <a:blip r:embed="rId4">
            <a:alphaModFix/>
          </a:blip>
          <a:stretch>
            <a:fillRect/>
          </a:stretch>
        </p:blipFill>
        <p:spPr>
          <a:xfrm>
            <a:off x="657738" y="1680212"/>
            <a:ext cx="7828526" cy="349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