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500" y="2844800"/>
            <a:ext cx="9144000" cy="1058545"/>
          </a:xfrm>
        </p:spPr>
        <p:txBody>
          <a:bodyPr>
            <a:normAutofit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第一章 什么是</a:t>
            </a:r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JavaScript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？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JavaScript的不同版本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9535" y="923290"/>
            <a:ext cx="9210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ECMAScript不同的版本以“edition”表示（也就是描述特定实现的ECMA-262的版本）。ECMA-262最近的版本是第10版，发布于2019年6月。</a:t>
            </a:r>
            <a:endParaRPr lang="zh-CN" altLang="en-US" sz="1600"/>
          </a:p>
        </p:txBody>
      </p:sp>
      <p:grpSp>
        <p:nvGrpSpPr>
          <p:cNvPr id="11" name="组合 10"/>
          <p:cNvGrpSpPr/>
          <p:nvPr/>
        </p:nvGrpSpPr>
        <p:grpSpPr>
          <a:xfrm>
            <a:off x="3284855" y="1949450"/>
            <a:ext cx="2868930" cy="4679950"/>
            <a:chOff x="354" y="2969"/>
            <a:chExt cx="4518" cy="7370"/>
          </a:xfrm>
        </p:grpSpPr>
        <p:sp>
          <p:nvSpPr>
            <p:cNvPr id="5" name="圆角矩形 4"/>
            <p:cNvSpPr/>
            <p:nvPr/>
          </p:nvSpPr>
          <p:spPr>
            <a:xfrm>
              <a:off x="354" y="2969"/>
              <a:ext cx="4518" cy="73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也称为ES9、ES2018，发布于2018年6月。这次修订包括异步迭代、剩余和扩展属性、一组新的正则表达式特性、Promise finally() ，以及模板字面量修订。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9" y="2970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9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54115" y="1950085"/>
            <a:ext cx="2932430" cy="4679315"/>
            <a:chOff x="5030" y="2970"/>
            <a:chExt cx="4618" cy="7369"/>
          </a:xfrm>
        </p:grpSpPr>
        <p:sp>
          <p:nvSpPr>
            <p:cNvPr id="6" name="圆角矩形 5"/>
            <p:cNvSpPr/>
            <p:nvPr/>
          </p:nvSpPr>
          <p:spPr>
            <a:xfrm>
              <a:off x="5030" y="2970"/>
              <a:ext cx="4618" cy="73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0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也称为ES10、ES2019，发布于2019年6月。这次修订增加了Array.prototype.flat() /flatMap() 、String.prototype.trimStart() /trimEnd() 、Object.fromEntries() 方法，以及Symbol.prototype.description 属性，明确定义了Function.prototype.toString() 的返回值并固定了Array.prototype.sort() 的顺序。另外，这次修订解决了与JSON字符串兼容的问题，并定义了catch 子句的可选绑定。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63" y="2970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10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ECMAScript符合性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7315" y="1351915"/>
            <a:ext cx="921067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ECMA-262阐述了什么是ECMAScript符合性。要成为ECMAScript实现，必须满足下列条件：</a:t>
            </a: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支持ECMA-262中描述的所有“类型、值、对象、属性、函数，以及程序语法与语义”；</a:t>
            </a:r>
            <a:endParaRPr lang="zh-CN" altLang="en-US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支持Unicode字符标准。</a:t>
            </a:r>
            <a:endParaRPr lang="zh-CN" altLang="en-US" sz="1600" b="1"/>
          </a:p>
          <a:p>
            <a:pPr>
              <a:lnSpc>
                <a:spcPct val="150000"/>
              </a:lnSpc>
            </a:pPr>
            <a:r>
              <a:rPr lang="zh-CN" altLang="en-US" sz="1600"/>
              <a:t>此外，符合性实现还可以满足下列要求。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增加ECMA-262中未提及的“额外的类型、值、对象、属性和函数”。ECMA-262所说的这些额外内容主要指规范中未给出的新对象或对象的新属性。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支持ECMA-262中没有定义的“程序和正则表达式语法”（意思是允许修改和扩展内置的正则表达式特性）。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以上条件为实现开发者基于ECMAScript开发语言提供了极大的权限和灵活度，也是其广受欢迎的原因之一。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8565" y="791210"/>
            <a:ext cx="9991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/>
              <a:t>文档对象模型 （DOM，Document Object Model）是一个应用编程接口（API），用于在HTML中使用扩展的XML。</a:t>
            </a:r>
            <a:r>
              <a:rPr lang="zh-CN" altLang="en-US" sz="1600"/>
              <a:t>DOM将整个页面抽象为一组分层节点。HTML或XML页面的每个组成部分都是一种节点，包含不同的数据。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DOM通过创建表示文档的树，让开发者可以随心所欲地控制网页的内容和结构。使用DOM API，可以轻松地删除、添加、替换、修改节点。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1218565" y="2767330"/>
            <a:ext cx="10054590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DOM标准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sz="1400" i="1">
                <a:solidFill>
                  <a:schemeClr val="accent2"/>
                </a:solidFill>
              </a:rPr>
              <a:t>在IE4和Netscape Navigator 4支持不同形式的动态HTML（DHTML）的情况下，开发者首先可以做到不刷新页面而修改页面外观和内容。这代表了Web技术的一个巨大进步，但也暴露了很大的问题。</a:t>
            </a:r>
            <a:r>
              <a:rPr lang="zh-CN" altLang="en-US" sz="1400" b="1" i="1">
                <a:solidFill>
                  <a:schemeClr val="accent2"/>
                </a:solidFill>
              </a:rPr>
              <a:t>由于网景和微软采用不同思路开发DHTML，开发者写一个HTML页面就可以在任何浏览器中运行的好日子就此终结。</a:t>
            </a:r>
            <a:endParaRPr lang="zh-CN" altLang="en-US" sz="1600" b="1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/>
              <a:t>为了保持Web跨平台的本性，必须要做点什么。人们担心如果无法控制网景和微软各行其是，那么Web就会发生分裂，导致人们面向浏览器开发网页。就在这时，</a:t>
            </a:r>
            <a:r>
              <a:rPr lang="zh-CN" altLang="en-US" sz="1600" b="1"/>
              <a:t>万维网联盟（W3C，World Wide Web Consortium）开始了制定DOM标准的进程。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 level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960" y="791210"/>
            <a:ext cx="109454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1998年10月，DOM Level 1成为W3C的推荐标准。</a:t>
            </a:r>
            <a:r>
              <a:rPr lang="zh-CN" altLang="en-US" sz="1400" b="1"/>
              <a:t>这个规范由两个模块组成：DOM Core和DOM HTML。</a:t>
            </a:r>
            <a:r>
              <a:rPr lang="zh-CN" altLang="en-US" sz="1400"/>
              <a:t>前者提供了一种映射XML文档，从而方便访问和操作文档任意部分的方式；后者扩展了前者，并增加了特定于HTML的对象和方法。除了DOM Core和DOM HTML接口，有些其他语言也发布了自己的DOM标准。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注意 </a:t>
            </a:r>
            <a:r>
              <a:rPr lang="en-US" altLang="zh-CN" sz="1400" b="1"/>
              <a:t>:</a:t>
            </a:r>
            <a:r>
              <a:rPr lang="zh-CN" altLang="en-US" sz="1400"/>
              <a:t>　</a:t>
            </a:r>
            <a:r>
              <a:rPr lang="zh-CN" altLang="en-US" sz="1400" b="1"/>
              <a:t>DOM并非只能通过JavaScript访问，而且确实被其他很多语言实现了。</a:t>
            </a:r>
            <a:r>
              <a:rPr lang="zh-CN" altLang="en-US" sz="1400"/>
              <a:t>不过对于浏览器来说，DOM就是使用ECMAScript实现的，如今已经成为JavaScript语言的一大组成部分。</a:t>
            </a:r>
            <a:endParaRPr lang="zh-CN" altLang="en-US" sz="1400"/>
          </a:p>
        </p:txBody>
      </p:sp>
      <p:grpSp>
        <p:nvGrpSpPr>
          <p:cNvPr id="9" name="组合 8"/>
          <p:cNvGrpSpPr/>
          <p:nvPr/>
        </p:nvGrpSpPr>
        <p:grpSpPr>
          <a:xfrm>
            <a:off x="210820" y="2339975"/>
            <a:ext cx="2769235" cy="4290060"/>
            <a:chOff x="563" y="3685"/>
            <a:chExt cx="5322" cy="6756"/>
          </a:xfrm>
        </p:grpSpPr>
        <p:sp>
          <p:nvSpPr>
            <p:cNvPr id="6" name="圆角矩形 5"/>
            <p:cNvSpPr/>
            <p:nvPr/>
          </p:nvSpPr>
          <p:spPr>
            <a:xfrm>
              <a:off x="563" y="3685"/>
              <a:ext cx="5322" cy="67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目标是映射文档结构，而DOM Level 2的目标则宽泛得多。这个对最初DOM的扩展增加了对（DHTML早就支持的）鼠标和用户界面事件、范围、遍历（迭代DOM节点的方法）的支持，而且通过对象接口支持了层叠样式表（CSS）。另外，DOM Level 1中的DOM Core也被扩展以包含对XML命名空间的支持。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6" y="3685"/>
              <a:ext cx="3822" cy="5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楷体" panose="02010609060101010101" charset="-122"/>
                  <a:ea typeface="楷体" panose="02010609060101010101" charset="-122"/>
                  <a:sym typeface="+mn-ea"/>
                </a:rPr>
                <a:t>DOM Level 1</a:t>
              </a:r>
              <a:endParaRPr lang="zh-CN" altLang="en-US"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41345" y="2339975"/>
            <a:ext cx="2774315" cy="4290060"/>
            <a:chOff x="563" y="3685"/>
            <a:chExt cx="5322" cy="6756"/>
          </a:xfrm>
        </p:grpSpPr>
        <p:sp>
          <p:nvSpPr>
            <p:cNvPr id="11" name="圆角矩形 10"/>
            <p:cNvSpPr/>
            <p:nvPr/>
          </p:nvSpPr>
          <p:spPr>
            <a:xfrm>
              <a:off x="563" y="3685"/>
              <a:ext cx="5322" cy="67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新增了以下模块，以支持新的接口。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DOM视图 ：描述追踪文档不同视图（如应用CSS样式前后的文档）的接口。</a:t>
              </a:r>
              <a:endPara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DOM事件 ：描述事件及事件处理的接口。</a:t>
              </a:r>
              <a:endPara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DOM样式 ：描述处理元素CSS样式的接口。</a:t>
              </a:r>
              <a:endPara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DOM遍历和范围 ：描述遍历和操作DOM树的接口。</a:t>
              </a:r>
              <a:endPara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60" y="3685"/>
              <a:ext cx="3784" cy="5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楷体" panose="02010609060101010101" charset="-122"/>
                  <a:ea typeface="楷体" panose="02010609060101010101" charset="-122"/>
                  <a:sym typeface="+mn-ea"/>
                </a:rPr>
                <a:t>DOM Level </a:t>
              </a:r>
              <a:r>
                <a:rPr lang="en-US" altLang="zh-CN">
                  <a:latin typeface="楷体" panose="02010609060101010101" charset="-122"/>
                  <a:ea typeface="楷体" panose="02010609060101010101" charset="-122"/>
                  <a:sym typeface="+mn-ea"/>
                </a:rPr>
                <a:t>2</a:t>
              </a:r>
              <a:endParaRPr lang="en-US" altLang="zh-CN"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05525" y="2339975"/>
            <a:ext cx="2788285" cy="4290060"/>
            <a:chOff x="563" y="3685"/>
            <a:chExt cx="5322" cy="6756"/>
          </a:xfrm>
        </p:grpSpPr>
        <p:sp>
          <p:nvSpPr>
            <p:cNvPr id="14" name="圆角矩形 13"/>
            <p:cNvSpPr/>
            <p:nvPr/>
          </p:nvSpPr>
          <p:spPr>
            <a:xfrm>
              <a:off x="563" y="3685"/>
              <a:ext cx="5322" cy="67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进一步扩展了DOM，增加了以统一的方式加载和保存文档的方法（包含在一个叫DOM Load and Save的新模块中），还有验证文档的方法（DOM Validation）。在Level 3中，DOM Core经过扩展支持了所有XML 1.0的特性，包括XML Infoset、XPath和XML Base。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17" y="3685"/>
              <a:ext cx="3659" cy="5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楷体" panose="02010609060101010101" charset="-122"/>
                  <a:ea typeface="楷体" panose="02010609060101010101" charset="-122"/>
                  <a:sym typeface="+mn-ea"/>
                </a:rPr>
                <a:t>DOM Level </a:t>
              </a:r>
              <a:r>
                <a:rPr lang="en-US" altLang="zh-CN">
                  <a:latin typeface="楷体" panose="02010609060101010101" charset="-122"/>
                  <a:ea typeface="楷体" panose="02010609060101010101" charset="-122"/>
                  <a:sym typeface="+mn-ea"/>
                </a:rPr>
                <a:t>3</a:t>
              </a:r>
              <a:endParaRPr lang="en-US" altLang="zh-CN"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83675" y="2339975"/>
            <a:ext cx="2788285" cy="4290060"/>
            <a:chOff x="563" y="3685"/>
            <a:chExt cx="5322" cy="6756"/>
          </a:xfrm>
        </p:grpSpPr>
        <p:sp>
          <p:nvSpPr>
            <p:cNvPr id="17" name="圆角矩形 16"/>
            <p:cNvSpPr/>
            <p:nvPr/>
          </p:nvSpPr>
          <p:spPr>
            <a:xfrm>
              <a:off x="563" y="3685"/>
              <a:ext cx="5322" cy="67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目前，W3C不再按照Level来维护DOM了，而是作为DOM Living Standard来维护，其快照称为DOM4。DOM4新增的内容包括替代Mutation Events的Mutation Observers。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17" y="3685"/>
              <a:ext cx="3659" cy="5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楷体" panose="02010609060101010101" charset="-122"/>
                  <a:ea typeface="楷体" panose="02010609060101010101" charset="-122"/>
                  <a:sym typeface="+mn-ea"/>
                </a:rPr>
                <a:t>DOM Level </a:t>
              </a:r>
              <a:r>
                <a:rPr lang="en-US" altLang="zh-CN">
                  <a:latin typeface="楷体" panose="02010609060101010101" charset="-122"/>
                  <a:ea typeface="楷体" panose="02010609060101010101" charset="-122"/>
                  <a:sym typeface="+mn-ea"/>
                </a:rPr>
                <a:t>4</a:t>
              </a:r>
              <a:endParaRPr lang="en-US" altLang="zh-CN"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BOM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8565" y="695960"/>
            <a:ext cx="99910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IE3和Netscape Navigator 3提供了浏览器对象模型 （BOM） API，</a:t>
            </a:r>
            <a:r>
              <a:rPr lang="zh-CN" altLang="en-US" sz="1400" b="1"/>
              <a:t>用于支持访问和操作浏览器的窗口。使用BOM，开发者可以操控浏览器显示页面之外的部分。</a:t>
            </a:r>
            <a:r>
              <a:rPr lang="zh-CN" altLang="en-US" sz="1400"/>
              <a:t>而BOM真正独一无二的地方，当然也是问题最多的地方，</a:t>
            </a:r>
            <a:r>
              <a:rPr lang="zh-CN" altLang="en-US" sz="1400" b="1"/>
              <a:t>就是它是唯一一个没有相关标准的JavaScript实现。HTML5改变了这个局面，这个版本的HTML以正式规范的形式涵盖了尽可能多的BOM特性。</a:t>
            </a:r>
            <a:r>
              <a:rPr lang="zh-CN" altLang="en-US" sz="1400"/>
              <a:t>由于HTML5的出现，之前很多与BOM有关的问题都迎刃而解了。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1155065" y="2079625"/>
            <a:ext cx="10054590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BOM扩展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sz="1400" i="1">
                <a:solidFill>
                  <a:schemeClr val="accent2"/>
                </a:solidFill>
              </a:rPr>
              <a:t>总体来说，BOM主要针对浏览器窗口和子窗口（frame），不过人们通常会把任何特定于浏览器的扩展都归在BOM的范畴内。比如，下面就是这样一些扩展：</a:t>
            </a:r>
            <a:endParaRPr lang="zh-CN" altLang="en-US" sz="1400" i="1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弹出新浏览器窗口的能力；</a:t>
            </a:r>
            <a:endParaRPr lang="zh-CN" alt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移动、缩放和关闭浏览器窗口的能力；</a:t>
            </a:r>
            <a:endParaRPr lang="zh-CN" alt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navigator 对象，提供关于浏览器的详尽信息；</a:t>
            </a:r>
            <a:endParaRPr lang="zh-CN" alt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location 对象，提供浏览器加载页面的详尽信息；</a:t>
            </a:r>
            <a:endParaRPr lang="zh-CN" alt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screen 对象，提供关于用户屏幕分辨率的详尽信息；</a:t>
            </a:r>
            <a:endParaRPr lang="zh-CN" alt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performance 对象，提供浏览器内存占用、导航行为和时间统计的详尽信息；</a:t>
            </a:r>
            <a:endParaRPr lang="zh-CN" alt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对cookie的支持；</a:t>
            </a:r>
            <a:endParaRPr lang="zh-CN" altLang="en-US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其他自定义对象，如XMLHttpRequest 和IE的ActiveXObject 。</a:t>
            </a:r>
            <a:endParaRPr lang="zh-CN" altLang="en-US" sz="1400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/>
              <a:t>因为在很长时间内都没有标准，所以每个浏览器实现的都是自己的BOM。有一些所谓的事实标准，比如对于window 对象和navigator 对象，每个浏览器都会给它们定义自己的属性和方法。现在有了HTML5，BOM的实现细节应该会日趋一致。HTML5中收录的BOM会因浏览器而异，不过开发者仍然可以假定存在很大一部分公共特性。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77515" y="1584960"/>
            <a:ext cx="757301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JavaScript历史回顾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JavaScript是什么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JavaScript与ECMAScript的关系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JavaScript的不同版本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JavaScript历史回顾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5425" y="702310"/>
            <a:ext cx="3801110" cy="6010910"/>
            <a:chOff x="355" y="1106"/>
            <a:chExt cx="5986" cy="9466"/>
          </a:xfrm>
        </p:grpSpPr>
        <p:sp>
          <p:nvSpPr>
            <p:cNvPr id="4" name="圆角矩形 3"/>
            <p:cNvSpPr/>
            <p:nvPr/>
          </p:nvSpPr>
          <p:spPr>
            <a:xfrm>
              <a:off x="355" y="1106"/>
              <a:ext cx="5986" cy="821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00" y="9426"/>
              <a:ext cx="5756" cy="114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1995年，JavaScript问世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3" y="1499"/>
              <a:ext cx="5409" cy="76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主要用途是代替Perl等服务器端语言处理输入验证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在此之前，要验证某个必填字段是否已填写，或者某个输入的值是否有效，需要与服务器的一次往返通信。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为验证简单的表单而需要大量与服务器的往返通信成为用户的痛点。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1995年，网景公司一位名叫Brendan Eich的工程师，开始为即将发布的Netscape Navigator 2开发一个叫Mocha（后来改名为LiveScript）的脚本语言。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当时的计划是在客户端和服务器端都使用它，它在服务器端叫LiveWire。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为了赶上发布时间，网景与Sun公司结为开发联盟，共同完成LiveScript的开发。就在Netscape Navigator 2正式发布前，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网景把LiveScript改名为JavaScript，以便搭上媒体当时热烈炒作Java的顺风车。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58970" y="702310"/>
            <a:ext cx="3597910" cy="6010910"/>
            <a:chOff x="7078" y="1106"/>
            <a:chExt cx="5666" cy="9466"/>
          </a:xfrm>
        </p:grpSpPr>
        <p:sp>
          <p:nvSpPr>
            <p:cNvPr id="9" name="圆角矩形 8"/>
            <p:cNvSpPr/>
            <p:nvPr/>
          </p:nvSpPr>
          <p:spPr>
            <a:xfrm>
              <a:off x="7078" y="1106"/>
              <a:ext cx="5667" cy="8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239" y="9426"/>
              <a:ext cx="5344" cy="114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1997年，JavaScript 1.1作为提案被提交给欧洲计算机制造商协会（Ecma）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74" y="1672"/>
              <a:ext cx="5274" cy="45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第39技术委员会（TC39）承担了“标准化一门通用、跨平台、厂商中立的脚本语言的语法和语义”的任务（参见TC39-ECMAScript）。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TC39委员会由来自网景、Sun、微软、Borland、Nombas和其他对这门脚本语言有兴趣的公司的工程师组成。他们花了数月时间打造出ECMA-262，也就是ECMAScript（发音为“ek-ma-script”）这个新的脚本语言标准。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83600" y="702310"/>
            <a:ext cx="3528695" cy="6010910"/>
            <a:chOff x="13360" y="1106"/>
            <a:chExt cx="5557" cy="9466"/>
          </a:xfrm>
        </p:grpSpPr>
        <p:sp>
          <p:nvSpPr>
            <p:cNvPr id="12" name="圆角矩形 11"/>
            <p:cNvSpPr/>
            <p:nvPr/>
          </p:nvSpPr>
          <p:spPr>
            <a:xfrm>
              <a:off x="13360" y="1106"/>
              <a:ext cx="5453" cy="8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465" y="9426"/>
              <a:ext cx="5452" cy="114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1998年，国际标准化组织（ISO）和国际电工委员会（IEC）也将ECMAScript采纳为标准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3657" y="1672"/>
              <a:ext cx="4860" cy="15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自此以后，各家浏览器均以ECMAScript作为自己JavaScript实现的依据，虽然具体实现各有不同。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是什么？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60600" y="1028065"/>
            <a:ext cx="7895590" cy="3862070"/>
            <a:chOff x="3962" y="2996"/>
            <a:chExt cx="12434" cy="6082"/>
          </a:xfrm>
        </p:grpSpPr>
        <p:sp>
          <p:nvSpPr>
            <p:cNvPr id="2" name="矩形 1"/>
            <p:cNvSpPr/>
            <p:nvPr/>
          </p:nvSpPr>
          <p:spPr>
            <a:xfrm>
              <a:off x="3962" y="2996"/>
              <a:ext cx="12435" cy="6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34" y="4918"/>
              <a:ext cx="3428" cy="2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① </a:t>
              </a:r>
              <a:r>
                <a:rPr lang="en-US" altLang="zh-CN"/>
                <a:t>ECMAScript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8466" y="4918"/>
              <a:ext cx="3428" cy="2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② </a:t>
              </a:r>
              <a:r>
                <a:rPr lang="en-US" altLang="zh-CN"/>
                <a:t>DOM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2365" y="4918"/>
              <a:ext cx="3428" cy="2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③ </a:t>
              </a:r>
              <a:r>
                <a:rPr lang="en-US" altLang="zh-CN"/>
                <a:t>BOM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069" y="347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JavaScript</a:t>
              </a:r>
              <a:endParaRPr lang="en-US" altLang="zh-CN" b="1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01260" y="5190490"/>
            <a:ext cx="29610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/>
              <a:t>核心（ECMAScript）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/>
              <a:t>文档对象模型（DOM）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/>
              <a:t>浏览器对象模型（BOM）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JavaScript与ECMAScript的关系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8580" y="1286510"/>
            <a:ext cx="69748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虽然JavaScript和ECMAScript基本上是同义词，但JavaScript远远不限于ECMA-262所定义的那样。完整的JavaScript实现包含以下几个部分。</a:t>
            </a:r>
            <a:r>
              <a:rPr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⊂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JavaScript</a:t>
            </a:r>
            <a:endParaRPr 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73045" y="3066415"/>
            <a:ext cx="6502400" cy="2576830"/>
            <a:chOff x="3962" y="2996"/>
            <a:chExt cx="12435" cy="6082"/>
          </a:xfrm>
        </p:grpSpPr>
        <p:sp>
          <p:nvSpPr>
            <p:cNvPr id="4" name="矩形 3"/>
            <p:cNvSpPr/>
            <p:nvPr/>
          </p:nvSpPr>
          <p:spPr>
            <a:xfrm>
              <a:off x="3962" y="2996"/>
              <a:ext cx="12435" cy="6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34" y="4918"/>
              <a:ext cx="3428" cy="2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① </a:t>
              </a:r>
              <a:r>
                <a:rPr lang="en-US" altLang="zh-CN"/>
                <a:t>ECMAScript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8466" y="4918"/>
              <a:ext cx="3428" cy="2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② </a:t>
              </a:r>
              <a:r>
                <a:rPr lang="en-US" altLang="zh-CN"/>
                <a:t>DOM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2365" y="4918"/>
              <a:ext cx="3428" cy="2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③ </a:t>
              </a:r>
              <a:r>
                <a:rPr lang="en-US" altLang="zh-CN"/>
                <a:t>BOM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069" y="3470"/>
              <a:ext cx="2222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JavaScript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7085" y="1610995"/>
            <a:ext cx="376301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>
                <a:sym typeface="+mn-ea"/>
              </a:rPr>
              <a:t>ECMAScript宿主环境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sz="1600" b="1"/>
              <a:t>ECMAScript ，即ECMA-262定义的语言，并不局限于Web浏览器。</a:t>
            </a:r>
            <a:r>
              <a:rPr lang="zh-CN" altLang="en-US" sz="1600"/>
              <a:t>事实上，这门语言没有输入和输出之类的方法。ECMA-262将这门语言作为一个基准来定义，以便在它之上再构建更稳健的脚本语言。</a:t>
            </a:r>
            <a:r>
              <a:rPr lang="zh-CN" altLang="en-US" sz="1600" b="1"/>
              <a:t>宿主环境提供ECMAScript的基准实现和与环境自身交互必需的扩展。扩展（比如DOM）使用ECMAScript核心类型和语法，提供特定于环境的额外功能。</a:t>
            </a:r>
            <a:endParaRPr lang="zh-CN" altLang="en-US" sz="1600" b="1"/>
          </a:p>
        </p:txBody>
      </p:sp>
      <p:grpSp>
        <p:nvGrpSpPr>
          <p:cNvPr id="17" name="组合 16"/>
          <p:cNvGrpSpPr/>
          <p:nvPr/>
        </p:nvGrpSpPr>
        <p:grpSpPr>
          <a:xfrm>
            <a:off x="5690235" y="2205990"/>
            <a:ext cx="5718810" cy="2640330"/>
            <a:chOff x="2154" y="4288"/>
            <a:chExt cx="9006" cy="4158"/>
          </a:xfrm>
        </p:grpSpPr>
        <p:sp>
          <p:nvSpPr>
            <p:cNvPr id="11" name="矩形 10"/>
            <p:cNvSpPr/>
            <p:nvPr/>
          </p:nvSpPr>
          <p:spPr>
            <a:xfrm>
              <a:off x="2154" y="4288"/>
              <a:ext cx="9007" cy="4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17" y="4518"/>
              <a:ext cx="64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ECMAScript宿主环境 </a:t>
              </a:r>
              <a:r>
                <a:rPr lang="en-US" altLang="zh-CN"/>
                <a:t>hot environment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56" y="5535"/>
              <a:ext cx="2022" cy="21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Web</a:t>
              </a:r>
              <a:r>
                <a:rPr lang="zh-CN" altLang="en-US" sz="1600"/>
                <a:t>浏览器</a:t>
              </a:r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816" y="5535"/>
              <a:ext cx="2022" cy="21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服务器平台</a:t>
              </a:r>
              <a:r>
                <a:rPr lang="en-US" sz="1600"/>
                <a:t>Node.js</a:t>
              </a:r>
              <a:endParaRPr lang="en-US"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02" y="5535"/>
              <a:ext cx="2022" cy="21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/>
                <a:t>Adobe flash</a:t>
              </a:r>
              <a:endParaRPr lang="en-US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510" y="5535"/>
              <a:ext cx="1292" cy="21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...</a:t>
              </a:r>
              <a:endParaRPr lang="en-US" altLang="zh-CN" sz="16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8285" y="1137285"/>
            <a:ext cx="607123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/>
              <a:t>ECMA-262</a:t>
            </a:r>
            <a:endParaRPr lang="zh-CN" altLang="en-US" b="1"/>
          </a:p>
          <a:p>
            <a:pPr algn="l">
              <a:lnSpc>
                <a:spcPct val="150000"/>
              </a:lnSpc>
            </a:pPr>
            <a:r>
              <a:rPr lang="zh-CN" altLang="en-US" sz="1600"/>
              <a:t>如果不涉及浏览器的话，ECMA-262到底定义了什么？在基本的层面，它描述这门语言的如下部分：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语法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类型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语句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关键字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保留字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操作符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全局对象</a:t>
            </a:r>
            <a:endParaRPr lang="zh-CN" altLang="en-US" sz="16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/>
              <a:t>ECMAScript只是对实现这个规范描述的所有方面的一门语言的称呼。</a:t>
            </a:r>
            <a:r>
              <a:rPr lang="zh-CN" altLang="en-US" sz="1600"/>
              <a:t>JavaScript实现了ECMAScript，而Adobe ActionScript同样也实现了ECMAScript。</a:t>
            </a:r>
            <a:endParaRPr lang="zh-CN" altLang="en-US" sz="1600"/>
          </a:p>
        </p:txBody>
      </p:sp>
      <p:grpSp>
        <p:nvGrpSpPr>
          <p:cNvPr id="34" name="组合 33"/>
          <p:cNvGrpSpPr/>
          <p:nvPr/>
        </p:nvGrpSpPr>
        <p:grpSpPr>
          <a:xfrm>
            <a:off x="7516495" y="906145"/>
            <a:ext cx="3997960" cy="5699760"/>
            <a:chOff x="11837" y="1427"/>
            <a:chExt cx="6296" cy="8976"/>
          </a:xfrm>
        </p:grpSpPr>
        <p:sp>
          <p:nvSpPr>
            <p:cNvPr id="19" name="矩形 18"/>
            <p:cNvSpPr/>
            <p:nvPr/>
          </p:nvSpPr>
          <p:spPr>
            <a:xfrm>
              <a:off x="11837" y="1427"/>
              <a:ext cx="6296" cy="8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3035" y="2578"/>
              <a:ext cx="3900" cy="7551"/>
              <a:chOff x="13035" y="1831"/>
              <a:chExt cx="3900" cy="755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3035" y="1831"/>
                <a:ext cx="3900" cy="90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语法</a:t>
                </a: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035" y="2936"/>
                <a:ext cx="3900" cy="90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类型</a:t>
                </a:r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3035" y="4070"/>
                <a:ext cx="3900" cy="5312"/>
                <a:chOff x="13035" y="4070"/>
                <a:chExt cx="3900" cy="5312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3035" y="5156"/>
                  <a:ext cx="3900" cy="9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关键字</a:t>
                  </a:r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3035" y="6286"/>
                  <a:ext cx="3900" cy="9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保留字</a:t>
                  </a:r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3035" y="7376"/>
                  <a:ext cx="3900" cy="9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操作符</a:t>
                  </a:r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3035" y="8479"/>
                  <a:ext cx="3900" cy="9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全局对象</a:t>
                  </a:r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3035" y="4070"/>
                  <a:ext cx="3900" cy="9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语句</a:t>
                  </a:r>
                  <a:endParaRPr lang="zh-CN" altLang="en-US"/>
                </a:p>
              </p:txBody>
            </p:sp>
          </p:grpSp>
        </p:grpSp>
        <p:sp>
          <p:nvSpPr>
            <p:cNvPr id="33" name="文本框 32"/>
            <p:cNvSpPr txBox="1"/>
            <p:nvPr/>
          </p:nvSpPr>
          <p:spPr>
            <a:xfrm>
              <a:off x="14016" y="1591"/>
              <a:ext cx="19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ym typeface="+mn-ea"/>
                </a:rPr>
                <a:t>ECMA-262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JavaScript的不同版本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9535" y="923290"/>
            <a:ext cx="9210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ECMAScript不同的版本以“edition”表示（也就是描述特定实现的ECMA-262的版本）。ECMA-262最近的版本是第10版，发布于2019年6月。</a:t>
            </a:r>
            <a:endParaRPr lang="zh-CN" altLang="en-US" sz="1600"/>
          </a:p>
        </p:txBody>
      </p:sp>
      <p:grpSp>
        <p:nvGrpSpPr>
          <p:cNvPr id="10" name="组合 9"/>
          <p:cNvGrpSpPr/>
          <p:nvPr/>
        </p:nvGrpSpPr>
        <p:grpSpPr>
          <a:xfrm>
            <a:off x="224790" y="1885315"/>
            <a:ext cx="2868930" cy="4679950"/>
            <a:chOff x="354" y="2969"/>
            <a:chExt cx="4518" cy="7370"/>
          </a:xfrm>
        </p:grpSpPr>
        <p:sp>
          <p:nvSpPr>
            <p:cNvPr id="5" name="圆角矩形 4"/>
            <p:cNvSpPr/>
            <p:nvPr/>
          </p:nvSpPr>
          <p:spPr>
            <a:xfrm>
              <a:off x="354" y="2969"/>
              <a:ext cx="4518" cy="73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本质上跟网景的JavaScript 1.1相同，只不过删除了所有浏览器特定的代码，外加少量细微的修改。ECMA-262要求支持Unicode标准（以支持多语言），而且对象要与平台无关（Netscape JavaScript 1.1的对象不是这样，比如它的Date 对象就依赖平台）。这也是JavaScript 1.1和JavaScript 1.2不符合ECMA-262第1版要求的原因。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9" y="2970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ECMA-262的第1版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94050" y="1885950"/>
            <a:ext cx="2932430" cy="4678680"/>
            <a:chOff x="5030" y="2970"/>
            <a:chExt cx="4618" cy="7368"/>
          </a:xfrm>
        </p:grpSpPr>
        <p:sp>
          <p:nvSpPr>
            <p:cNvPr id="6" name="圆角矩形 5"/>
            <p:cNvSpPr/>
            <p:nvPr/>
          </p:nvSpPr>
          <p:spPr>
            <a:xfrm>
              <a:off x="5030" y="2970"/>
              <a:ext cx="4618" cy="73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只是做了一些编校工作，主要是为了更新之后严格符合ISO/IEC-16262的要求，并没有增减或改变任何特性。ECMAScript实现通常不使用第2版来衡量符合性（conformance）。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61" y="2970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2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17920" y="1885950"/>
            <a:ext cx="2736215" cy="4679950"/>
            <a:chOff x="9792" y="2970"/>
            <a:chExt cx="4309" cy="7370"/>
          </a:xfrm>
        </p:grpSpPr>
        <p:sp>
          <p:nvSpPr>
            <p:cNvPr id="7" name="圆角矩形 6"/>
            <p:cNvSpPr/>
            <p:nvPr/>
          </p:nvSpPr>
          <p:spPr>
            <a:xfrm>
              <a:off x="9792" y="2970"/>
              <a:ext cx="4309" cy="73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第一次真正对这个标准进行更新，更新了字符串处理、错误定义和数值输出。此外还增加了对正则表达式、新的控制语句、try /catch 异常处理的支持，以及为了更好地让标准国际化所做的少量修改。对很多人来说，这标志着ECMAScript作为一门真正的编程语言的时代终于到来了。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698" y="2970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3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54465" y="1885315"/>
            <a:ext cx="2736215" cy="4680585"/>
            <a:chOff x="14259" y="2969"/>
            <a:chExt cx="4309" cy="7371"/>
          </a:xfrm>
        </p:grpSpPr>
        <p:sp>
          <p:nvSpPr>
            <p:cNvPr id="8" name="圆角矩形 7"/>
            <p:cNvSpPr/>
            <p:nvPr/>
          </p:nvSpPr>
          <p:spPr>
            <a:xfrm>
              <a:off x="14259" y="2970"/>
              <a:ext cx="4309" cy="73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是对这门语言的一次彻底修订。作为对JavaScript在Web上日益成功的回应，开发者开始修订ECMAScript以满足全球Web开发日益增长的需求。为此，Ecma T39再次被召集起来，以决定这门语言的未来。结果，他们制定的规范几乎在第3版基础上完全定义了一门新语言。第4版包括强类型变量、新语句和数据结构、真正的类和经典的继承，以及操作数据的新手段。</a:t>
              </a:r>
              <a:endPara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与此同时，TC39委员会的一个子委员会也提出了另外一份提案，叫作“ECMAScript 3.1”，只对这门语言进行了较少的改进。这个子委员会的人认为第4版对这门语言来说跳跃太大了。因此，他们提出了一个改动较小的提案，只要在现有JavaScript引擎基础上做一些增改就可以实现。最终，ES3.1子委员会赢得了TC39委员会的支持，ECMA-262第4版在正式发布之前被放弃。</a:t>
              </a:r>
              <a:endPara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038" y="2969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4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7695" y="26924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JavaScript的不同版本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9535" y="923290"/>
            <a:ext cx="9210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ECMAScript不同的版本以“edition”表示（也就是描述特定实现的ECMA-262的版本）。ECMA-262最近的版本是第10版，发布于2019年6月。</a:t>
            </a:r>
            <a:endParaRPr lang="zh-CN" altLang="en-US" sz="1600"/>
          </a:p>
        </p:txBody>
      </p:sp>
      <p:grpSp>
        <p:nvGrpSpPr>
          <p:cNvPr id="11" name="组合 10"/>
          <p:cNvGrpSpPr/>
          <p:nvPr/>
        </p:nvGrpSpPr>
        <p:grpSpPr>
          <a:xfrm>
            <a:off x="224790" y="1885315"/>
            <a:ext cx="2868930" cy="4679950"/>
            <a:chOff x="354" y="2969"/>
            <a:chExt cx="4518" cy="7370"/>
          </a:xfrm>
        </p:grpSpPr>
        <p:sp>
          <p:nvSpPr>
            <p:cNvPr id="5" name="圆角矩形 4"/>
            <p:cNvSpPr/>
            <p:nvPr/>
          </p:nvSpPr>
          <p:spPr>
            <a:xfrm>
              <a:off x="354" y="2969"/>
              <a:ext cx="4518" cy="73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ECMAScript 3.1变成了ECMA-262的第5版，于2009年12月3日正式发布。第5版致力于厘清第3版存在的歧义，也增加了新功能。新功能包括原生的解析和序列化JSON数据的JSON 对象、方便继承和高级属性定义的方法，以及新的增强ECMAScript引擎解释和执行代码能力的严格模式。第5版在2011年6月发布了一个维护性修订版，这个修订版只更正了规范中的错误，并未增加任何新的语言或库特性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9" y="2970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5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94050" y="1885950"/>
            <a:ext cx="2932430" cy="4679315"/>
            <a:chOff x="5030" y="2970"/>
            <a:chExt cx="4618" cy="7369"/>
          </a:xfrm>
        </p:grpSpPr>
        <p:sp>
          <p:nvSpPr>
            <p:cNvPr id="6" name="圆角矩形 5"/>
            <p:cNvSpPr/>
            <p:nvPr/>
          </p:nvSpPr>
          <p:spPr>
            <a:xfrm>
              <a:off x="5030" y="2970"/>
              <a:ext cx="4618" cy="73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俗称ES6、ES2015或ES Harmony（和谐版），于2015年6月发布。这一版包含了大概这个规范有史以来最重要的一批增强特性。ES6正式支持了类、模块、迭代器、生成器、箭头函数、期约、反射、代理和众多新的数据类型。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63" y="2970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6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17920" y="1885315"/>
            <a:ext cx="2735580" cy="4680585"/>
            <a:chOff x="9792" y="2969"/>
            <a:chExt cx="4308" cy="7371"/>
          </a:xfrm>
        </p:grpSpPr>
        <p:sp>
          <p:nvSpPr>
            <p:cNvPr id="7" name="圆角矩形 6"/>
            <p:cNvSpPr/>
            <p:nvPr/>
          </p:nvSpPr>
          <p:spPr>
            <a:xfrm>
              <a:off x="9792" y="2970"/>
              <a:ext cx="4309" cy="73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也称为ES7或ES2016，于2016年6月发布。这次修订只包含少量语法层面的增强，如Array.prototype.includes 和指数操作符。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571" y="2969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7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054465" y="1885315"/>
            <a:ext cx="2735580" cy="4680585"/>
            <a:chOff x="14259" y="2969"/>
            <a:chExt cx="4308" cy="7371"/>
          </a:xfrm>
        </p:grpSpPr>
        <p:sp>
          <p:nvSpPr>
            <p:cNvPr id="8" name="圆角矩形 7"/>
            <p:cNvSpPr/>
            <p:nvPr/>
          </p:nvSpPr>
          <p:spPr>
            <a:xfrm>
              <a:off x="14259" y="2970"/>
              <a:ext cx="4309" cy="73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0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也称为ES8、ES2017，完成于2017年6月。这一版主要增加了异步函数（async/await）、SharedArrayBuffer 及Atomics API，以及Object.values() /Object.entries() /Object.getOwnPropertyDescriptors() 和字符串填充方法，另外明确支持对象字面量最后的逗号。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156" y="2969"/>
              <a:ext cx="2752" cy="4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ECMA-262的第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8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版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5948</Words>
  <Application>WPS 演示</Application>
  <PresentationFormat>宽屏</PresentationFormat>
  <Paragraphs>219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方正舒体</vt:lpstr>
      <vt:lpstr>微软雅黑</vt:lpstr>
      <vt:lpstr>Arial Unicode MS</vt:lpstr>
      <vt:lpstr>Calibri</vt:lpstr>
      <vt:lpstr>楷体</vt:lpstr>
      <vt:lpstr>Office 主题</vt:lpstr>
      <vt:lpstr>第一章 什么是JavaScript？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谭淑慧</dc:creator>
  <cp:lastModifiedBy>sophi</cp:lastModifiedBy>
  <cp:revision>178</cp:revision>
  <dcterms:created xsi:type="dcterms:W3CDTF">2021-02-03T08:32:00Z</dcterms:created>
  <dcterms:modified xsi:type="dcterms:W3CDTF">2021-02-05T02:22:39Z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