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09" r:id="rId3"/>
    <p:sldId id="410" r:id="rId4"/>
    <p:sldId id="413" r:id="rId5"/>
    <p:sldId id="412" r:id="rId6"/>
    <p:sldId id="414" r:id="rId7"/>
    <p:sldId id="415" r:id="rId8"/>
    <p:sldId id="416" r:id="rId9"/>
    <p:sldId id="418" r:id="rId10"/>
    <p:sldId id="420" r:id="rId11"/>
    <p:sldId id="421" r:id="rId12"/>
    <p:sldId id="422" r:id="rId13"/>
    <p:sldId id="423"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43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44805" y="2989580"/>
            <a:ext cx="11503025" cy="994410"/>
          </a:xfrm>
        </p:spPr>
        <p:txBody>
          <a:bodyPr>
            <a:normAutofit fontScale="90000"/>
          </a:bodyPr>
          <a:p>
            <a:r>
              <a:rPr lang="zh-CN" altLang="en-US">
                <a:latin typeface="方正舒体" panose="02010601030101010101" charset="-122"/>
                <a:ea typeface="方正舒体" panose="02010601030101010101" charset="-122"/>
                <a:cs typeface="方正舒体" panose="02010601030101010101" charset="-122"/>
              </a:rPr>
              <a:t>第七</a:t>
            </a:r>
            <a:r>
              <a:rPr lang="zh-CN" altLang="en-US">
                <a:latin typeface="方正舒体" panose="02010601030101010101" charset="-122"/>
                <a:ea typeface="方正舒体" panose="02010601030101010101" charset="-122"/>
                <a:cs typeface="方正舒体" panose="02010601030101010101" charset="-122"/>
              </a:rPr>
              <a:t>章 迭代器与生成器</a:t>
            </a:r>
            <a:endParaRPr lang="zh-CN" altLang="en-US">
              <a:latin typeface="方正舒体" panose="02010601030101010101" charset="-122"/>
              <a:ea typeface="方正舒体" panose="02010601030101010101" charset="-122"/>
              <a:cs typeface="方正舒体" panose="0201060103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731520" y="680085"/>
            <a:ext cx="10728960" cy="161480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ctr">
              <a:lnSpc>
                <a:spcPct val="150000"/>
              </a:lnSpc>
            </a:pPr>
            <a:r>
              <a:rPr lang="zh-CN" altLang="en-US" b="1">
                <a:latin typeface="楷体" panose="02010609060101010101" charset="-122"/>
                <a:ea typeface="楷体" panose="02010609060101010101" charset="-122"/>
                <a:cs typeface="楷体" panose="02010609060101010101" charset="-122"/>
              </a:rPr>
              <a:t>自定义迭代器</a:t>
            </a:r>
            <a:endParaRPr lang="zh-CN" altLang="en-US"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与Iterable 接口类似，任何实现Iterator 接口的对象都可以作为迭代器使用。</a:t>
            </a:r>
            <a:r>
              <a:rPr lang="zh-CN" altLang="en-US" sz="1600" b="1">
                <a:latin typeface="楷体" panose="02010609060101010101" charset="-122"/>
                <a:ea typeface="楷体" panose="02010609060101010101" charset="-122"/>
                <a:cs typeface="楷体" panose="02010609060101010101" charset="-122"/>
              </a:rPr>
              <a:t>为了让一个可迭代对象能够创建多个迭代器，必须每创建一个迭代器就对应一个新计数器。为此，可以把计数器变量放到闭包里，然后通过闭包返回迭代器</a:t>
            </a:r>
            <a:r>
              <a:rPr lang="zh-CN" altLang="en-US" sz="1600">
                <a:latin typeface="楷体" panose="02010609060101010101" charset="-122"/>
                <a:ea typeface="楷体" panose="02010609060101010101" charset="-122"/>
                <a:cs typeface="楷体" panose="02010609060101010101" charset="-122"/>
              </a:rPr>
              <a:t>：</a:t>
            </a:r>
            <a:endParaRPr lang="zh-CN" altLang="en-US" sz="1600">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2066290" y="2419985"/>
            <a:ext cx="3810635" cy="41846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class Counter {</a:t>
            </a:r>
            <a:endParaRPr lang="zh-CN" altLang="en-US" sz="1400"/>
          </a:p>
          <a:p>
            <a:pPr algn="l"/>
            <a:r>
              <a:rPr lang="zh-CN" altLang="en-US" sz="1400"/>
              <a:t>  constructor(limit) {</a:t>
            </a:r>
            <a:endParaRPr lang="zh-CN" altLang="en-US" sz="1400"/>
          </a:p>
          <a:p>
            <a:pPr algn="l"/>
            <a:r>
              <a:rPr lang="zh-CN" altLang="en-US" sz="1400"/>
              <a:t>    this.limit = limit;</a:t>
            </a:r>
            <a:endParaRPr lang="zh-CN" altLang="en-US" sz="1400"/>
          </a:p>
          <a:p>
            <a:pPr algn="l"/>
            <a:r>
              <a:rPr lang="zh-CN" altLang="en-US" sz="1400"/>
              <a:t>  }</a:t>
            </a:r>
            <a:endParaRPr lang="zh-CN" altLang="en-US" sz="1400"/>
          </a:p>
          <a:p>
            <a:pPr algn="l"/>
            <a:endParaRPr lang="zh-CN" altLang="en-US" sz="1400"/>
          </a:p>
          <a:p>
            <a:pPr algn="l"/>
            <a:r>
              <a:rPr lang="zh-CN" altLang="en-US" sz="1400"/>
              <a:t>  [Symbol.iterator]() {</a:t>
            </a:r>
            <a:endParaRPr lang="zh-CN" altLang="en-US" sz="1400"/>
          </a:p>
          <a:p>
            <a:pPr algn="l"/>
            <a:r>
              <a:rPr lang="zh-CN" altLang="en-US" sz="1400"/>
              <a:t>    let count = 1,</a:t>
            </a:r>
            <a:endParaRPr lang="zh-CN" altLang="en-US" sz="1400"/>
          </a:p>
          <a:p>
            <a:pPr algn="l"/>
            <a:r>
              <a:rPr lang="zh-CN" altLang="en-US" sz="1400"/>
              <a:t>        limit = this.limit;</a:t>
            </a:r>
            <a:endParaRPr lang="zh-CN" altLang="en-US" sz="1400"/>
          </a:p>
          <a:p>
            <a:pPr algn="l"/>
            <a:r>
              <a:rPr lang="zh-CN" altLang="en-US" sz="1400"/>
              <a:t>    return {</a:t>
            </a:r>
            <a:endParaRPr lang="zh-CN" altLang="en-US" sz="1400"/>
          </a:p>
          <a:p>
            <a:pPr algn="l"/>
            <a:r>
              <a:rPr lang="zh-CN" altLang="en-US" sz="1400"/>
              <a:t>      next() {</a:t>
            </a:r>
            <a:endParaRPr lang="zh-CN" altLang="en-US" sz="1400"/>
          </a:p>
          <a:p>
            <a:pPr algn="l"/>
            <a:r>
              <a:rPr lang="zh-CN" altLang="en-US" sz="1400"/>
              <a:t>        if (count &lt;= limit) {</a:t>
            </a:r>
            <a:endParaRPr lang="zh-CN" altLang="en-US" sz="1400"/>
          </a:p>
          <a:p>
            <a:pPr algn="l"/>
            <a:r>
              <a:rPr lang="zh-CN" altLang="en-US" sz="1400"/>
              <a:t>          return { done: false, value: count++ };</a:t>
            </a:r>
            <a:endParaRPr lang="zh-CN" altLang="en-US" sz="1400"/>
          </a:p>
          <a:p>
            <a:pPr algn="l"/>
            <a:r>
              <a:rPr lang="zh-CN" altLang="en-US" sz="1400"/>
              <a:t>        } else {</a:t>
            </a:r>
            <a:endParaRPr lang="zh-CN" altLang="en-US" sz="1400"/>
          </a:p>
          <a:p>
            <a:pPr algn="l"/>
            <a:r>
              <a:rPr lang="zh-CN" altLang="en-US" sz="1400"/>
              <a:t>          return { done: true, value: undefined };</a:t>
            </a:r>
            <a:endParaRPr lang="zh-CN" altLang="en-US" sz="1400"/>
          </a:p>
          <a:p>
            <a:pPr algn="l"/>
            <a:r>
              <a:rPr lang="zh-CN" altLang="en-US" sz="1400"/>
              <a:t>        }</a:t>
            </a:r>
            <a:endParaRPr lang="zh-CN" altLang="en-US" sz="1400"/>
          </a:p>
          <a:p>
            <a:pPr algn="l"/>
            <a:r>
              <a:rPr lang="zh-CN" altLang="en-US" sz="1400"/>
              <a:t>      }</a:t>
            </a:r>
            <a:endParaRPr lang="zh-CN" altLang="en-US" sz="1400"/>
          </a:p>
          <a:p>
            <a:pPr algn="l"/>
            <a:r>
              <a:rPr lang="zh-CN" altLang="en-US" sz="1400"/>
              <a:t>    };</a:t>
            </a:r>
            <a:endParaRPr lang="zh-CN" altLang="en-US" sz="1400"/>
          </a:p>
          <a:p>
            <a:pPr algn="l"/>
            <a:r>
              <a:rPr lang="zh-CN" altLang="en-US" sz="1400"/>
              <a:t>  }</a:t>
            </a:r>
            <a:endParaRPr lang="zh-CN" altLang="en-US" sz="1400"/>
          </a:p>
          <a:p>
            <a:pPr algn="l"/>
            <a:r>
              <a:rPr lang="zh-CN" altLang="en-US" sz="1400"/>
              <a:t>}</a:t>
            </a:r>
            <a:endParaRPr lang="zh-CN" altLang="en-US" sz="1400"/>
          </a:p>
        </p:txBody>
      </p:sp>
      <p:sp>
        <p:nvSpPr>
          <p:cNvPr id="8" name="文本框 7"/>
          <p:cNvSpPr txBox="1"/>
          <p:nvPr/>
        </p:nvSpPr>
        <p:spPr>
          <a:xfrm>
            <a:off x="6504305" y="2419985"/>
            <a:ext cx="4033520" cy="26765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sym typeface="+mn-ea"/>
              </a:rPr>
              <a:t>let counter = new Counter(3);</a:t>
            </a:r>
            <a:endParaRPr lang="zh-CN" altLang="en-US" sz="1400"/>
          </a:p>
          <a:p>
            <a:pPr algn="l"/>
            <a:endParaRPr lang="zh-CN" altLang="en-US" sz="1400"/>
          </a:p>
          <a:p>
            <a:pPr algn="l"/>
            <a:r>
              <a:rPr lang="zh-CN" altLang="en-US" sz="1400">
                <a:sym typeface="+mn-ea"/>
              </a:rPr>
              <a:t>for (let i of counter) { console.log(i); }</a:t>
            </a:r>
            <a:endParaRPr lang="zh-CN" altLang="en-US" sz="1400"/>
          </a:p>
          <a:p>
            <a:pPr algn="l"/>
            <a:r>
              <a:rPr lang="zh-CN" altLang="en-US" sz="1400">
                <a:sym typeface="+mn-ea"/>
              </a:rPr>
              <a:t>// 1</a:t>
            </a:r>
            <a:endParaRPr lang="zh-CN" altLang="en-US" sz="1400"/>
          </a:p>
          <a:p>
            <a:pPr algn="l"/>
            <a:r>
              <a:rPr lang="zh-CN" altLang="en-US" sz="1400">
                <a:sym typeface="+mn-ea"/>
              </a:rPr>
              <a:t>// 2</a:t>
            </a:r>
            <a:endParaRPr lang="zh-CN" altLang="en-US" sz="1400"/>
          </a:p>
          <a:p>
            <a:pPr algn="l"/>
            <a:r>
              <a:rPr lang="zh-CN" altLang="en-US" sz="1400">
                <a:sym typeface="+mn-ea"/>
              </a:rPr>
              <a:t>// 3</a:t>
            </a:r>
            <a:endParaRPr lang="zh-CN" altLang="en-US" sz="1400"/>
          </a:p>
          <a:p>
            <a:pPr algn="l"/>
            <a:endParaRPr lang="zh-CN" altLang="en-US" sz="1400"/>
          </a:p>
          <a:p>
            <a:pPr algn="l"/>
            <a:r>
              <a:rPr lang="zh-CN" altLang="en-US" sz="1400">
                <a:sym typeface="+mn-ea"/>
              </a:rPr>
              <a:t>for (let i of counter) { console.log(i); }</a:t>
            </a:r>
            <a:endParaRPr lang="zh-CN" altLang="en-US" sz="1400"/>
          </a:p>
          <a:p>
            <a:pPr algn="l"/>
            <a:r>
              <a:rPr lang="zh-CN" altLang="en-US" sz="1400">
                <a:sym typeface="+mn-ea"/>
              </a:rPr>
              <a:t>// 1</a:t>
            </a:r>
            <a:endParaRPr lang="zh-CN" altLang="en-US" sz="1400"/>
          </a:p>
          <a:p>
            <a:pPr algn="l"/>
            <a:r>
              <a:rPr lang="zh-CN" altLang="en-US" sz="1400">
                <a:sym typeface="+mn-ea"/>
              </a:rPr>
              <a:t>// 2</a:t>
            </a:r>
            <a:endParaRPr lang="zh-CN" altLang="en-US" sz="1400"/>
          </a:p>
          <a:p>
            <a:pPr algn="l"/>
            <a:r>
              <a:rPr lang="zh-CN" altLang="en-US" sz="1400">
                <a:sym typeface="+mn-ea"/>
              </a:rPr>
              <a:t>// 3</a:t>
            </a:r>
            <a:endParaRPr lang="zh-CN" altLang="en-US" sz="1400"/>
          </a:p>
          <a:p>
            <a:endParaRPr lang="zh-CN" altLang="en-US" sz="1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731520" y="826135"/>
            <a:ext cx="10728960" cy="46037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ctr">
              <a:lnSpc>
                <a:spcPct val="150000"/>
              </a:lnSpc>
            </a:pPr>
            <a:r>
              <a:rPr lang="zh-CN" altLang="en-US" sz="1600" b="1"/>
              <a:t>每个以这种方式创建的迭代器也实现了Iterable 接口。Symbol.iterator 属性引用的工厂函数会返回相同的迭代器：</a:t>
            </a:r>
            <a:endParaRPr lang="zh-CN" altLang="en-US" sz="1600" b="1"/>
          </a:p>
        </p:txBody>
      </p:sp>
      <p:sp>
        <p:nvSpPr>
          <p:cNvPr id="6" name="文本框 5"/>
          <p:cNvSpPr txBox="1"/>
          <p:nvPr/>
        </p:nvSpPr>
        <p:spPr>
          <a:xfrm>
            <a:off x="3549015" y="4323715"/>
            <a:ext cx="5475605" cy="15684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200"/>
              <a:t>let arr = ['foo', 'bar', 'baz'];</a:t>
            </a:r>
            <a:endParaRPr lang="zh-CN" altLang="en-US" sz="1200"/>
          </a:p>
          <a:p>
            <a:pPr algn="l"/>
            <a:r>
              <a:rPr lang="zh-CN" altLang="en-US" sz="1200"/>
              <a:t>let iter1 = arr[Symbol.iterator]();</a:t>
            </a:r>
            <a:endParaRPr lang="zh-CN" altLang="en-US" sz="1200"/>
          </a:p>
          <a:p>
            <a:pPr algn="l"/>
            <a:endParaRPr lang="zh-CN" altLang="en-US" sz="1200"/>
          </a:p>
          <a:p>
            <a:pPr algn="l"/>
            <a:r>
              <a:rPr lang="zh-CN" altLang="en-US" sz="1200"/>
              <a:t>console.log(iter1[Symbol.iterator]);  // f values() { [native code] }</a:t>
            </a:r>
            <a:endParaRPr lang="zh-CN" altLang="en-US" sz="1200"/>
          </a:p>
          <a:p>
            <a:pPr algn="l"/>
            <a:endParaRPr lang="zh-CN" altLang="en-US" sz="1200"/>
          </a:p>
          <a:p>
            <a:pPr algn="l"/>
            <a:r>
              <a:rPr lang="zh-CN" altLang="en-US" sz="1200"/>
              <a:t>let iter2 = iter1[Symbol.iterator]();</a:t>
            </a:r>
            <a:endParaRPr lang="zh-CN" altLang="en-US" sz="1200"/>
          </a:p>
          <a:p>
            <a:pPr algn="l"/>
            <a:endParaRPr lang="zh-CN" altLang="en-US" sz="1200"/>
          </a:p>
          <a:p>
            <a:pPr algn="l"/>
            <a:r>
              <a:rPr lang="zh-CN" altLang="en-US" sz="1200"/>
              <a:t>console.log(iter1 === iter2);         // true</a:t>
            </a:r>
            <a:endParaRPr lang="zh-CN" altLang="en-US" sz="1200"/>
          </a:p>
        </p:txBody>
      </p:sp>
      <p:sp>
        <p:nvSpPr>
          <p:cNvPr id="4" name="文本框 3"/>
          <p:cNvSpPr txBox="1"/>
          <p:nvPr/>
        </p:nvSpPr>
        <p:spPr>
          <a:xfrm>
            <a:off x="858520" y="953135"/>
            <a:ext cx="10728960" cy="41402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400" b="1"/>
              <a:t>每个以这种方式创建的迭代器也实现了Iterable 接口。Symbol.iterator 属性引用的工厂函数会返回相同的迭代器：</a:t>
            </a:r>
            <a:endParaRPr lang="zh-CN" altLang="en-US" sz="1400" b="1"/>
          </a:p>
        </p:txBody>
      </p:sp>
      <p:sp>
        <p:nvSpPr>
          <p:cNvPr id="5" name="文本框 4"/>
          <p:cNvSpPr txBox="1"/>
          <p:nvPr/>
        </p:nvSpPr>
        <p:spPr>
          <a:xfrm>
            <a:off x="3549015" y="1632585"/>
            <a:ext cx="5475605" cy="15684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200"/>
              <a:t>let arr = ['foo', 'bar', 'baz'];</a:t>
            </a:r>
            <a:endParaRPr lang="zh-CN" altLang="en-US" sz="1200"/>
          </a:p>
          <a:p>
            <a:pPr algn="l"/>
            <a:r>
              <a:rPr lang="zh-CN" altLang="en-US" sz="1200"/>
              <a:t>let iter1 = arr[Symbol.iterator]();</a:t>
            </a:r>
            <a:endParaRPr lang="zh-CN" altLang="en-US" sz="1200"/>
          </a:p>
          <a:p>
            <a:pPr algn="l"/>
            <a:endParaRPr lang="zh-CN" altLang="en-US" sz="1200"/>
          </a:p>
          <a:p>
            <a:pPr algn="l"/>
            <a:r>
              <a:rPr lang="zh-CN" altLang="en-US" sz="1200"/>
              <a:t>console.log(iter1[Symbol.iterator]);  // f values() { [native code] }</a:t>
            </a:r>
            <a:endParaRPr lang="zh-CN" altLang="en-US" sz="1200"/>
          </a:p>
          <a:p>
            <a:pPr algn="l"/>
            <a:endParaRPr lang="zh-CN" altLang="en-US" sz="1200"/>
          </a:p>
          <a:p>
            <a:pPr algn="l"/>
            <a:r>
              <a:rPr lang="zh-CN" altLang="en-US" sz="1200"/>
              <a:t>let iter2 = iter1[Symbol.iterator]();</a:t>
            </a:r>
            <a:endParaRPr lang="zh-CN" altLang="en-US" sz="1200"/>
          </a:p>
          <a:p>
            <a:pPr algn="l"/>
            <a:endParaRPr lang="zh-CN" altLang="en-US" sz="1200"/>
          </a:p>
          <a:p>
            <a:pPr algn="l"/>
            <a:r>
              <a:rPr lang="zh-CN" altLang="en-US" sz="1200"/>
              <a:t>console.log(iter1 === iter2);         // true</a:t>
            </a:r>
            <a:endParaRPr lang="zh-CN" altLang="en-US" sz="1200"/>
          </a:p>
        </p:txBody>
      </p:sp>
      <p:sp>
        <p:nvSpPr>
          <p:cNvPr id="7" name="文本框 6"/>
          <p:cNvSpPr txBox="1"/>
          <p:nvPr/>
        </p:nvSpPr>
        <p:spPr>
          <a:xfrm>
            <a:off x="922655" y="3555365"/>
            <a:ext cx="10728960" cy="41402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400" b="1"/>
              <a:t>因为每个迭代器也实现了Iterable 接口，所以它们可以用在任何期待可迭代对象的地方，比如for-of 循环：</a:t>
            </a:r>
            <a:endParaRPr lang="zh-CN" altLang="en-US" sz="1400" b="1"/>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4515" y="1527175"/>
            <a:ext cx="5953760" cy="272288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ctr">
              <a:lnSpc>
                <a:spcPct val="150000"/>
              </a:lnSpc>
            </a:pPr>
            <a:r>
              <a:rPr lang="zh-CN" altLang="en-US" b="1">
                <a:latin typeface="楷体" panose="02010609060101010101" charset="-122"/>
                <a:ea typeface="楷体" panose="02010609060101010101" charset="-122"/>
                <a:cs typeface="楷体" panose="02010609060101010101" charset="-122"/>
              </a:rPr>
              <a:t>提前终止迭代器</a:t>
            </a:r>
            <a:endParaRPr lang="zh-CN" altLang="en-US"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b="1">
                <a:latin typeface="楷体" panose="02010609060101010101" charset="-122"/>
                <a:ea typeface="楷体" panose="02010609060101010101" charset="-122"/>
                <a:cs typeface="楷体" panose="02010609060101010101" charset="-122"/>
              </a:rPr>
              <a:t>可选的return() 方法用于指定在迭代器提前关闭时执行的逻辑。</a:t>
            </a:r>
            <a:r>
              <a:rPr lang="zh-CN" altLang="en-US" sz="1600">
                <a:latin typeface="楷体" panose="02010609060101010101" charset="-122"/>
                <a:ea typeface="楷体" panose="02010609060101010101" charset="-122"/>
                <a:cs typeface="楷体" panose="02010609060101010101" charset="-122"/>
              </a:rPr>
              <a:t>执行迭代的结构在想让迭代器知道它不想遍历到可迭代对象耗尽时，就可以“关闭”迭代器。return() 方法必须返回一个有效的IteratorResult 对象。简单情况下，可以只返回{ done: true }。可能的情况包括：for-of 循环通过break 、continue 、return 或throw 提前退出；</a:t>
            </a:r>
            <a:endParaRPr lang="zh-CN" altLang="en-US" sz="1600">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6875780" y="151765"/>
            <a:ext cx="3977640" cy="655447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200">
                <a:sym typeface="+mn-ea"/>
              </a:rPr>
              <a:t>class Counter {</a:t>
            </a:r>
            <a:endParaRPr lang="zh-CN" altLang="en-US" sz="1200">
              <a:sym typeface="+mn-ea"/>
            </a:endParaRPr>
          </a:p>
          <a:p>
            <a:pPr algn="l"/>
            <a:r>
              <a:rPr lang="zh-CN" altLang="en-US" sz="1200">
                <a:sym typeface="+mn-ea"/>
              </a:rPr>
              <a:t>  constructor(limit) {</a:t>
            </a:r>
            <a:endParaRPr lang="zh-CN" altLang="en-US" sz="1200">
              <a:sym typeface="+mn-ea"/>
            </a:endParaRPr>
          </a:p>
          <a:p>
            <a:pPr algn="l"/>
            <a:r>
              <a:rPr lang="zh-CN" altLang="en-US" sz="1200">
                <a:sym typeface="+mn-ea"/>
              </a:rPr>
              <a:t>    this.limit = limit;</a:t>
            </a:r>
            <a:endParaRPr lang="zh-CN" altLang="en-US" sz="1200">
              <a:sym typeface="+mn-ea"/>
            </a:endParaRPr>
          </a:p>
          <a:p>
            <a:pPr algn="l"/>
            <a:r>
              <a:rPr lang="zh-CN" altLang="en-US" sz="1200">
                <a:sym typeface="+mn-ea"/>
              </a:rPr>
              <a:t>  }</a:t>
            </a:r>
            <a:endParaRPr lang="zh-CN" altLang="en-US" sz="1200">
              <a:sym typeface="+mn-ea"/>
            </a:endParaRPr>
          </a:p>
          <a:p>
            <a:pPr algn="l"/>
            <a:endParaRPr lang="zh-CN" altLang="en-US" sz="1200">
              <a:sym typeface="+mn-ea"/>
            </a:endParaRPr>
          </a:p>
          <a:p>
            <a:pPr algn="l"/>
            <a:r>
              <a:rPr lang="zh-CN" altLang="en-US" sz="1200">
                <a:sym typeface="+mn-ea"/>
              </a:rPr>
              <a:t>  [Symbol.iterator]() {</a:t>
            </a:r>
            <a:endParaRPr lang="zh-CN" altLang="en-US" sz="1200">
              <a:sym typeface="+mn-ea"/>
            </a:endParaRPr>
          </a:p>
          <a:p>
            <a:pPr algn="l"/>
            <a:r>
              <a:rPr lang="zh-CN" altLang="en-US" sz="1200">
                <a:sym typeface="+mn-ea"/>
              </a:rPr>
              <a:t>    let count = 1,</a:t>
            </a:r>
            <a:endParaRPr lang="zh-CN" altLang="en-US" sz="1200">
              <a:sym typeface="+mn-ea"/>
            </a:endParaRPr>
          </a:p>
          <a:p>
            <a:pPr algn="l"/>
            <a:r>
              <a:rPr lang="zh-CN" altLang="en-US" sz="1200">
                <a:sym typeface="+mn-ea"/>
              </a:rPr>
              <a:t>      limit = this.limit;</a:t>
            </a:r>
            <a:endParaRPr lang="zh-CN" altLang="en-US" sz="1200">
              <a:sym typeface="+mn-ea"/>
            </a:endParaRPr>
          </a:p>
          <a:p>
            <a:pPr algn="l"/>
            <a:r>
              <a:rPr lang="zh-CN" altLang="en-US" sz="1200">
                <a:sym typeface="+mn-ea"/>
              </a:rPr>
              <a:t>    return {</a:t>
            </a:r>
            <a:endParaRPr lang="zh-CN" altLang="en-US" sz="1200">
              <a:sym typeface="+mn-ea"/>
            </a:endParaRPr>
          </a:p>
          <a:p>
            <a:pPr algn="l"/>
            <a:r>
              <a:rPr lang="zh-CN" altLang="en-US" sz="1200">
                <a:sym typeface="+mn-ea"/>
              </a:rPr>
              <a:t>      next() {</a:t>
            </a:r>
            <a:endParaRPr lang="zh-CN" altLang="en-US" sz="1200">
              <a:sym typeface="+mn-ea"/>
            </a:endParaRPr>
          </a:p>
          <a:p>
            <a:pPr algn="l"/>
            <a:r>
              <a:rPr lang="zh-CN" altLang="en-US" sz="1200">
                <a:sym typeface="+mn-ea"/>
              </a:rPr>
              <a:t>        if (count &lt;= limit) {</a:t>
            </a:r>
            <a:endParaRPr lang="zh-CN" altLang="en-US" sz="1200">
              <a:sym typeface="+mn-ea"/>
            </a:endParaRPr>
          </a:p>
          <a:p>
            <a:pPr algn="l"/>
            <a:r>
              <a:rPr lang="zh-CN" altLang="en-US" sz="1200">
                <a:sym typeface="+mn-ea"/>
              </a:rPr>
              <a:t>          return { done: false, value: count++ };</a:t>
            </a:r>
            <a:endParaRPr lang="zh-CN" altLang="en-US" sz="1200">
              <a:sym typeface="+mn-ea"/>
            </a:endParaRPr>
          </a:p>
          <a:p>
            <a:pPr algn="l"/>
            <a:r>
              <a:rPr lang="zh-CN" altLang="en-US" sz="1200">
                <a:sym typeface="+mn-ea"/>
              </a:rPr>
              <a:t>        } else {</a:t>
            </a:r>
            <a:endParaRPr lang="zh-CN" altLang="en-US" sz="1200">
              <a:sym typeface="+mn-ea"/>
            </a:endParaRPr>
          </a:p>
          <a:p>
            <a:pPr algn="l"/>
            <a:r>
              <a:rPr lang="zh-CN" altLang="en-US" sz="1200">
                <a:sym typeface="+mn-ea"/>
              </a:rPr>
              <a:t>          return { done: true };</a:t>
            </a:r>
            <a:endParaRPr lang="zh-CN" altLang="en-US" sz="1200">
              <a:sym typeface="+mn-ea"/>
            </a:endParaRPr>
          </a:p>
          <a:p>
            <a:pPr algn="l"/>
            <a:r>
              <a:rPr lang="zh-CN" altLang="en-US" sz="1200">
                <a:sym typeface="+mn-ea"/>
              </a:rPr>
              <a:t>        }</a:t>
            </a:r>
            <a:endParaRPr lang="zh-CN" altLang="en-US" sz="1200">
              <a:sym typeface="+mn-ea"/>
            </a:endParaRPr>
          </a:p>
          <a:p>
            <a:pPr algn="l"/>
            <a:r>
              <a:rPr lang="zh-CN" altLang="en-US" sz="1200">
                <a:sym typeface="+mn-ea"/>
              </a:rPr>
              <a:t>      },</a:t>
            </a:r>
            <a:endParaRPr lang="zh-CN" altLang="en-US" sz="1200">
              <a:sym typeface="+mn-ea"/>
            </a:endParaRPr>
          </a:p>
          <a:p>
            <a:pPr algn="l"/>
            <a:r>
              <a:rPr lang="zh-CN" altLang="en-US" sz="1200">
                <a:sym typeface="+mn-ea"/>
              </a:rPr>
              <a:t>      </a:t>
            </a:r>
            <a:r>
              <a:rPr lang="zh-CN" altLang="en-US" sz="1200">
                <a:solidFill>
                  <a:srgbClr val="FF0000"/>
                </a:solidFill>
                <a:sym typeface="+mn-ea"/>
              </a:rPr>
              <a:t>return() {</a:t>
            </a:r>
            <a:endParaRPr lang="zh-CN" altLang="en-US" sz="1200">
              <a:solidFill>
                <a:srgbClr val="FF0000"/>
              </a:solidFill>
              <a:sym typeface="+mn-ea"/>
            </a:endParaRPr>
          </a:p>
          <a:p>
            <a:pPr algn="l"/>
            <a:r>
              <a:rPr lang="zh-CN" altLang="en-US" sz="1200">
                <a:solidFill>
                  <a:srgbClr val="FF0000"/>
                </a:solidFill>
                <a:sym typeface="+mn-ea"/>
              </a:rPr>
              <a:t>        console.log('Exiting early');</a:t>
            </a:r>
            <a:endParaRPr lang="zh-CN" altLang="en-US" sz="1200">
              <a:solidFill>
                <a:srgbClr val="FF0000"/>
              </a:solidFill>
              <a:sym typeface="+mn-ea"/>
            </a:endParaRPr>
          </a:p>
          <a:p>
            <a:pPr algn="l"/>
            <a:r>
              <a:rPr lang="zh-CN" altLang="en-US" sz="1200">
                <a:solidFill>
                  <a:srgbClr val="FF0000"/>
                </a:solidFill>
                <a:sym typeface="+mn-ea"/>
              </a:rPr>
              <a:t>        return { done: true };</a:t>
            </a:r>
            <a:endParaRPr lang="zh-CN" altLang="en-US" sz="1200">
              <a:solidFill>
                <a:srgbClr val="FF0000"/>
              </a:solidFill>
              <a:sym typeface="+mn-ea"/>
            </a:endParaRPr>
          </a:p>
          <a:p>
            <a:pPr algn="l"/>
            <a:r>
              <a:rPr lang="zh-CN" altLang="en-US" sz="1200">
                <a:solidFill>
                  <a:srgbClr val="FF0000"/>
                </a:solidFill>
                <a:sym typeface="+mn-ea"/>
              </a:rPr>
              <a:t>      }</a:t>
            </a:r>
            <a:endParaRPr lang="zh-CN" altLang="en-US" sz="1200">
              <a:solidFill>
                <a:srgbClr val="FF0000"/>
              </a:solidFill>
              <a:sym typeface="+mn-ea"/>
            </a:endParaRPr>
          </a:p>
          <a:p>
            <a:pPr algn="l"/>
            <a:r>
              <a:rPr lang="zh-CN" altLang="en-US" sz="1200">
                <a:sym typeface="+mn-ea"/>
              </a:rPr>
              <a:t>    };</a:t>
            </a:r>
            <a:endParaRPr lang="zh-CN" altLang="en-US" sz="1200">
              <a:sym typeface="+mn-ea"/>
            </a:endParaRPr>
          </a:p>
          <a:p>
            <a:pPr algn="l"/>
            <a:r>
              <a:rPr lang="zh-CN" altLang="en-US" sz="1200">
                <a:sym typeface="+mn-ea"/>
              </a:rPr>
              <a:t>  }</a:t>
            </a:r>
            <a:endParaRPr lang="zh-CN" altLang="en-US" sz="1200">
              <a:sym typeface="+mn-ea"/>
            </a:endParaRPr>
          </a:p>
          <a:p>
            <a:pPr algn="l"/>
            <a:r>
              <a:rPr lang="zh-CN" altLang="en-US" sz="1200">
                <a:sym typeface="+mn-ea"/>
              </a:rPr>
              <a:t>}</a:t>
            </a:r>
            <a:endParaRPr lang="zh-CN" altLang="en-US" sz="1200">
              <a:sym typeface="+mn-ea"/>
            </a:endParaRPr>
          </a:p>
          <a:p>
            <a:pPr algn="l"/>
            <a:endParaRPr lang="zh-CN" altLang="en-US" sz="1200">
              <a:sym typeface="+mn-ea"/>
            </a:endParaRPr>
          </a:p>
          <a:p>
            <a:pPr algn="l"/>
            <a:r>
              <a:rPr lang="zh-CN" altLang="en-US" sz="1200">
                <a:sym typeface="+mn-ea"/>
              </a:rPr>
              <a:t>let counter1 = new Counter(5);</a:t>
            </a:r>
            <a:endParaRPr lang="zh-CN" altLang="en-US" sz="1200">
              <a:sym typeface="+mn-ea"/>
            </a:endParaRPr>
          </a:p>
          <a:p>
            <a:pPr algn="l"/>
            <a:endParaRPr lang="zh-CN" altLang="en-US" sz="1200">
              <a:sym typeface="+mn-ea"/>
            </a:endParaRPr>
          </a:p>
          <a:p>
            <a:pPr algn="l"/>
            <a:r>
              <a:rPr lang="zh-CN" altLang="en-US" sz="1200">
                <a:sym typeface="+mn-ea"/>
              </a:rPr>
              <a:t>for (let i of counter1) {</a:t>
            </a:r>
            <a:endParaRPr lang="zh-CN" altLang="en-US" sz="1200">
              <a:sym typeface="+mn-ea"/>
            </a:endParaRPr>
          </a:p>
          <a:p>
            <a:pPr algn="l"/>
            <a:r>
              <a:rPr lang="zh-CN" altLang="en-US" sz="1200">
                <a:sym typeface="+mn-ea"/>
              </a:rPr>
              <a:t>  if (i &gt; 2) {</a:t>
            </a:r>
            <a:endParaRPr lang="zh-CN" altLang="en-US" sz="1200">
              <a:sym typeface="+mn-ea"/>
            </a:endParaRPr>
          </a:p>
          <a:p>
            <a:pPr algn="l"/>
            <a:r>
              <a:rPr lang="zh-CN" altLang="en-US" sz="1200">
                <a:sym typeface="+mn-ea"/>
              </a:rPr>
              <a:t>    break;</a:t>
            </a:r>
            <a:endParaRPr lang="zh-CN" altLang="en-US" sz="1200">
              <a:sym typeface="+mn-ea"/>
            </a:endParaRPr>
          </a:p>
          <a:p>
            <a:pPr algn="l"/>
            <a:r>
              <a:rPr lang="zh-CN" altLang="en-US" sz="1200">
                <a:sym typeface="+mn-ea"/>
              </a:rPr>
              <a:t>  }</a:t>
            </a:r>
            <a:endParaRPr lang="zh-CN" altLang="en-US" sz="1200">
              <a:sym typeface="+mn-ea"/>
            </a:endParaRPr>
          </a:p>
          <a:p>
            <a:pPr algn="l"/>
            <a:r>
              <a:rPr lang="zh-CN" altLang="en-US" sz="1200">
                <a:sym typeface="+mn-ea"/>
              </a:rPr>
              <a:t>  console.log(i);</a:t>
            </a:r>
            <a:endParaRPr lang="zh-CN" altLang="en-US" sz="1200">
              <a:sym typeface="+mn-ea"/>
            </a:endParaRPr>
          </a:p>
          <a:p>
            <a:pPr algn="l"/>
            <a:r>
              <a:rPr lang="zh-CN" altLang="en-US" sz="1200">
                <a:sym typeface="+mn-ea"/>
              </a:rPr>
              <a:t>}</a:t>
            </a:r>
            <a:endParaRPr lang="zh-CN" altLang="en-US" sz="1200">
              <a:sym typeface="+mn-ea"/>
            </a:endParaRPr>
          </a:p>
          <a:p>
            <a:pPr algn="l"/>
            <a:r>
              <a:rPr lang="zh-CN" altLang="en-US" sz="1200">
                <a:sym typeface="+mn-ea"/>
              </a:rPr>
              <a:t>// 1</a:t>
            </a:r>
            <a:endParaRPr lang="zh-CN" altLang="en-US" sz="1200">
              <a:sym typeface="+mn-ea"/>
            </a:endParaRPr>
          </a:p>
          <a:p>
            <a:pPr algn="l"/>
            <a:r>
              <a:rPr lang="zh-CN" altLang="en-US" sz="1200">
                <a:sym typeface="+mn-ea"/>
              </a:rPr>
              <a:t>// 2</a:t>
            </a:r>
            <a:endParaRPr lang="zh-CN" altLang="en-US" sz="1200">
              <a:sym typeface="+mn-ea"/>
            </a:endParaRPr>
          </a:p>
          <a:p>
            <a:pPr algn="l"/>
            <a:r>
              <a:rPr lang="zh-CN" altLang="en-US" sz="1200">
                <a:sym typeface="+mn-ea"/>
              </a:rPr>
              <a:t>// Exiting early</a:t>
            </a:r>
            <a:endParaRPr lang="zh-CN" altLang="en-US" sz="1200">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249555" y="797560"/>
            <a:ext cx="3905250" cy="119888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b="1">
                <a:latin typeface="楷体" panose="02010609060101010101" charset="-122"/>
                <a:ea typeface="楷体" panose="02010609060101010101" charset="-122"/>
                <a:cs typeface="楷体" panose="02010609060101010101" charset="-122"/>
              </a:rPr>
              <a:t>如果迭代器没有关闭，则还可以继续从上次离开的地方继续迭代。比如，数组的迭代器就是不能关闭的：</a:t>
            </a:r>
            <a:endParaRPr lang="zh-CN" altLang="en-US" sz="1600" b="1">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781685" y="2173605"/>
            <a:ext cx="2648585" cy="396938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sym typeface="+mn-ea"/>
              </a:rPr>
              <a:t>let a = [1, 2, 3, 4, 5];</a:t>
            </a:r>
            <a:endParaRPr lang="zh-CN" altLang="en-US" sz="1400">
              <a:sym typeface="+mn-ea"/>
            </a:endParaRPr>
          </a:p>
          <a:p>
            <a:pPr algn="l"/>
            <a:r>
              <a:rPr lang="zh-CN" altLang="en-US" sz="1400">
                <a:sym typeface="+mn-ea"/>
              </a:rPr>
              <a:t>let iter = a[Symbol.iterator]();</a:t>
            </a:r>
            <a:endParaRPr lang="zh-CN" altLang="en-US" sz="1400">
              <a:sym typeface="+mn-ea"/>
            </a:endParaRPr>
          </a:p>
          <a:p>
            <a:pPr algn="l"/>
            <a:endParaRPr lang="zh-CN" altLang="en-US" sz="1400">
              <a:sym typeface="+mn-ea"/>
            </a:endParaRPr>
          </a:p>
          <a:p>
            <a:pPr algn="l"/>
            <a:r>
              <a:rPr lang="zh-CN" altLang="en-US" sz="1400">
                <a:sym typeface="+mn-ea"/>
              </a:rPr>
              <a:t>for (let i of iter) {</a:t>
            </a:r>
            <a:endParaRPr lang="zh-CN" altLang="en-US" sz="1400">
              <a:sym typeface="+mn-ea"/>
            </a:endParaRPr>
          </a:p>
          <a:p>
            <a:pPr algn="l"/>
            <a:r>
              <a:rPr lang="zh-CN" altLang="en-US" sz="1400">
                <a:sym typeface="+mn-ea"/>
              </a:rPr>
              <a:t>  console.log(i);</a:t>
            </a:r>
            <a:endParaRPr lang="zh-CN" altLang="en-US" sz="1400">
              <a:sym typeface="+mn-ea"/>
            </a:endParaRPr>
          </a:p>
          <a:p>
            <a:pPr algn="l"/>
            <a:r>
              <a:rPr lang="zh-CN" altLang="en-US" sz="1400">
                <a:sym typeface="+mn-ea"/>
              </a:rPr>
              <a:t>  if (i &gt; 2) {</a:t>
            </a:r>
            <a:endParaRPr lang="zh-CN" altLang="en-US" sz="1400">
              <a:sym typeface="+mn-ea"/>
            </a:endParaRPr>
          </a:p>
          <a:p>
            <a:pPr algn="l"/>
            <a:r>
              <a:rPr lang="zh-CN" altLang="en-US" sz="1400">
                <a:sym typeface="+mn-ea"/>
              </a:rPr>
              <a:t>    break</a:t>
            </a:r>
            <a:endParaRPr lang="zh-CN" altLang="en-US" sz="1400">
              <a:sym typeface="+mn-ea"/>
            </a:endParaRPr>
          </a:p>
          <a:p>
            <a:pPr algn="l"/>
            <a:r>
              <a:rPr lang="zh-CN" altLang="en-US" sz="1400">
                <a:sym typeface="+mn-ea"/>
              </a:rPr>
              <a:t>  }</a:t>
            </a:r>
            <a:endParaRPr lang="zh-CN" altLang="en-US" sz="1400">
              <a:sym typeface="+mn-ea"/>
            </a:endParaRPr>
          </a:p>
          <a:p>
            <a:pPr algn="l"/>
            <a:r>
              <a:rPr lang="zh-CN" altLang="en-US" sz="1400">
                <a:sym typeface="+mn-ea"/>
              </a:rPr>
              <a:t>}</a:t>
            </a:r>
            <a:endParaRPr lang="zh-CN" altLang="en-US" sz="1400">
              <a:sym typeface="+mn-ea"/>
            </a:endParaRPr>
          </a:p>
          <a:p>
            <a:pPr algn="l"/>
            <a:r>
              <a:rPr lang="zh-CN" altLang="en-US" sz="1400">
                <a:sym typeface="+mn-ea"/>
              </a:rPr>
              <a:t>// 1</a:t>
            </a:r>
            <a:endParaRPr lang="zh-CN" altLang="en-US" sz="1400">
              <a:sym typeface="+mn-ea"/>
            </a:endParaRPr>
          </a:p>
          <a:p>
            <a:pPr algn="l"/>
            <a:r>
              <a:rPr lang="zh-CN" altLang="en-US" sz="1400">
                <a:sym typeface="+mn-ea"/>
              </a:rPr>
              <a:t>// 2</a:t>
            </a:r>
            <a:endParaRPr lang="zh-CN" altLang="en-US" sz="1400">
              <a:sym typeface="+mn-ea"/>
            </a:endParaRPr>
          </a:p>
          <a:p>
            <a:pPr algn="l"/>
            <a:r>
              <a:rPr lang="zh-CN" altLang="en-US" sz="1400">
                <a:sym typeface="+mn-ea"/>
              </a:rPr>
              <a:t>// 3</a:t>
            </a:r>
            <a:endParaRPr lang="zh-CN" altLang="en-US" sz="1400">
              <a:sym typeface="+mn-ea"/>
            </a:endParaRPr>
          </a:p>
          <a:p>
            <a:pPr algn="l"/>
            <a:endParaRPr lang="zh-CN" altLang="en-US" sz="1400">
              <a:sym typeface="+mn-ea"/>
            </a:endParaRPr>
          </a:p>
          <a:p>
            <a:pPr algn="l"/>
            <a:r>
              <a:rPr lang="zh-CN" altLang="en-US" sz="1400">
                <a:sym typeface="+mn-ea"/>
              </a:rPr>
              <a:t>for (let i of iter) {</a:t>
            </a:r>
            <a:endParaRPr lang="zh-CN" altLang="en-US" sz="1400">
              <a:sym typeface="+mn-ea"/>
            </a:endParaRPr>
          </a:p>
          <a:p>
            <a:pPr algn="l"/>
            <a:r>
              <a:rPr lang="zh-CN" altLang="en-US" sz="1400">
                <a:sym typeface="+mn-ea"/>
              </a:rPr>
              <a:t>  console.log(i);</a:t>
            </a:r>
            <a:endParaRPr lang="zh-CN" altLang="en-US" sz="1400">
              <a:sym typeface="+mn-ea"/>
            </a:endParaRPr>
          </a:p>
          <a:p>
            <a:pPr algn="l"/>
            <a:r>
              <a:rPr lang="zh-CN" altLang="en-US" sz="1400">
                <a:sym typeface="+mn-ea"/>
              </a:rPr>
              <a:t>}</a:t>
            </a:r>
            <a:endParaRPr lang="zh-CN" altLang="en-US" sz="1400">
              <a:sym typeface="+mn-ea"/>
            </a:endParaRPr>
          </a:p>
          <a:p>
            <a:pPr algn="l"/>
            <a:r>
              <a:rPr lang="zh-CN" altLang="en-US" sz="1400">
                <a:sym typeface="+mn-ea"/>
              </a:rPr>
              <a:t>// 4</a:t>
            </a:r>
            <a:endParaRPr lang="zh-CN" altLang="en-US" sz="1400">
              <a:sym typeface="+mn-ea"/>
            </a:endParaRPr>
          </a:p>
          <a:p>
            <a:pPr algn="l"/>
            <a:r>
              <a:rPr lang="zh-CN" altLang="en-US" sz="1400">
                <a:sym typeface="+mn-ea"/>
              </a:rPr>
              <a:t>// 5</a:t>
            </a:r>
            <a:endParaRPr lang="zh-CN" altLang="en-US" sz="1400">
              <a:sym typeface="+mn-ea"/>
            </a:endParaRPr>
          </a:p>
        </p:txBody>
      </p:sp>
      <p:sp>
        <p:nvSpPr>
          <p:cNvPr id="4" name="文本框 3"/>
          <p:cNvSpPr txBox="1"/>
          <p:nvPr/>
        </p:nvSpPr>
        <p:spPr>
          <a:xfrm>
            <a:off x="3734435" y="2173605"/>
            <a:ext cx="4907915" cy="2676525"/>
          </a:xfrm>
          <a:prstGeom prst="rect">
            <a:avLst/>
          </a:prstGeom>
          <a:noFill/>
        </p:spPr>
        <p:txBody>
          <a:bodyPr wrap="square" rtlCol="0">
            <a:spAutoFit/>
          </a:bodyPr>
          <a:p>
            <a:pPr>
              <a:lnSpc>
                <a:spcPct val="150000"/>
              </a:lnSpc>
            </a:pPr>
            <a:r>
              <a:rPr lang="zh-CN" altLang="en-US" sz="1600" b="1">
                <a:latin typeface="楷体" panose="02010609060101010101" charset="-122"/>
                <a:ea typeface="楷体" panose="02010609060101010101" charset="-122"/>
                <a:cs typeface="楷体" panose="02010609060101010101" charset="-122"/>
              </a:rPr>
              <a:t>因为return() 方法是可选的，所以并非所有迭代器都是可关闭的。</a:t>
            </a:r>
            <a:r>
              <a:rPr lang="zh-CN" altLang="en-US" sz="1600">
                <a:latin typeface="楷体" panose="02010609060101010101" charset="-122"/>
                <a:ea typeface="楷体" panose="02010609060101010101" charset="-122"/>
                <a:cs typeface="楷体" panose="02010609060101010101" charset="-122"/>
              </a:rPr>
              <a:t>要知道某个迭代器是否可关闭，可以测试这个迭代器实例的return 属性是不是函数对象。不过，仅仅给一个不可关闭的迭代器增加这个方法并不能 让它变成可关闭的。</a:t>
            </a:r>
            <a:r>
              <a:rPr lang="zh-CN" altLang="en-US" sz="1600" b="1">
                <a:latin typeface="楷体" panose="02010609060101010101" charset="-122"/>
                <a:ea typeface="楷体" panose="02010609060101010101" charset="-122"/>
                <a:cs typeface="楷体" panose="02010609060101010101" charset="-122"/>
              </a:rPr>
              <a:t>这是因为调用return() 不会强制迭代器进入关闭状态。即便如此，return() 方法还是会被调用。</a:t>
            </a:r>
            <a:endParaRPr lang="zh-CN" altLang="en-US" sz="1600" b="1">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9015730" y="797560"/>
            <a:ext cx="2681605" cy="52622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let a = [1, 2, 3, 4, 5];</a:t>
            </a:r>
            <a:endParaRPr lang="zh-CN" altLang="en-US" sz="1400"/>
          </a:p>
          <a:p>
            <a:pPr algn="l"/>
            <a:r>
              <a:rPr lang="zh-CN" altLang="en-US" sz="1400"/>
              <a:t>let iter = a[Symbol.iterator]();</a:t>
            </a:r>
            <a:endParaRPr lang="zh-CN" altLang="en-US" sz="1400"/>
          </a:p>
          <a:p>
            <a:pPr algn="l"/>
            <a:endParaRPr lang="zh-CN" altLang="en-US" sz="1400"/>
          </a:p>
          <a:p>
            <a:pPr algn="l"/>
            <a:r>
              <a:rPr lang="zh-CN" altLang="en-US" sz="1400"/>
              <a:t>iter.return = function() {</a:t>
            </a:r>
            <a:endParaRPr lang="zh-CN" altLang="en-US" sz="1400"/>
          </a:p>
          <a:p>
            <a:pPr algn="l"/>
            <a:r>
              <a:rPr lang="zh-CN" altLang="en-US" sz="1400"/>
              <a:t>  console.log('Exiting early');</a:t>
            </a:r>
            <a:endParaRPr lang="zh-CN" altLang="en-US" sz="1400"/>
          </a:p>
          <a:p>
            <a:pPr algn="l"/>
            <a:r>
              <a:rPr lang="zh-CN" altLang="en-US" sz="1400"/>
              <a:t>  return { done: true };</a:t>
            </a:r>
            <a:endParaRPr lang="zh-CN" altLang="en-US" sz="1400"/>
          </a:p>
          <a:p>
            <a:pPr algn="l"/>
            <a:r>
              <a:rPr lang="zh-CN" altLang="en-US" sz="1400"/>
              <a:t>};</a:t>
            </a:r>
            <a:endParaRPr lang="zh-CN" altLang="en-US" sz="1400"/>
          </a:p>
          <a:p>
            <a:pPr algn="l"/>
            <a:endParaRPr lang="zh-CN" altLang="en-US" sz="1400"/>
          </a:p>
          <a:p>
            <a:pPr algn="l"/>
            <a:r>
              <a:rPr lang="zh-CN" altLang="en-US" sz="1400"/>
              <a:t>for (let i of iter) {</a:t>
            </a:r>
            <a:endParaRPr lang="zh-CN" altLang="en-US" sz="1400"/>
          </a:p>
          <a:p>
            <a:pPr algn="l"/>
            <a:r>
              <a:rPr lang="zh-CN" altLang="en-US" sz="1400"/>
              <a:t>  console.log(i);</a:t>
            </a:r>
            <a:endParaRPr lang="zh-CN" altLang="en-US" sz="1400"/>
          </a:p>
          <a:p>
            <a:pPr algn="l"/>
            <a:r>
              <a:rPr lang="zh-CN" altLang="en-US" sz="1400"/>
              <a:t>  if (i &gt; 2) {</a:t>
            </a:r>
            <a:endParaRPr lang="zh-CN" altLang="en-US" sz="1400"/>
          </a:p>
          <a:p>
            <a:pPr algn="l"/>
            <a:r>
              <a:rPr lang="zh-CN" altLang="en-US" sz="1400"/>
              <a:t>    break</a:t>
            </a:r>
            <a:endParaRPr lang="zh-CN" altLang="en-US" sz="1400"/>
          </a:p>
          <a:p>
            <a:pPr algn="l"/>
            <a:r>
              <a:rPr lang="zh-CN" altLang="en-US" sz="1400"/>
              <a:t>  }</a:t>
            </a:r>
            <a:endParaRPr lang="zh-CN" altLang="en-US" sz="1400"/>
          </a:p>
          <a:p>
            <a:pPr algn="l"/>
            <a:r>
              <a:rPr lang="zh-CN" altLang="en-US" sz="1400"/>
              <a:t>}</a:t>
            </a:r>
            <a:endParaRPr lang="zh-CN" altLang="en-US" sz="1400"/>
          </a:p>
          <a:p>
            <a:pPr algn="l"/>
            <a:r>
              <a:rPr lang="zh-CN" altLang="en-US" sz="1400"/>
              <a:t>// 1</a:t>
            </a:r>
            <a:endParaRPr lang="zh-CN" altLang="en-US" sz="1400"/>
          </a:p>
          <a:p>
            <a:pPr algn="l"/>
            <a:r>
              <a:rPr lang="zh-CN" altLang="en-US" sz="1400"/>
              <a:t>// 2</a:t>
            </a:r>
            <a:endParaRPr lang="zh-CN" altLang="en-US" sz="1400"/>
          </a:p>
          <a:p>
            <a:pPr algn="l"/>
            <a:r>
              <a:rPr lang="zh-CN" altLang="en-US" sz="1400"/>
              <a:t>// 3</a:t>
            </a:r>
            <a:endParaRPr lang="zh-CN" altLang="en-US" sz="1400"/>
          </a:p>
          <a:p>
            <a:pPr algn="l"/>
            <a:r>
              <a:rPr lang="zh-CN" altLang="en-US" sz="1400"/>
              <a:t>// 提前退出</a:t>
            </a:r>
            <a:endParaRPr lang="zh-CN" altLang="en-US" sz="1400"/>
          </a:p>
          <a:p>
            <a:pPr algn="l"/>
            <a:endParaRPr lang="zh-CN" altLang="en-US" sz="1400"/>
          </a:p>
          <a:p>
            <a:pPr algn="l"/>
            <a:r>
              <a:rPr lang="zh-CN" altLang="en-US" sz="1400"/>
              <a:t>for (let i of iter) {</a:t>
            </a:r>
            <a:endParaRPr lang="zh-CN" altLang="en-US" sz="1400"/>
          </a:p>
          <a:p>
            <a:pPr algn="l"/>
            <a:r>
              <a:rPr lang="zh-CN" altLang="en-US" sz="1400"/>
              <a:t>  console.log(i);</a:t>
            </a:r>
            <a:endParaRPr lang="zh-CN" altLang="en-US" sz="1400"/>
          </a:p>
          <a:p>
            <a:pPr algn="l"/>
            <a:r>
              <a:rPr lang="zh-CN" altLang="en-US" sz="1400"/>
              <a:t>}</a:t>
            </a:r>
            <a:endParaRPr lang="zh-CN" altLang="en-US" sz="1400"/>
          </a:p>
          <a:p>
            <a:pPr algn="l"/>
            <a:r>
              <a:rPr lang="zh-CN" altLang="en-US" sz="1400"/>
              <a:t>// 4</a:t>
            </a:r>
            <a:endParaRPr lang="zh-CN" altLang="en-US" sz="1400"/>
          </a:p>
          <a:p>
            <a:pPr algn="l"/>
            <a:r>
              <a:rPr lang="zh-CN" altLang="en-US" sz="1400"/>
              <a:t>// 5</a:t>
            </a:r>
            <a:endParaRPr lang="zh-CN" altLang="en-US" sz="14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4080" y="2967990"/>
            <a:ext cx="10548620" cy="92202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a:latin typeface="楷体" panose="02010609060101010101" charset="-122"/>
                <a:ea typeface="楷体" panose="02010609060101010101" charset="-122"/>
                <a:cs typeface="楷体" panose="02010609060101010101" charset="-122"/>
              </a:rPr>
              <a:t>生成器是ECMAScript 6新增的一个极为灵活的结构，</a:t>
            </a:r>
            <a:r>
              <a:rPr lang="zh-CN" altLang="en-US" b="1">
                <a:latin typeface="楷体" panose="02010609060101010101" charset="-122"/>
                <a:ea typeface="楷体" panose="02010609060101010101" charset="-122"/>
                <a:cs typeface="楷体" panose="02010609060101010101" charset="-122"/>
              </a:rPr>
              <a:t>拥有在一个函数块内暂停</a:t>
            </a:r>
            <a:r>
              <a:rPr lang="zh-CN" altLang="en-US">
                <a:latin typeface="楷体" panose="02010609060101010101" charset="-122"/>
                <a:ea typeface="楷体" panose="02010609060101010101" charset="-122"/>
                <a:cs typeface="楷体" panose="02010609060101010101" charset="-122"/>
              </a:rPr>
              <a:t>和</a:t>
            </a:r>
            <a:r>
              <a:rPr lang="zh-CN" altLang="en-US" b="1">
                <a:latin typeface="楷体" panose="02010609060101010101" charset="-122"/>
                <a:ea typeface="楷体" panose="02010609060101010101" charset="-122"/>
                <a:cs typeface="楷体" panose="02010609060101010101" charset="-122"/>
              </a:rPr>
              <a:t>恢复代码执行的能力。</a:t>
            </a:r>
            <a:r>
              <a:rPr lang="zh-CN" altLang="en-US">
                <a:latin typeface="楷体" panose="02010609060101010101" charset="-122"/>
                <a:ea typeface="楷体" panose="02010609060101010101" charset="-122"/>
                <a:cs typeface="楷体" panose="02010609060101010101" charset="-122"/>
              </a:rPr>
              <a:t>这种新能力具有深远的影响，比如，使用生成器可以自定义迭代器和实现协程。</a:t>
            </a:r>
            <a:endParaRPr lang="zh-CN" altLang="en-US">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88645" y="680085"/>
            <a:ext cx="11014075" cy="119888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b="1">
                <a:latin typeface="楷体" panose="02010609060101010101" charset="-122"/>
                <a:ea typeface="楷体" panose="02010609060101010101" charset="-122"/>
                <a:cs typeface="楷体" panose="02010609060101010101" charset="-122"/>
              </a:rPr>
              <a:t>定义生成器：</a:t>
            </a:r>
            <a:endParaRPr lang="zh-CN" altLang="en-US" sz="1600"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生成器的形式是一个函数，函数名称前面加一个星号（* ）表示它是一个生成器。只要是可以定义函数的地方，就可以定义生成器。</a:t>
            </a:r>
            <a:endParaRPr lang="zh-CN" altLang="en-US" sz="16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4471670" y="1878965"/>
            <a:ext cx="3536950" cy="43999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solidFill>
                  <a:srgbClr val="0070C0"/>
                </a:solidFill>
              </a:rPr>
              <a:t>// 生成器函数声明</a:t>
            </a:r>
            <a:endParaRPr lang="zh-CN" altLang="en-US" sz="1400">
              <a:solidFill>
                <a:srgbClr val="0070C0"/>
              </a:solidFill>
            </a:endParaRPr>
          </a:p>
          <a:p>
            <a:pPr algn="l"/>
            <a:r>
              <a:rPr lang="zh-CN" altLang="en-US" sz="1400"/>
              <a:t>function* generatorFn() {}</a:t>
            </a:r>
            <a:endParaRPr lang="zh-CN" altLang="en-US" sz="1400"/>
          </a:p>
          <a:p>
            <a:pPr algn="l"/>
            <a:endParaRPr lang="zh-CN" altLang="en-US" sz="1400"/>
          </a:p>
          <a:p>
            <a:pPr algn="l"/>
            <a:r>
              <a:rPr lang="zh-CN" altLang="en-US" sz="1400">
                <a:solidFill>
                  <a:srgbClr val="0070C0"/>
                </a:solidFill>
              </a:rPr>
              <a:t>// 生成器函数表达式</a:t>
            </a:r>
            <a:endParaRPr lang="zh-CN" altLang="en-US" sz="1400">
              <a:solidFill>
                <a:srgbClr val="0070C0"/>
              </a:solidFill>
            </a:endParaRPr>
          </a:p>
          <a:p>
            <a:pPr algn="l"/>
            <a:r>
              <a:rPr lang="zh-CN" altLang="en-US" sz="1400"/>
              <a:t>let generatorFn = function* () {}</a:t>
            </a:r>
            <a:endParaRPr lang="zh-CN" altLang="en-US" sz="1400"/>
          </a:p>
          <a:p>
            <a:pPr algn="l"/>
            <a:endParaRPr lang="zh-CN" altLang="en-US" sz="1400"/>
          </a:p>
          <a:p>
            <a:pPr algn="l"/>
            <a:r>
              <a:rPr lang="zh-CN" altLang="en-US" sz="1400">
                <a:solidFill>
                  <a:srgbClr val="0070C0"/>
                </a:solidFill>
              </a:rPr>
              <a:t>// 作为对象字面量方法的生成器函数</a:t>
            </a:r>
            <a:endParaRPr lang="zh-CN" altLang="en-US" sz="1400">
              <a:solidFill>
                <a:srgbClr val="0070C0"/>
              </a:solidFill>
            </a:endParaRPr>
          </a:p>
          <a:p>
            <a:pPr algn="l"/>
            <a:r>
              <a:rPr lang="zh-CN" altLang="en-US" sz="1400"/>
              <a:t>let foo = {</a:t>
            </a:r>
            <a:endParaRPr lang="zh-CN" altLang="en-US" sz="1400"/>
          </a:p>
          <a:p>
            <a:pPr algn="l"/>
            <a:r>
              <a:rPr lang="zh-CN" altLang="en-US" sz="1400"/>
              <a:t>  * generatorFn() {}</a:t>
            </a:r>
            <a:endParaRPr lang="zh-CN" altLang="en-US" sz="1400"/>
          </a:p>
          <a:p>
            <a:pPr algn="l"/>
            <a:r>
              <a:rPr lang="zh-CN" altLang="en-US" sz="1400"/>
              <a:t>}</a:t>
            </a:r>
            <a:endParaRPr lang="zh-CN" altLang="en-US" sz="1400"/>
          </a:p>
          <a:p>
            <a:pPr algn="l"/>
            <a:endParaRPr lang="zh-CN" altLang="en-US" sz="1400"/>
          </a:p>
          <a:p>
            <a:pPr algn="l"/>
            <a:r>
              <a:rPr lang="zh-CN" altLang="en-US" sz="1400">
                <a:solidFill>
                  <a:srgbClr val="0070C0"/>
                </a:solidFill>
              </a:rPr>
              <a:t>// 作为类实例方法的生成器函数</a:t>
            </a:r>
            <a:endParaRPr lang="zh-CN" altLang="en-US" sz="1400">
              <a:solidFill>
                <a:srgbClr val="0070C0"/>
              </a:solidFill>
            </a:endParaRPr>
          </a:p>
          <a:p>
            <a:pPr algn="l"/>
            <a:r>
              <a:rPr lang="zh-CN" altLang="en-US" sz="1400"/>
              <a:t>class Foo {</a:t>
            </a:r>
            <a:endParaRPr lang="zh-CN" altLang="en-US" sz="1400"/>
          </a:p>
          <a:p>
            <a:pPr algn="l"/>
            <a:r>
              <a:rPr lang="zh-CN" altLang="en-US" sz="1400"/>
              <a:t>  * generatorFn() {}</a:t>
            </a:r>
            <a:endParaRPr lang="zh-CN" altLang="en-US" sz="1400"/>
          </a:p>
          <a:p>
            <a:pPr algn="l"/>
            <a:r>
              <a:rPr lang="zh-CN" altLang="en-US" sz="1400"/>
              <a:t>}</a:t>
            </a:r>
            <a:endParaRPr lang="zh-CN" altLang="en-US" sz="1400"/>
          </a:p>
          <a:p>
            <a:pPr algn="l"/>
            <a:endParaRPr lang="zh-CN" altLang="en-US" sz="1400"/>
          </a:p>
          <a:p>
            <a:pPr algn="l"/>
            <a:r>
              <a:rPr lang="zh-CN" altLang="en-US" sz="1400">
                <a:solidFill>
                  <a:srgbClr val="0070C0"/>
                </a:solidFill>
              </a:rPr>
              <a:t>// 作为类静态方法的生成器函数</a:t>
            </a:r>
            <a:endParaRPr lang="zh-CN" altLang="en-US" sz="1400">
              <a:solidFill>
                <a:srgbClr val="0070C0"/>
              </a:solidFill>
            </a:endParaRPr>
          </a:p>
          <a:p>
            <a:pPr algn="l"/>
            <a:r>
              <a:rPr lang="zh-CN" altLang="en-US" sz="1400"/>
              <a:t>class Bar {</a:t>
            </a:r>
            <a:endParaRPr lang="zh-CN" altLang="en-US" sz="1400"/>
          </a:p>
          <a:p>
            <a:pPr algn="l"/>
            <a:r>
              <a:rPr lang="zh-CN" altLang="en-US" sz="1400"/>
              <a:t>  static * generatorFn() {}</a:t>
            </a:r>
            <a:endParaRPr lang="zh-CN" altLang="en-US" sz="1400"/>
          </a:p>
          <a:p>
            <a:pPr algn="l"/>
            <a:r>
              <a:rPr lang="zh-CN" altLang="en-US" sz="1400"/>
              <a:t>}</a:t>
            </a:r>
            <a:endParaRPr lang="zh-CN" altLang="en-US" sz="14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51180" y="816610"/>
            <a:ext cx="11087735" cy="82994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调用生成器函数会产生一个生成器对象 。</a:t>
            </a:r>
            <a:r>
              <a:rPr lang="zh-CN" altLang="en-US" sz="1600" b="1">
                <a:latin typeface="楷体" panose="02010609060101010101" charset="-122"/>
                <a:ea typeface="楷体" panose="02010609060101010101" charset="-122"/>
                <a:cs typeface="楷体" panose="02010609060101010101" charset="-122"/>
              </a:rPr>
              <a:t>生成器对象一开始处于暂停执行（suspended）的状态。</a:t>
            </a:r>
            <a:r>
              <a:rPr lang="zh-CN" altLang="en-US" sz="1600">
                <a:latin typeface="楷体" panose="02010609060101010101" charset="-122"/>
                <a:ea typeface="楷体" panose="02010609060101010101" charset="-122"/>
                <a:cs typeface="楷体" panose="02010609060101010101" charset="-122"/>
              </a:rPr>
              <a:t>与迭代器相似，生成器对象也实现了Iterator 接口，因此具有next() 方法。调用这个方法会让生成器开始或恢复执行。</a:t>
            </a:r>
            <a:endParaRPr lang="zh-CN" altLang="en-US" sz="16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738880" y="1927225"/>
            <a:ext cx="4712970" cy="1383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solidFill>
                  <a:schemeClr val="tx1"/>
                </a:solidFill>
              </a:rPr>
              <a:t>function* generatorFn() {}</a:t>
            </a:r>
            <a:endParaRPr lang="zh-CN" altLang="en-US" sz="1400">
              <a:solidFill>
                <a:schemeClr val="tx1"/>
              </a:solidFill>
            </a:endParaRPr>
          </a:p>
          <a:p>
            <a:pPr algn="l"/>
            <a:endParaRPr lang="zh-CN" altLang="en-US" sz="1400">
              <a:solidFill>
                <a:schemeClr val="tx1"/>
              </a:solidFill>
            </a:endParaRPr>
          </a:p>
          <a:p>
            <a:pPr algn="l"/>
            <a:r>
              <a:rPr lang="zh-CN" altLang="en-US" sz="1400">
                <a:solidFill>
                  <a:schemeClr val="tx1"/>
                </a:solidFill>
              </a:rPr>
              <a:t>const g = generatorFn();</a:t>
            </a:r>
            <a:endParaRPr lang="zh-CN" altLang="en-US" sz="1400">
              <a:solidFill>
                <a:schemeClr val="tx1"/>
              </a:solidFill>
            </a:endParaRPr>
          </a:p>
          <a:p>
            <a:pPr algn="l"/>
            <a:endParaRPr lang="zh-CN" altLang="en-US" sz="1400">
              <a:solidFill>
                <a:schemeClr val="tx1"/>
              </a:solidFill>
            </a:endParaRPr>
          </a:p>
          <a:p>
            <a:pPr algn="l"/>
            <a:r>
              <a:rPr lang="zh-CN" altLang="en-US" sz="1400">
                <a:solidFill>
                  <a:schemeClr val="tx1"/>
                </a:solidFill>
              </a:rPr>
              <a:t>console.log(g);       // generatorFn {&lt;suspended&gt;}</a:t>
            </a:r>
            <a:endParaRPr lang="zh-CN" altLang="en-US" sz="1400">
              <a:solidFill>
                <a:schemeClr val="tx1"/>
              </a:solidFill>
            </a:endParaRPr>
          </a:p>
          <a:p>
            <a:pPr algn="l"/>
            <a:r>
              <a:rPr lang="zh-CN" altLang="en-US" sz="1400">
                <a:solidFill>
                  <a:schemeClr val="tx1"/>
                </a:solidFill>
              </a:rPr>
              <a:t>console.log(g.next);  // f next() { [native code] }</a:t>
            </a:r>
            <a:endParaRPr lang="zh-CN" altLang="en-US" sz="1400">
              <a:solidFill>
                <a:schemeClr val="tx1"/>
              </a:solidFill>
            </a:endParaRPr>
          </a:p>
        </p:txBody>
      </p:sp>
      <p:sp>
        <p:nvSpPr>
          <p:cNvPr id="5" name="文本框 4"/>
          <p:cNvSpPr txBox="1"/>
          <p:nvPr/>
        </p:nvSpPr>
        <p:spPr>
          <a:xfrm>
            <a:off x="629920" y="3701415"/>
            <a:ext cx="11008995" cy="829945"/>
          </a:xfrm>
          <a:prstGeom prst="rect">
            <a:avLst/>
          </a:prstGeom>
          <a:noFill/>
        </p:spPr>
        <p:txBody>
          <a:bodyPr wrap="square" rtlCol="0">
            <a:spAutoFit/>
          </a:bodyPr>
          <a:p>
            <a:pPr>
              <a:lnSpc>
                <a:spcPct val="150000"/>
              </a:lnSpc>
            </a:pPr>
            <a:r>
              <a:rPr lang="zh-CN" altLang="en-US" sz="1600">
                <a:latin typeface="楷体" panose="02010609060101010101" charset="-122"/>
                <a:ea typeface="楷体" panose="02010609060101010101" charset="-122"/>
                <a:cs typeface="楷体" panose="02010609060101010101" charset="-122"/>
              </a:rPr>
              <a:t>next() 方法的返回值类似于迭代器，有一个done 属性和一个value 属性。函数体为空的生成器函数中间不会停留，调用一次next() 就会让生成器到达done: true 状态。</a:t>
            </a:r>
            <a:endParaRPr lang="zh-CN" altLang="en-US" sz="1600">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3150870" y="4706620"/>
            <a:ext cx="6087110" cy="1383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solidFill>
                  <a:schemeClr val="tx1"/>
                </a:solidFill>
              </a:rPr>
              <a:t>function* generatorFn() {}</a:t>
            </a:r>
            <a:endParaRPr lang="zh-CN" altLang="en-US" sz="1400">
              <a:solidFill>
                <a:schemeClr val="tx1"/>
              </a:solidFill>
            </a:endParaRPr>
          </a:p>
          <a:p>
            <a:pPr algn="l"/>
            <a:endParaRPr lang="zh-CN" altLang="en-US" sz="1400">
              <a:solidFill>
                <a:schemeClr val="tx1"/>
              </a:solidFill>
            </a:endParaRPr>
          </a:p>
          <a:p>
            <a:pPr algn="l"/>
            <a:r>
              <a:rPr lang="zh-CN" altLang="en-US" sz="1400">
                <a:solidFill>
                  <a:schemeClr val="tx1"/>
                </a:solidFill>
              </a:rPr>
              <a:t>let generatorObject = generatorFn();</a:t>
            </a:r>
            <a:endParaRPr lang="zh-CN" altLang="en-US" sz="1400">
              <a:solidFill>
                <a:schemeClr val="tx1"/>
              </a:solidFill>
            </a:endParaRPr>
          </a:p>
          <a:p>
            <a:pPr algn="l"/>
            <a:endParaRPr lang="zh-CN" altLang="en-US" sz="1400">
              <a:solidFill>
                <a:schemeClr val="tx1"/>
              </a:solidFill>
            </a:endParaRPr>
          </a:p>
          <a:p>
            <a:pPr algn="l"/>
            <a:r>
              <a:rPr lang="zh-CN" altLang="en-US" sz="1400">
                <a:solidFill>
                  <a:schemeClr val="tx1"/>
                </a:solidFill>
              </a:rPr>
              <a:t>console.log(generatorObject);         // generatorFn {&lt;suspended&gt;}</a:t>
            </a:r>
            <a:endParaRPr lang="zh-CN" altLang="en-US" sz="1400">
              <a:solidFill>
                <a:schemeClr val="tx1"/>
              </a:solidFill>
            </a:endParaRPr>
          </a:p>
          <a:p>
            <a:pPr algn="l"/>
            <a:r>
              <a:rPr lang="zh-CN" altLang="en-US" sz="1400">
                <a:solidFill>
                  <a:schemeClr val="tx1"/>
                </a:solidFill>
              </a:rPr>
              <a:t>console.log(generatorObject.next());  // { done: true, value: undefined }</a:t>
            </a:r>
            <a:endParaRPr lang="zh-CN" altLang="en-US" sz="1400">
              <a:solidFill>
                <a:schemeClr val="tx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51815" y="953135"/>
            <a:ext cx="11087735" cy="161480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ctr">
              <a:lnSpc>
                <a:spcPct val="150000"/>
              </a:lnSpc>
            </a:pPr>
            <a:r>
              <a:rPr lang="zh-CN" altLang="en-US" b="1">
                <a:latin typeface="楷体" panose="02010609060101010101" charset="-122"/>
                <a:ea typeface="楷体" panose="02010609060101010101" charset="-122"/>
                <a:cs typeface="楷体" panose="02010609060101010101" charset="-122"/>
              </a:rPr>
              <a:t>通过yield 中断执行</a:t>
            </a:r>
            <a:endParaRPr lang="zh-CN" altLang="en-US"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yield 关键字可以让生成器停止和开始执行，也是生成器最有用的地方。</a:t>
            </a:r>
            <a:r>
              <a:rPr lang="zh-CN" altLang="en-US" sz="1600" b="1">
                <a:latin typeface="楷体" panose="02010609060101010101" charset="-122"/>
                <a:ea typeface="楷体" panose="02010609060101010101" charset="-122"/>
                <a:cs typeface="楷体" panose="02010609060101010101" charset="-122"/>
              </a:rPr>
              <a:t>生成器函数在遇到yield 关键字之前会正常执行。遇到这个关键字后，执行会停止，函数作用域的状态会被保留。</a:t>
            </a:r>
            <a:r>
              <a:rPr lang="zh-CN" altLang="en-US" sz="1600">
                <a:latin typeface="楷体" panose="02010609060101010101" charset="-122"/>
                <a:ea typeface="楷体" panose="02010609060101010101" charset="-122"/>
                <a:cs typeface="楷体" panose="02010609060101010101" charset="-122"/>
              </a:rPr>
              <a:t>停止执行的生成器函数只能通过在生成器对象上调用next() 方法来恢复执行。</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2466340" y="2854960"/>
            <a:ext cx="7258050" cy="18148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generatorFn() {</a:t>
            </a:r>
            <a:endParaRPr lang="zh-CN" altLang="en-US" sz="1400"/>
          </a:p>
          <a:p>
            <a:r>
              <a:rPr lang="zh-CN" altLang="en-US" sz="1400"/>
              <a:t>  yield;</a:t>
            </a:r>
            <a:endParaRPr lang="zh-CN" altLang="en-US" sz="1400"/>
          </a:p>
          <a:p>
            <a:r>
              <a:rPr lang="zh-CN" altLang="en-US" sz="1400"/>
              <a:t>}</a:t>
            </a:r>
            <a:endParaRPr lang="zh-CN" altLang="en-US" sz="1400"/>
          </a:p>
          <a:p>
            <a:endParaRPr lang="zh-CN" altLang="en-US" sz="1400"/>
          </a:p>
          <a:p>
            <a:r>
              <a:rPr lang="zh-CN" altLang="en-US" sz="1400"/>
              <a:t>let generatorObject = generatorFn();</a:t>
            </a:r>
            <a:endParaRPr lang="zh-CN" altLang="en-US" sz="1400"/>
          </a:p>
          <a:p>
            <a:endParaRPr lang="zh-CN" altLang="en-US" sz="1400"/>
          </a:p>
          <a:p>
            <a:r>
              <a:rPr lang="zh-CN" altLang="en-US" sz="1400"/>
              <a:t>console.log(generatorObject.next());  // { done: false, value: undefined }</a:t>
            </a:r>
            <a:endParaRPr lang="zh-CN" altLang="en-US" sz="1400"/>
          </a:p>
          <a:p>
            <a:r>
              <a:rPr lang="zh-CN" altLang="en-US" sz="1400"/>
              <a:t>console.log(generatorObject.next());  // { done: true, value: undefined }</a:t>
            </a:r>
            <a:endParaRPr lang="zh-CN" altLang="en-US" sz="1400"/>
          </a:p>
        </p:txBody>
      </p:sp>
      <p:sp>
        <p:nvSpPr>
          <p:cNvPr id="8" name="文本框 7"/>
          <p:cNvSpPr txBox="1"/>
          <p:nvPr/>
        </p:nvSpPr>
        <p:spPr>
          <a:xfrm>
            <a:off x="594360" y="5066665"/>
            <a:ext cx="11003280" cy="829945"/>
          </a:xfrm>
          <a:prstGeom prst="rect">
            <a:avLst/>
          </a:prstGeom>
          <a:noFill/>
        </p:spPr>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此时的yield 关键字有点像函数的中间返回语句，它生成的值会出现在next() 方法返回的对象里。</a:t>
            </a:r>
            <a:r>
              <a:rPr lang="zh-CN" altLang="en-US" sz="1600" b="1">
                <a:latin typeface="楷体" panose="02010609060101010101" charset="-122"/>
                <a:ea typeface="楷体" panose="02010609060101010101" charset="-122"/>
                <a:cs typeface="楷体" panose="02010609060101010101" charset="-122"/>
              </a:rPr>
              <a:t>通过yield 关键字退出的生成器函数会处在done: false 状态；通过return 关键字退出的生成器函数会处于done: true 状态。</a:t>
            </a:r>
            <a:endParaRPr lang="zh-CN" altLang="en-US" sz="1600"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703580" y="1308735"/>
            <a:ext cx="11087735" cy="4603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b="1">
                <a:latin typeface="楷体" panose="02010609060101010101" charset="-122"/>
                <a:ea typeface="楷体" panose="02010609060101010101" charset="-122"/>
                <a:cs typeface="楷体" panose="02010609060101010101" charset="-122"/>
              </a:rPr>
              <a:t>生成器函数内部的执行流程会针对每个生成器对象区分作用域。在一个生成器对象上调用next() 不会影响其他生成器：</a:t>
            </a:r>
            <a:endParaRPr lang="zh-CN" altLang="en-US" sz="1600" b="1">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2466975" y="2531110"/>
            <a:ext cx="7258050" cy="289179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generatorFn() {</a:t>
            </a:r>
            <a:endParaRPr lang="zh-CN" altLang="en-US" sz="1400"/>
          </a:p>
          <a:p>
            <a:r>
              <a:rPr lang="zh-CN" altLang="en-US" sz="1400"/>
              <a:t>  yield 'foo';</a:t>
            </a:r>
            <a:endParaRPr lang="zh-CN" altLang="en-US" sz="1400"/>
          </a:p>
          <a:p>
            <a:r>
              <a:rPr lang="zh-CN" altLang="en-US" sz="1400"/>
              <a:t>  yield 'bar';</a:t>
            </a:r>
            <a:endParaRPr lang="zh-CN" altLang="en-US" sz="1400"/>
          </a:p>
          <a:p>
            <a:r>
              <a:rPr lang="zh-CN" altLang="en-US" sz="1400"/>
              <a:t>  return 'baz';</a:t>
            </a:r>
            <a:endParaRPr lang="zh-CN" altLang="en-US" sz="1400"/>
          </a:p>
          <a:p>
            <a:r>
              <a:rPr lang="zh-CN" altLang="en-US" sz="1400"/>
              <a:t>}</a:t>
            </a:r>
            <a:endParaRPr lang="zh-CN" altLang="en-US" sz="1400"/>
          </a:p>
          <a:p>
            <a:endParaRPr lang="zh-CN" altLang="en-US" sz="1400"/>
          </a:p>
          <a:p>
            <a:r>
              <a:rPr lang="zh-CN" altLang="en-US" sz="1400"/>
              <a:t>let generatorObject1 = generatorFn();</a:t>
            </a:r>
            <a:endParaRPr lang="zh-CN" altLang="en-US" sz="1400"/>
          </a:p>
          <a:p>
            <a:r>
              <a:rPr lang="zh-CN" altLang="en-US" sz="1400"/>
              <a:t>let generatorObject2 = generatorFn();</a:t>
            </a:r>
            <a:endParaRPr lang="zh-CN" altLang="en-US" sz="1400"/>
          </a:p>
          <a:p>
            <a:endParaRPr lang="zh-CN" altLang="en-US" sz="1400"/>
          </a:p>
          <a:p>
            <a:r>
              <a:rPr lang="zh-CN" altLang="en-US" sz="1400"/>
              <a:t>console.log(generatorObject1.next()); // { done: false, value: 'foo' }</a:t>
            </a:r>
            <a:endParaRPr lang="zh-CN" altLang="en-US" sz="1400"/>
          </a:p>
          <a:p>
            <a:r>
              <a:rPr lang="zh-CN" altLang="en-US" sz="1400"/>
              <a:t>console.log(generatorObject2.next()); // { done: false, value: 'foo' }</a:t>
            </a:r>
            <a:endParaRPr lang="zh-CN" altLang="en-US" sz="1400"/>
          </a:p>
          <a:p>
            <a:r>
              <a:rPr lang="zh-CN" altLang="en-US" sz="1400"/>
              <a:t>console.log(generatorObject2.next()); // { done: false, value: 'bar' }</a:t>
            </a:r>
            <a:endParaRPr lang="zh-CN" altLang="en-US" sz="1400"/>
          </a:p>
          <a:p>
            <a:r>
              <a:rPr lang="zh-CN" altLang="en-US" sz="1400"/>
              <a:t>console.log(generatorObject1.next()); // { done: false, value: 'bar' }</a:t>
            </a:r>
            <a:endParaRPr lang="zh-CN" altLang="en-US" sz="14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84200" y="762000"/>
            <a:ext cx="11024235" cy="82994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b="1">
                <a:latin typeface="楷体" panose="02010609060101010101" charset="-122"/>
                <a:ea typeface="楷体" panose="02010609060101010101" charset="-122"/>
                <a:cs typeface="楷体" panose="02010609060101010101" charset="-122"/>
              </a:rPr>
              <a:t>yield 关键字只能在生成器函数内部使用</a:t>
            </a:r>
            <a:r>
              <a:rPr lang="zh-CN" altLang="en-US" sz="1600">
                <a:latin typeface="楷体" panose="02010609060101010101" charset="-122"/>
                <a:ea typeface="楷体" panose="02010609060101010101" charset="-122"/>
                <a:cs typeface="楷体" panose="02010609060101010101" charset="-122"/>
              </a:rPr>
              <a:t>，用在其他地方会抛出错误。类似函数的return 关键字，yield 关键字必须直接位于生成器函数定义中，出现在嵌套的非生成器函数中会抛出语法错误：</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2727325" y="1737360"/>
            <a:ext cx="7258050" cy="470789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200"/>
              <a:t>// 有效</a:t>
            </a:r>
            <a:endParaRPr lang="zh-CN" altLang="en-US" sz="1200"/>
          </a:p>
          <a:p>
            <a:r>
              <a:rPr lang="zh-CN" altLang="en-US" sz="1200"/>
              <a:t>function* validGeneratorFn() {</a:t>
            </a:r>
            <a:endParaRPr lang="zh-CN" altLang="en-US" sz="1200"/>
          </a:p>
          <a:p>
            <a:r>
              <a:rPr lang="zh-CN" altLang="en-US" sz="1200"/>
              <a:t>  yield;</a:t>
            </a:r>
            <a:endParaRPr lang="zh-CN" altLang="en-US" sz="1200"/>
          </a:p>
          <a:p>
            <a:r>
              <a:rPr lang="zh-CN" altLang="en-US" sz="1200"/>
              <a:t>}</a:t>
            </a:r>
            <a:endParaRPr lang="zh-CN" altLang="en-US" sz="1200"/>
          </a:p>
          <a:p>
            <a:endParaRPr lang="zh-CN" altLang="en-US" sz="1200"/>
          </a:p>
          <a:p>
            <a:r>
              <a:rPr lang="zh-CN" altLang="en-US" sz="1200"/>
              <a:t>// 无效</a:t>
            </a:r>
            <a:endParaRPr lang="zh-CN" altLang="en-US" sz="1200"/>
          </a:p>
          <a:p>
            <a:r>
              <a:rPr lang="zh-CN" altLang="en-US" sz="1200"/>
              <a:t>function* invalidGeneratorFnA() {</a:t>
            </a:r>
            <a:endParaRPr lang="zh-CN" altLang="en-US" sz="1200"/>
          </a:p>
          <a:p>
            <a:r>
              <a:rPr lang="zh-CN" altLang="en-US" sz="1200"/>
              <a:t>  function a() {</a:t>
            </a:r>
            <a:endParaRPr lang="zh-CN" altLang="en-US" sz="1200"/>
          </a:p>
          <a:p>
            <a:r>
              <a:rPr lang="zh-CN" altLang="en-US" sz="1200"/>
              <a:t>    yield;</a:t>
            </a:r>
            <a:endParaRPr lang="zh-CN" altLang="en-US" sz="1200"/>
          </a:p>
          <a:p>
            <a:r>
              <a:rPr lang="zh-CN" altLang="en-US" sz="1200"/>
              <a:t>  }</a:t>
            </a:r>
            <a:endParaRPr lang="zh-CN" altLang="en-US" sz="1200"/>
          </a:p>
          <a:p>
            <a:r>
              <a:rPr lang="zh-CN" altLang="en-US" sz="1200"/>
              <a:t>}</a:t>
            </a:r>
            <a:endParaRPr lang="zh-CN" altLang="en-US" sz="1200"/>
          </a:p>
          <a:p>
            <a:endParaRPr lang="zh-CN" altLang="en-US" sz="1200"/>
          </a:p>
          <a:p>
            <a:r>
              <a:rPr lang="zh-CN" altLang="en-US" sz="1200"/>
              <a:t>// 无效</a:t>
            </a:r>
            <a:endParaRPr lang="zh-CN" altLang="en-US" sz="1200"/>
          </a:p>
          <a:p>
            <a:r>
              <a:rPr lang="zh-CN" altLang="en-US" sz="1200"/>
              <a:t>function* invalidGeneratorFnB() {</a:t>
            </a:r>
            <a:endParaRPr lang="zh-CN" altLang="en-US" sz="1200"/>
          </a:p>
          <a:p>
            <a:r>
              <a:rPr lang="zh-CN" altLang="en-US" sz="1200"/>
              <a:t>  const b = () =&gt; {</a:t>
            </a:r>
            <a:endParaRPr lang="zh-CN" altLang="en-US" sz="1200"/>
          </a:p>
          <a:p>
            <a:r>
              <a:rPr lang="zh-CN" altLang="en-US" sz="1200"/>
              <a:t>    yield;</a:t>
            </a:r>
            <a:endParaRPr lang="zh-CN" altLang="en-US" sz="1200"/>
          </a:p>
          <a:p>
            <a:r>
              <a:rPr lang="zh-CN" altLang="en-US" sz="1200"/>
              <a:t>  }</a:t>
            </a:r>
            <a:endParaRPr lang="zh-CN" altLang="en-US" sz="1200"/>
          </a:p>
          <a:p>
            <a:r>
              <a:rPr lang="zh-CN" altLang="en-US" sz="1200"/>
              <a:t>}</a:t>
            </a:r>
            <a:endParaRPr lang="zh-CN" altLang="en-US" sz="1200"/>
          </a:p>
          <a:p>
            <a:endParaRPr lang="zh-CN" altLang="en-US" sz="1200"/>
          </a:p>
          <a:p>
            <a:r>
              <a:rPr lang="zh-CN" altLang="en-US" sz="1200"/>
              <a:t>// 无效</a:t>
            </a:r>
            <a:endParaRPr lang="zh-CN" altLang="en-US" sz="1200"/>
          </a:p>
          <a:p>
            <a:r>
              <a:rPr lang="zh-CN" altLang="en-US" sz="1200"/>
              <a:t>function* invalidGeneratorFnC() {</a:t>
            </a:r>
            <a:endParaRPr lang="zh-CN" altLang="en-US" sz="1200"/>
          </a:p>
          <a:p>
            <a:r>
              <a:rPr lang="zh-CN" altLang="en-US" sz="1200"/>
              <a:t>  (() =&gt; {</a:t>
            </a:r>
            <a:endParaRPr lang="zh-CN" altLang="en-US" sz="1200"/>
          </a:p>
          <a:p>
            <a:r>
              <a:rPr lang="zh-CN" altLang="en-US" sz="1200"/>
              <a:t>    yield;</a:t>
            </a:r>
            <a:endParaRPr lang="zh-CN" altLang="en-US" sz="1200"/>
          </a:p>
          <a:p>
            <a:r>
              <a:rPr lang="zh-CN" altLang="en-US" sz="1200"/>
              <a:t>  })();</a:t>
            </a:r>
            <a:endParaRPr lang="zh-CN" altLang="en-US" sz="1200"/>
          </a:p>
          <a:p>
            <a:r>
              <a:rPr lang="zh-CN" altLang="en-US" sz="1200"/>
              <a:t>}</a:t>
            </a:r>
            <a:endParaRPr lang="zh-CN" altLang="en-US" sz="12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43730" y="1772920"/>
            <a:ext cx="3303905" cy="3046095"/>
          </a:xfrm>
          <a:prstGeom prst="rect">
            <a:avLst/>
          </a:prstGeom>
          <a:noFill/>
        </p:spPr>
        <p:txBody>
          <a:bodyPr wrap="square" rtlCol="0">
            <a:spAutoFit/>
          </a:bodyPr>
          <a:p>
            <a:pPr marL="571500" indent="-571500">
              <a:lnSpc>
                <a:spcPct val="200000"/>
              </a:lnSpc>
              <a:buFont typeface="+mj-ea"/>
              <a:buAutoNum type="ea1JpnChsDbPeriod"/>
            </a:pPr>
            <a:r>
              <a:rPr sz="3200" b="1">
                <a:latin typeface="方正舒体" panose="02010601030101010101" charset="-122"/>
                <a:ea typeface="方正舒体" panose="02010601030101010101" charset="-122"/>
                <a:cs typeface="方正舒体" panose="02010601030101010101" charset="-122"/>
              </a:rPr>
              <a:t>理解迭代</a:t>
            </a:r>
            <a:endParaRPr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zh-CN" altLang="en-US" sz="3200" b="1">
                <a:latin typeface="方正舒体" panose="02010601030101010101" charset="-122"/>
                <a:ea typeface="方正舒体" panose="02010601030101010101" charset="-122"/>
                <a:cs typeface="方正舒体" panose="02010601030101010101" charset="-122"/>
              </a:rPr>
              <a:t>迭代器模式</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en-US" altLang="zh-CN" sz="3200" b="1">
                <a:latin typeface="方正舒体" panose="02010601030101010101" charset="-122"/>
                <a:ea typeface="方正舒体" panose="02010601030101010101" charset="-122"/>
                <a:cs typeface="方正舒体" panose="02010601030101010101" charset="-122"/>
              </a:rPr>
              <a:t>生成器</a:t>
            </a:r>
            <a:endParaRPr lang="en-US" altLang="zh-CN" sz="3200" b="1">
              <a:latin typeface="方正舒体" panose="02010601030101010101" charset="-122"/>
              <a:ea typeface="方正舒体" panose="02010601030101010101" charset="-122"/>
              <a:cs typeface="方正舒体" panose="02010601030101010101" charset="-122"/>
            </a:endParaRPr>
          </a:p>
        </p:txBody>
      </p:sp>
      <p:sp>
        <p:nvSpPr>
          <p:cNvPr id="3" name="文本框 2"/>
          <p:cNvSpPr txBox="1"/>
          <p:nvPr/>
        </p:nvSpPr>
        <p:spPr>
          <a:xfrm>
            <a:off x="1154430" y="450850"/>
            <a:ext cx="6417310"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目录</a:t>
            </a:r>
            <a:endParaRPr lang="en-US" altLang="zh-CN" sz="28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4515" y="998855"/>
            <a:ext cx="11087735" cy="82994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b="1">
                <a:latin typeface="楷体" panose="02010609060101010101" charset="-122"/>
                <a:ea typeface="楷体" panose="02010609060101010101" charset="-122"/>
                <a:cs typeface="楷体" panose="02010609060101010101" charset="-122"/>
              </a:rPr>
              <a:t>生成器对象作为可迭代对象</a:t>
            </a:r>
            <a:endParaRPr lang="zh-CN" altLang="en-US" sz="1600"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在生成器对象上显式调用next() 方法的用处并不大。其实，如果把生成器对象当成可迭代对象，那么使用起来会更方便：</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2479675" y="2611755"/>
            <a:ext cx="7258050" cy="26765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generatorFn() {</a:t>
            </a:r>
            <a:endParaRPr lang="zh-CN" altLang="en-US" sz="1400"/>
          </a:p>
          <a:p>
            <a:r>
              <a:rPr lang="zh-CN" altLang="en-US" sz="1400"/>
              <a:t>  yield 1;</a:t>
            </a:r>
            <a:endParaRPr lang="zh-CN" altLang="en-US" sz="1400"/>
          </a:p>
          <a:p>
            <a:r>
              <a:rPr lang="zh-CN" altLang="en-US" sz="1400"/>
              <a:t>  yield 2;</a:t>
            </a:r>
            <a:endParaRPr lang="zh-CN" altLang="en-US" sz="1400"/>
          </a:p>
          <a:p>
            <a:r>
              <a:rPr lang="zh-CN" altLang="en-US" sz="1400"/>
              <a:t>  yield 3;</a:t>
            </a:r>
            <a:endParaRPr lang="zh-CN" altLang="en-US" sz="1400"/>
          </a:p>
          <a:p>
            <a:r>
              <a:rPr lang="zh-CN" altLang="en-US" sz="1400"/>
              <a:t>}</a:t>
            </a:r>
            <a:endParaRPr lang="zh-CN" altLang="en-US" sz="1400"/>
          </a:p>
          <a:p>
            <a:endParaRPr lang="zh-CN" altLang="en-US" sz="1400"/>
          </a:p>
          <a:p>
            <a:r>
              <a:rPr lang="zh-CN" altLang="en-US" sz="1400"/>
              <a:t>for (const x of generatorFn()) {</a:t>
            </a:r>
            <a:endParaRPr lang="zh-CN" altLang="en-US" sz="1400"/>
          </a:p>
          <a:p>
            <a:r>
              <a:rPr lang="zh-CN" altLang="en-US" sz="1400"/>
              <a:t>  console.log(x);</a:t>
            </a:r>
            <a:endParaRPr lang="zh-CN" altLang="en-US" sz="1400"/>
          </a:p>
          <a:p>
            <a:r>
              <a:rPr lang="zh-CN" altLang="en-US" sz="1400"/>
              <a:t>}</a:t>
            </a:r>
            <a:endParaRPr lang="zh-CN" altLang="en-US" sz="1400"/>
          </a:p>
          <a:p>
            <a:r>
              <a:rPr lang="zh-CN" altLang="en-US" sz="1400"/>
              <a:t>// 1</a:t>
            </a:r>
            <a:endParaRPr lang="zh-CN" altLang="en-US" sz="1400"/>
          </a:p>
          <a:p>
            <a:r>
              <a:rPr lang="zh-CN" altLang="en-US" sz="1400"/>
              <a:t>// 2</a:t>
            </a:r>
            <a:endParaRPr lang="zh-CN" altLang="en-US" sz="1400"/>
          </a:p>
          <a:p>
            <a:r>
              <a:rPr lang="zh-CN" altLang="en-US" sz="1400"/>
              <a:t>// 3</a:t>
            </a:r>
            <a:endParaRPr lang="zh-CN" altLang="en-US" sz="1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51815" y="1230630"/>
            <a:ext cx="11087735" cy="82994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在需要自定义迭代对象时，这样使用生成器对象会特别有用。比如，我们需要定义一个可迭代对象，而它会产生一个迭代器，</a:t>
            </a:r>
            <a:r>
              <a:rPr lang="zh-CN" altLang="en-US" sz="1600" b="1">
                <a:latin typeface="楷体" panose="02010609060101010101" charset="-122"/>
                <a:ea typeface="楷体" panose="02010609060101010101" charset="-122"/>
                <a:cs typeface="楷体" panose="02010609060101010101" charset="-122"/>
              </a:rPr>
              <a:t>这个迭代器会执行指定的次数</a:t>
            </a:r>
            <a:r>
              <a:rPr lang="zh-CN" altLang="en-US" sz="1600">
                <a:latin typeface="楷体" panose="02010609060101010101" charset="-122"/>
                <a:ea typeface="楷体" panose="02010609060101010101" charset="-122"/>
                <a:cs typeface="楷体" panose="02010609060101010101" charset="-122"/>
              </a:rPr>
              <a:t>。使用生成器，可以通过一个简单的循环来实现：</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4880610" y="2784475"/>
            <a:ext cx="2430780" cy="26765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nTimes(n) {</a:t>
            </a:r>
            <a:endParaRPr lang="zh-CN" altLang="en-US" sz="1400"/>
          </a:p>
          <a:p>
            <a:r>
              <a:rPr lang="zh-CN" altLang="en-US" sz="1400"/>
              <a:t>  while(n--) {</a:t>
            </a:r>
            <a:endParaRPr lang="zh-CN" altLang="en-US" sz="1400"/>
          </a:p>
          <a:p>
            <a:r>
              <a:rPr lang="zh-CN" altLang="en-US" sz="1400"/>
              <a:t>    yield;</a:t>
            </a:r>
            <a:endParaRPr lang="zh-CN" altLang="en-US" sz="1400"/>
          </a:p>
          <a:p>
            <a:r>
              <a:rPr lang="zh-CN" altLang="en-US" sz="1400"/>
              <a:t>  }</a:t>
            </a:r>
            <a:endParaRPr lang="zh-CN" altLang="en-US" sz="1400"/>
          </a:p>
          <a:p>
            <a:r>
              <a:rPr lang="zh-CN" altLang="en-US" sz="1400"/>
              <a:t>}</a:t>
            </a:r>
            <a:endParaRPr lang="zh-CN" altLang="en-US" sz="1400"/>
          </a:p>
          <a:p>
            <a:endParaRPr lang="zh-CN" altLang="en-US" sz="1400"/>
          </a:p>
          <a:p>
            <a:r>
              <a:rPr lang="zh-CN" altLang="en-US" sz="1400"/>
              <a:t>for (let _ of nTimes(3)) {</a:t>
            </a:r>
            <a:endParaRPr lang="zh-CN" altLang="en-US" sz="1400"/>
          </a:p>
          <a:p>
            <a:r>
              <a:rPr lang="zh-CN" altLang="en-US" sz="1400"/>
              <a:t>  console.log('foo');</a:t>
            </a:r>
            <a:endParaRPr lang="zh-CN" altLang="en-US" sz="1400"/>
          </a:p>
          <a:p>
            <a:r>
              <a:rPr lang="zh-CN" altLang="en-US" sz="1400"/>
              <a:t>}</a:t>
            </a:r>
            <a:endParaRPr lang="zh-CN" altLang="en-US" sz="1400"/>
          </a:p>
          <a:p>
            <a:r>
              <a:rPr lang="zh-CN" altLang="en-US" sz="1400"/>
              <a:t>// foo</a:t>
            </a:r>
            <a:endParaRPr lang="zh-CN" altLang="en-US" sz="1400"/>
          </a:p>
          <a:p>
            <a:r>
              <a:rPr lang="zh-CN" altLang="en-US" sz="1400"/>
              <a:t>// foo</a:t>
            </a:r>
            <a:endParaRPr lang="zh-CN" altLang="en-US" sz="1400"/>
          </a:p>
          <a:p>
            <a:r>
              <a:rPr lang="zh-CN" altLang="en-US" sz="1400"/>
              <a:t>// foo</a:t>
            </a:r>
            <a:endParaRPr lang="zh-CN" altLang="en-US" sz="14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51815" y="788670"/>
            <a:ext cx="11087735" cy="161480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ctr">
              <a:lnSpc>
                <a:spcPct val="150000"/>
              </a:lnSpc>
            </a:pPr>
            <a:r>
              <a:rPr lang="zh-CN" altLang="en-US" b="1">
                <a:latin typeface="楷体" panose="02010609060101010101" charset="-122"/>
                <a:ea typeface="楷体" panose="02010609060101010101" charset="-122"/>
                <a:cs typeface="楷体" panose="02010609060101010101" charset="-122"/>
              </a:rPr>
              <a:t>使用yield 实现输入和输出</a:t>
            </a:r>
            <a:endParaRPr lang="zh-CN" altLang="en-US"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除了可以作为函数的中间返回语句使用，yield 关键字还可以作为函数的中间参数使用。</a:t>
            </a:r>
            <a:r>
              <a:rPr lang="zh-CN" altLang="en-US" sz="1600" b="1">
                <a:latin typeface="楷体" panose="02010609060101010101" charset="-122"/>
                <a:ea typeface="楷体" panose="02010609060101010101" charset="-122"/>
                <a:cs typeface="楷体" panose="02010609060101010101" charset="-122"/>
              </a:rPr>
              <a:t>上一次让生成器函数暂停的yield 关键字会接收到传给next() 方法的第一个值。</a:t>
            </a:r>
            <a:r>
              <a:rPr lang="zh-CN" altLang="en-US" sz="1600">
                <a:latin typeface="楷体" panose="02010609060101010101" charset="-122"/>
                <a:ea typeface="楷体" panose="02010609060101010101" charset="-122"/>
                <a:cs typeface="楷体" panose="02010609060101010101" charset="-122"/>
              </a:rPr>
              <a:t>这里有个地方不太好理解——第一次调用next() 传入的值不会被使用，因为这一次调用是为了开始执行生成器函数：</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1148080" y="2747645"/>
            <a:ext cx="3816350" cy="24612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generatorFn(initial) {</a:t>
            </a:r>
            <a:endParaRPr lang="zh-CN" altLang="en-US" sz="1400"/>
          </a:p>
          <a:p>
            <a:r>
              <a:rPr lang="zh-CN" altLang="en-US" sz="1400"/>
              <a:t>  console.log(initial);</a:t>
            </a:r>
            <a:endParaRPr lang="zh-CN" altLang="en-US" sz="1400"/>
          </a:p>
          <a:p>
            <a:r>
              <a:rPr lang="zh-CN" altLang="en-US" sz="1400"/>
              <a:t>  console.log(yield);</a:t>
            </a:r>
            <a:endParaRPr lang="zh-CN" altLang="en-US" sz="1400"/>
          </a:p>
          <a:p>
            <a:r>
              <a:rPr lang="zh-CN" altLang="en-US" sz="1400"/>
              <a:t>  console.log(yield);</a:t>
            </a:r>
            <a:endParaRPr lang="zh-CN" altLang="en-US" sz="1400"/>
          </a:p>
          <a:p>
            <a:r>
              <a:rPr lang="zh-CN" altLang="en-US" sz="1400"/>
              <a:t>}</a:t>
            </a:r>
            <a:endParaRPr lang="zh-CN" altLang="en-US" sz="1400"/>
          </a:p>
          <a:p>
            <a:endParaRPr lang="zh-CN" altLang="en-US" sz="1400"/>
          </a:p>
          <a:p>
            <a:r>
              <a:rPr lang="zh-CN" altLang="en-US" sz="1400"/>
              <a:t>let generatorObject = generatorFn('foo');</a:t>
            </a:r>
            <a:endParaRPr lang="zh-CN" altLang="en-US" sz="1400"/>
          </a:p>
          <a:p>
            <a:endParaRPr lang="zh-CN" altLang="en-US" sz="1400"/>
          </a:p>
          <a:p>
            <a:r>
              <a:rPr lang="zh-CN" altLang="en-US" sz="1400"/>
              <a:t>generatorObject.next('bar');  // foo</a:t>
            </a:r>
            <a:endParaRPr lang="zh-CN" altLang="en-US" sz="1400"/>
          </a:p>
          <a:p>
            <a:r>
              <a:rPr lang="zh-CN" altLang="en-US" sz="1400"/>
              <a:t>generatorObject.next('baz');  // baz</a:t>
            </a:r>
            <a:endParaRPr lang="zh-CN" altLang="en-US" sz="1400"/>
          </a:p>
          <a:p>
            <a:r>
              <a:rPr lang="zh-CN" altLang="en-US" sz="1400"/>
              <a:t>generatorObject.next('qux');  // qux</a:t>
            </a:r>
            <a:endParaRPr lang="zh-CN" altLang="en-US" sz="1400"/>
          </a:p>
        </p:txBody>
      </p:sp>
      <p:sp>
        <p:nvSpPr>
          <p:cNvPr id="8" name="文本框 7"/>
          <p:cNvSpPr txBox="1"/>
          <p:nvPr/>
        </p:nvSpPr>
        <p:spPr>
          <a:xfrm>
            <a:off x="551815" y="5458460"/>
            <a:ext cx="11087735" cy="829945"/>
          </a:xfrm>
          <a:prstGeom prst="rect">
            <a:avLst/>
          </a:prstGeom>
          <a:noFill/>
        </p:spPr>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因为函数必须对整个表达式求值才能确定要返回的值，所以它在遇到yield 关键字时暂停执行并计算出要产生的值："foo" 。下一次调用next() 传入了"bar" ，作为交给同一个yield 的值。然后这个值被确定为本次生成器函数要返回的值。</a:t>
            </a:r>
            <a:endParaRPr lang="zh-CN" altLang="en-US" sz="16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5347335" y="3070860"/>
            <a:ext cx="5788025" cy="18148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generatorFn() {</a:t>
            </a:r>
            <a:endParaRPr lang="zh-CN" altLang="en-US" sz="1400"/>
          </a:p>
          <a:p>
            <a:r>
              <a:rPr lang="zh-CN" altLang="en-US" sz="1400"/>
              <a:t>  return yield 'foo';</a:t>
            </a:r>
            <a:endParaRPr lang="zh-CN" altLang="en-US" sz="1400"/>
          </a:p>
          <a:p>
            <a:r>
              <a:rPr lang="zh-CN" altLang="en-US" sz="1400"/>
              <a:t>}</a:t>
            </a:r>
            <a:endParaRPr lang="zh-CN" altLang="en-US" sz="1400"/>
          </a:p>
          <a:p>
            <a:endParaRPr lang="zh-CN" altLang="en-US" sz="1400"/>
          </a:p>
          <a:p>
            <a:r>
              <a:rPr lang="zh-CN" altLang="en-US" sz="1400"/>
              <a:t>let generatorObject = generatorFn();</a:t>
            </a:r>
            <a:endParaRPr lang="zh-CN" altLang="en-US" sz="1400"/>
          </a:p>
          <a:p>
            <a:endParaRPr lang="zh-CN" altLang="en-US" sz="1400"/>
          </a:p>
          <a:p>
            <a:r>
              <a:rPr lang="zh-CN" altLang="en-US" sz="1400"/>
              <a:t>console.log(generatorObject.next());       // { done: false, value: 'foo' }</a:t>
            </a:r>
            <a:endParaRPr lang="zh-CN" altLang="en-US" sz="1400"/>
          </a:p>
          <a:p>
            <a:r>
              <a:rPr lang="zh-CN" altLang="en-US" sz="1400"/>
              <a:t>console.log(generatorObject.next('bar'));  // { done: true, value: 'bar' }</a:t>
            </a:r>
            <a:endParaRPr lang="zh-CN" altLang="en-US" sz="14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46430" y="1208405"/>
            <a:ext cx="5720715" cy="119888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假设我们想定义一个生成器函数，</a:t>
            </a:r>
            <a:r>
              <a:rPr lang="zh-CN" altLang="en-US" sz="1600" b="1">
                <a:latin typeface="楷体" panose="02010609060101010101" charset="-122"/>
                <a:ea typeface="楷体" panose="02010609060101010101" charset="-122"/>
                <a:cs typeface="楷体" panose="02010609060101010101" charset="-122"/>
              </a:rPr>
              <a:t>它会根据配置的值迭代相应次数并产生迭代的索引。</a:t>
            </a:r>
            <a:r>
              <a:rPr lang="zh-CN" altLang="en-US" sz="1600">
                <a:latin typeface="楷体" panose="02010609060101010101" charset="-122"/>
                <a:ea typeface="楷体" panose="02010609060101010101" charset="-122"/>
                <a:cs typeface="楷体" panose="02010609060101010101" charset="-122"/>
              </a:rPr>
              <a:t>初始化一个新数组可以实现这个需求，但不用数组也可以实现同样的行为：</a:t>
            </a:r>
            <a:endParaRPr lang="zh-CN" altLang="en-US" sz="1600">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6668770" y="469900"/>
            <a:ext cx="3925570" cy="26765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nTimes(n) {</a:t>
            </a:r>
            <a:endParaRPr lang="zh-CN" altLang="en-US" sz="1400"/>
          </a:p>
          <a:p>
            <a:r>
              <a:rPr lang="zh-CN" altLang="en-US" sz="1400"/>
              <a:t>  for (let i = 0; i &lt; n; ++i) {</a:t>
            </a:r>
            <a:endParaRPr lang="zh-CN" altLang="en-US" sz="1400"/>
          </a:p>
          <a:p>
            <a:r>
              <a:rPr lang="zh-CN" altLang="en-US" sz="1400"/>
              <a:t>    yield i;</a:t>
            </a:r>
            <a:endParaRPr lang="zh-CN" altLang="en-US" sz="1400"/>
          </a:p>
          <a:p>
            <a:r>
              <a:rPr lang="zh-CN" altLang="en-US" sz="1400"/>
              <a:t>  }</a:t>
            </a:r>
            <a:endParaRPr lang="zh-CN" altLang="en-US" sz="1400"/>
          </a:p>
          <a:p>
            <a:r>
              <a:rPr lang="zh-CN" altLang="en-US" sz="1400"/>
              <a:t>}</a:t>
            </a:r>
            <a:endParaRPr lang="zh-CN" altLang="en-US" sz="1400"/>
          </a:p>
          <a:p>
            <a:endParaRPr lang="zh-CN" altLang="en-US" sz="1400"/>
          </a:p>
          <a:p>
            <a:r>
              <a:rPr lang="zh-CN" altLang="en-US" sz="1400"/>
              <a:t>for (let x of nTimes(3)) {</a:t>
            </a:r>
            <a:endParaRPr lang="zh-CN" altLang="en-US" sz="1400"/>
          </a:p>
          <a:p>
            <a:r>
              <a:rPr lang="zh-CN" altLang="en-US" sz="1400"/>
              <a:t>  console.log(x);</a:t>
            </a:r>
            <a:endParaRPr lang="zh-CN" altLang="en-US" sz="1400"/>
          </a:p>
          <a:p>
            <a:r>
              <a:rPr lang="zh-CN" altLang="en-US" sz="1400"/>
              <a:t>}</a:t>
            </a:r>
            <a:endParaRPr lang="zh-CN" altLang="en-US" sz="1400"/>
          </a:p>
          <a:p>
            <a:r>
              <a:rPr lang="zh-CN" altLang="en-US" sz="1400"/>
              <a:t>// 0</a:t>
            </a:r>
            <a:endParaRPr lang="zh-CN" altLang="en-US" sz="1400"/>
          </a:p>
          <a:p>
            <a:r>
              <a:rPr lang="zh-CN" altLang="en-US" sz="1400"/>
              <a:t>// 1</a:t>
            </a:r>
            <a:endParaRPr lang="zh-CN" altLang="en-US" sz="1400"/>
          </a:p>
          <a:p>
            <a:r>
              <a:rPr lang="zh-CN" altLang="en-US" sz="1400"/>
              <a:t>// 2</a:t>
            </a:r>
            <a:endParaRPr lang="zh-CN" altLang="en-US" sz="1400"/>
          </a:p>
        </p:txBody>
      </p:sp>
      <p:sp>
        <p:nvSpPr>
          <p:cNvPr id="6" name="文本框 5"/>
          <p:cNvSpPr txBox="1"/>
          <p:nvPr/>
        </p:nvSpPr>
        <p:spPr>
          <a:xfrm>
            <a:off x="564515" y="4390390"/>
            <a:ext cx="5802630" cy="1198880"/>
          </a:xfrm>
          <a:prstGeom prst="rect">
            <a:avLst/>
          </a:prstGeom>
          <a:noFill/>
        </p:spPr>
        <p:txBody>
          <a:bodyPr wrap="square" rtlCol="0">
            <a:spAutoFit/>
          </a:bodyPr>
          <a:p>
            <a:pPr>
              <a:lnSpc>
                <a:spcPct val="150000"/>
              </a:lnSpc>
            </a:pPr>
            <a:r>
              <a:rPr lang="zh-CN" altLang="en-US" sz="1600" b="1">
                <a:latin typeface="楷体" panose="02010609060101010101" charset="-122"/>
                <a:ea typeface="楷体" panose="02010609060101010101" charset="-122"/>
                <a:cs typeface="楷体" panose="02010609060101010101" charset="-122"/>
              </a:rPr>
              <a:t>产生可迭代对象</a:t>
            </a:r>
            <a:endParaRPr lang="zh-CN" altLang="en-US" sz="1600" b="1">
              <a:latin typeface="楷体" panose="02010609060101010101" charset="-122"/>
              <a:ea typeface="楷体" panose="02010609060101010101" charset="-122"/>
              <a:cs typeface="楷体" panose="02010609060101010101" charset="-122"/>
            </a:endParaRPr>
          </a:p>
          <a:p>
            <a:pPr>
              <a:lnSpc>
                <a:spcPct val="150000"/>
              </a:lnSpc>
            </a:pPr>
            <a:r>
              <a:rPr lang="zh-CN" altLang="en-US" sz="1600">
                <a:latin typeface="楷体" panose="02010609060101010101" charset="-122"/>
                <a:ea typeface="楷体" panose="02010609060101010101" charset="-122"/>
                <a:cs typeface="楷体" panose="02010609060101010101" charset="-122"/>
              </a:rPr>
              <a:t>可以使用星号增强yield 的行为，让它能够迭代一个可迭代对象，从而一次产出一个值：</a:t>
            </a:r>
            <a:endParaRPr lang="zh-CN" altLang="en-US" sz="1600">
              <a:latin typeface="楷体" panose="02010609060101010101" charset="-122"/>
              <a:ea typeface="楷体" panose="02010609060101010101" charset="-122"/>
              <a:cs typeface="楷体" panose="02010609060101010101" charset="-122"/>
            </a:endParaRPr>
          </a:p>
        </p:txBody>
      </p:sp>
      <p:sp>
        <p:nvSpPr>
          <p:cNvPr id="9" name="文本框 8"/>
          <p:cNvSpPr txBox="1"/>
          <p:nvPr/>
        </p:nvSpPr>
        <p:spPr>
          <a:xfrm>
            <a:off x="6668770" y="3375025"/>
            <a:ext cx="3925570" cy="32302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200"/>
              <a:t>// 等价的generatorFn：</a:t>
            </a:r>
            <a:endParaRPr lang="zh-CN" altLang="en-US" sz="1200"/>
          </a:p>
          <a:p>
            <a:r>
              <a:rPr lang="zh-CN" altLang="en-US" sz="1200"/>
              <a:t>// function* generatorFn() {</a:t>
            </a:r>
            <a:endParaRPr lang="zh-CN" altLang="en-US" sz="1200"/>
          </a:p>
          <a:p>
            <a:r>
              <a:rPr lang="zh-CN" altLang="en-US" sz="1200"/>
              <a:t>//   for (const x of [1, 2, 3]) {</a:t>
            </a:r>
            <a:endParaRPr lang="zh-CN" altLang="en-US" sz="1200"/>
          </a:p>
          <a:p>
            <a:r>
              <a:rPr lang="zh-CN" altLang="en-US" sz="1200"/>
              <a:t>//     yield x;</a:t>
            </a:r>
            <a:endParaRPr lang="zh-CN" altLang="en-US" sz="1200"/>
          </a:p>
          <a:p>
            <a:r>
              <a:rPr lang="zh-CN" altLang="en-US" sz="1200"/>
              <a:t>//   }</a:t>
            </a:r>
            <a:endParaRPr lang="zh-CN" altLang="en-US" sz="1200"/>
          </a:p>
          <a:p>
            <a:r>
              <a:rPr lang="zh-CN" altLang="en-US" sz="1200"/>
              <a:t>// }</a:t>
            </a:r>
            <a:endParaRPr lang="zh-CN" altLang="en-US" sz="1200"/>
          </a:p>
          <a:p>
            <a:r>
              <a:rPr lang="zh-CN" altLang="en-US" sz="1200"/>
              <a:t>function* generatorFn() {</a:t>
            </a:r>
            <a:endParaRPr lang="zh-CN" altLang="en-US" sz="1200"/>
          </a:p>
          <a:p>
            <a:r>
              <a:rPr lang="zh-CN" altLang="en-US" sz="1200"/>
              <a:t>  yield* [1, 2, 3];</a:t>
            </a:r>
            <a:endParaRPr lang="zh-CN" altLang="en-US" sz="1200"/>
          </a:p>
          <a:p>
            <a:r>
              <a:rPr lang="zh-CN" altLang="en-US" sz="1200"/>
              <a:t>}</a:t>
            </a:r>
            <a:endParaRPr lang="zh-CN" altLang="en-US" sz="1200"/>
          </a:p>
          <a:p>
            <a:r>
              <a:rPr lang="zh-CN" altLang="en-US" sz="1200"/>
              <a:t>let generatorObject = generatorFn();</a:t>
            </a:r>
            <a:endParaRPr lang="zh-CN" altLang="en-US" sz="1200"/>
          </a:p>
          <a:p>
            <a:endParaRPr lang="zh-CN" altLang="en-US" sz="1200"/>
          </a:p>
          <a:p>
            <a:r>
              <a:rPr lang="zh-CN" altLang="en-US" sz="1200">
                <a:solidFill>
                  <a:srgbClr val="FF0000"/>
                </a:solidFill>
              </a:rPr>
              <a:t>for (const x of generatorFn()) {</a:t>
            </a:r>
            <a:endParaRPr lang="zh-CN" altLang="en-US" sz="1200">
              <a:solidFill>
                <a:srgbClr val="FF0000"/>
              </a:solidFill>
            </a:endParaRPr>
          </a:p>
          <a:p>
            <a:r>
              <a:rPr lang="zh-CN" altLang="en-US" sz="1200">
                <a:solidFill>
                  <a:srgbClr val="FF0000"/>
                </a:solidFill>
              </a:rPr>
              <a:t>  console.log(x);</a:t>
            </a:r>
            <a:endParaRPr lang="zh-CN" altLang="en-US" sz="1200">
              <a:solidFill>
                <a:srgbClr val="FF0000"/>
              </a:solidFill>
            </a:endParaRPr>
          </a:p>
          <a:p>
            <a:r>
              <a:rPr lang="zh-CN" altLang="en-US" sz="1200">
                <a:solidFill>
                  <a:srgbClr val="FF0000"/>
                </a:solidFill>
              </a:rPr>
              <a:t>}</a:t>
            </a:r>
            <a:endParaRPr lang="zh-CN" altLang="en-US" sz="1200">
              <a:solidFill>
                <a:srgbClr val="FF0000"/>
              </a:solidFill>
            </a:endParaRPr>
          </a:p>
          <a:p>
            <a:r>
              <a:rPr lang="zh-CN" altLang="en-US" sz="1200"/>
              <a:t>// 1</a:t>
            </a:r>
            <a:endParaRPr lang="zh-CN" altLang="en-US" sz="1200"/>
          </a:p>
          <a:p>
            <a:r>
              <a:rPr lang="zh-CN" altLang="en-US" sz="1200"/>
              <a:t>// 2</a:t>
            </a:r>
            <a:endParaRPr lang="zh-CN" altLang="en-US" sz="1200"/>
          </a:p>
          <a:p>
            <a:r>
              <a:rPr lang="zh-CN" altLang="en-US" sz="1200"/>
              <a:t>// 3</a:t>
            </a:r>
            <a:endParaRPr lang="zh-CN" altLang="en-US" sz="12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4515" y="802640"/>
            <a:ext cx="11087735" cy="124523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ctr">
              <a:lnSpc>
                <a:spcPct val="150000"/>
              </a:lnSpc>
            </a:pPr>
            <a:r>
              <a:rPr lang="zh-CN" altLang="en-US" b="1">
                <a:latin typeface="楷体" panose="02010609060101010101" charset="-122"/>
                <a:ea typeface="楷体" panose="02010609060101010101" charset="-122"/>
                <a:cs typeface="楷体" panose="02010609060101010101" charset="-122"/>
              </a:rPr>
              <a:t>生成器作为默认迭代器</a:t>
            </a:r>
            <a:endParaRPr lang="zh-CN" altLang="en-US"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因为生成器对象实现了Iterable 接口，而且生成器函数和默认迭代器被调用之后都产生迭代器，所以生成器格外适合作为默认迭代器。</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4391025" y="2284095"/>
            <a:ext cx="3816350" cy="3538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class Foo {</a:t>
            </a:r>
            <a:endParaRPr lang="zh-CN" altLang="en-US" sz="1400"/>
          </a:p>
          <a:p>
            <a:r>
              <a:rPr lang="zh-CN" altLang="en-US" sz="1400"/>
              <a:t>  constructor() {</a:t>
            </a:r>
            <a:endParaRPr lang="zh-CN" altLang="en-US" sz="1400"/>
          </a:p>
          <a:p>
            <a:r>
              <a:rPr lang="zh-CN" altLang="en-US" sz="1400"/>
              <a:t>    this.values = [1, 2, 3];</a:t>
            </a:r>
            <a:endParaRPr lang="zh-CN" altLang="en-US" sz="1400"/>
          </a:p>
          <a:p>
            <a:r>
              <a:rPr lang="zh-CN" altLang="en-US" sz="1400"/>
              <a:t>  }</a:t>
            </a:r>
            <a:endParaRPr lang="zh-CN" altLang="en-US" sz="1400"/>
          </a:p>
          <a:p>
            <a:r>
              <a:rPr lang="zh-CN" altLang="en-US" sz="1400"/>
              <a:t>  * [Symbol.iterator]() {</a:t>
            </a:r>
            <a:endParaRPr lang="zh-CN" altLang="en-US" sz="1400"/>
          </a:p>
          <a:p>
            <a:r>
              <a:rPr lang="zh-CN" altLang="en-US" sz="1400"/>
              <a:t>    yield* this.values;</a:t>
            </a:r>
            <a:endParaRPr lang="zh-CN" altLang="en-US" sz="1400"/>
          </a:p>
          <a:p>
            <a:r>
              <a:rPr lang="zh-CN" altLang="en-US" sz="1400"/>
              <a:t>  }</a:t>
            </a:r>
            <a:endParaRPr lang="zh-CN" altLang="en-US" sz="1400"/>
          </a:p>
          <a:p>
            <a:r>
              <a:rPr lang="zh-CN" altLang="en-US" sz="1400"/>
              <a:t>}</a:t>
            </a:r>
            <a:endParaRPr lang="zh-CN" altLang="en-US" sz="1400"/>
          </a:p>
          <a:p>
            <a:endParaRPr lang="zh-CN" altLang="en-US" sz="1400"/>
          </a:p>
          <a:p>
            <a:r>
              <a:rPr lang="zh-CN" altLang="en-US" sz="1400"/>
              <a:t>const f = new Foo();</a:t>
            </a:r>
            <a:endParaRPr lang="zh-CN" altLang="en-US" sz="1400"/>
          </a:p>
          <a:p>
            <a:r>
              <a:rPr lang="zh-CN" altLang="en-US" sz="1400"/>
              <a:t>for (const x of f) {</a:t>
            </a:r>
            <a:endParaRPr lang="zh-CN" altLang="en-US" sz="1400"/>
          </a:p>
          <a:p>
            <a:r>
              <a:rPr lang="zh-CN" altLang="en-US" sz="1400"/>
              <a:t>  console.log(x);</a:t>
            </a:r>
            <a:endParaRPr lang="zh-CN" altLang="en-US" sz="1400"/>
          </a:p>
          <a:p>
            <a:r>
              <a:rPr lang="zh-CN" altLang="en-US" sz="1400"/>
              <a:t>}</a:t>
            </a:r>
            <a:endParaRPr lang="zh-CN" altLang="en-US" sz="1400"/>
          </a:p>
          <a:p>
            <a:r>
              <a:rPr lang="zh-CN" altLang="en-US" sz="1400"/>
              <a:t>// 1</a:t>
            </a:r>
            <a:endParaRPr lang="zh-CN" altLang="en-US" sz="1400"/>
          </a:p>
          <a:p>
            <a:r>
              <a:rPr lang="zh-CN" altLang="en-US" sz="1400"/>
              <a:t>// 2</a:t>
            </a:r>
            <a:endParaRPr lang="zh-CN" altLang="en-US" sz="1400"/>
          </a:p>
          <a:p>
            <a:r>
              <a:rPr lang="zh-CN" altLang="en-US" sz="1400"/>
              <a:t>// 3</a:t>
            </a:r>
            <a:endParaRPr lang="zh-CN" altLang="en-US" sz="14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443230" y="1296670"/>
            <a:ext cx="11087735" cy="161480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ctr">
              <a:lnSpc>
                <a:spcPct val="150000"/>
              </a:lnSpc>
            </a:pPr>
            <a:r>
              <a:rPr lang="zh-CN" altLang="en-US" b="1">
                <a:latin typeface="楷体" panose="02010609060101010101" charset="-122"/>
                <a:ea typeface="楷体" panose="02010609060101010101" charset="-122"/>
                <a:cs typeface="楷体" panose="02010609060101010101" charset="-122"/>
              </a:rPr>
              <a:t>提前终止生成器</a:t>
            </a:r>
            <a:endParaRPr lang="zh-CN" altLang="en-US" b="1">
              <a:latin typeface="楷体" panose="02010609060101010101" charset="-122"/>
              <a:ea typeface="楷体" panose="02010609060101010101" charset="-122"/>
              <a:cs typeface="楷体" panose="02010609060101010101" charset="-122"/>
            </a:endParaRPr>
          </a:p>
          <a:p>
            <a:pPr algn="l">
              <a:lnSpc>
                <a:spcPct val="150000"/>
              </a:lnSpc>
            </a:pPr>
            <a:r>
              <a:rPr lang="zh-CN" altLang="en-US" sz="1600">
                <a:latin typeface="楷体" panose="02010609060101010101" charset="-122"/>
                <a:ea typeface="楷体" panose="02010609060101010101" charset="-122"/>
                <a:cs typeface="楷体" panose="02010609060101010101" charset="-122"/>
              </a:rPr>
              <a:t>与迭代器类似，生成器也支持“可关闭”的概念。一个实现Iterator 接口的对象一定有next()方法，还有一个可选的return()方法用于提前终止迭代器。生成器对象除了有这两个方法，还有第三个方法：throw() 。return() 和throw() 方法都可以用于强制生成器进入关闭状态。</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3382010" y="3528695"/>
            <a:ext cx="5427980" cy="18148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generatorFn() {}</a:t>
            </a:r>
            <a:endParaRPr lang="zh-CN" altLang="en-US" sz="1400"/>
          </a:p>
          <a:p>
            <a:endParaRPr lang="zh-CN" altLang="en-US" sz="1400"/>
          </a:p>
          <a:p>
            <a:r>
              <a:rPr lang="zh-CN" altLang="en-US" sz="1400"/>
              <a:t>const g = generatorFn();</a:t>
            </a:r>
            <a:endParaRPr lang="zh-CN" altLang="en-US" sz="1400"/>
          </a:p>
          <a:p>
            <a:endParaRPr lang="zh-CN" altLang="en-US" sz="1400"/>
          </a:p>
          <a:p>
            <a:r>
              <a:rPr lang="zh-CN" altLang="en-US" sz="1400"/>
              <a:t>console.log(g);         // generatorFn {&lt;suspended&gt;}</a:t>
            </a:r>
            <a:endParaRPr lang="zh-CN" altLang="en-US" sz="1400"/>
          </a:p>
          <a:p>
            <a:r>
              <a:rPr lang="zh-CN" altLang="en-US" sz="1400"/>
              <a:t>console.log(g.next);    // f next() { [native code] }</a:t>
            </a:r>
            <a:endParaRPr lang="zh-CN" altLang="en-US" sz="1400"/>
          </a:p>
          <a:p>
            <a:r>
              <a:rPr lang="zh-CN" altLang="en-US" sz="1400"/>
              <a:t>console.log(g.return);  // f return() { [native code] }</a:t>
            </a:r>
            <a:endParaRPr lang="zh-CN" altLang="en-US" sz="1400"/>
          </a:p>
          <a:p>
            <a:r>
              <a:rPr lang="zh-CN" altLang="en-US" sz="1400"/>
              <a:t>console.log(g.throw);   // f throw() { [native code] }</a:t>
            </a:r>
            <a:endParaRPr lang="zh-CN" altLang="en-US" sz="14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三、生成器</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4515" y="1380490"/>
            <a:ext cx="3547745" cy="119888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return() 方法会强制生成器进入关闭状态。提供给return() 方法的值，就是终止迭代器对象的值：</a:t>
            </a:r>
            <a:endParaRPr lang="zh-CN" altLang="en-US" sz="160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5238750" y="680085"/>
            <a:ext cx="5427980" cy="24612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400"/>
              <a:t>function* generatorFn() {</a:t>
            </a:r>
            <a:endParaRPr lang="zh-CN" altLang="en-US" sz="1400"/>
          </a:p>
          <a:p>
            <a:r>
              <a:rPr lang="zh-CN" altLang="en-US" sz="1400"/>
              <a:t>  for (const x of [1, 2, 3]) {</a:t>
            </a:r>
            <a:endParaRPr lang="zh-CN" altLang="en-US" sz="1400"/>
          </a:p>
          <a:p>
            <a:r>
              <a:rPr lang="zh-CN" altLang="en-US" sz="1400"/>
              <a:t>    yield x;</a:t>
            </a:r>
            <a:endParaRPr lang="zh-CN" altLang="en-US" sz="1400"/>
          </a:p>
          <a:p>
            <a:r>
              <a:rPr lang="zh-CN" altLang="en-US" sz="1400"/>
              <a:t>  }</a:t>
            </a:r>
            <a:endParaRPr lang="zh-CN" altLang="en-US" sz="1400"/>
          </a:p>
          <a:p>
            <a:r>
              <a:rPr lang="zh-CN" altLang="en-US" sz="1400"/>
              <a:t>}</a:t>
            </a:r>
            <a:endParaRPr lang="zh-CN" altLang="en-US" sz="1400"/>
          </a:p>
          <a:p>
            <a:endParaRPr lang="zh-CN" altLang="en-US" sz="1400"/>
          </a:p>
          <a:p>
            <a:r>
              <a:rPr lang="zh-CN" altLang="en-US" sz="1400"/>
              <a:t>const g = generatorFn();</a:t>
            </a:r>
            <a:endParaRPr lang="zh-CN" altLang="en-US" sz="1400"/>
          </a:p>
          <a:p>
            <a:endParaRPr lang="zh-CN" altLang="en-US" sz="1400"/>
          </a:p>
          <a:p>
            <a:r>
              <a:rPr lang="zh-CN" altLang="en-US" sz="1400"/>
              <a:t>console.log(g);            // generatorFn {&lt;suspended&gt;}</a:t>
            </a:r>
            <a:endParaRPr lang="zh-CN" altLang="en-US" sz="1400"/>
          </a:p>
          <a:p>
            <a:r>
              <a:rPr lang="zh-CN" altLang="en-US" sz="1400"/>
              <a:t>console.log(g.return(4));  // { done: true, value: 4 }</a:t>
            </a:r>
            <a:endParaRPr lang="zh-CN" altLang="en-US" sz="1400"/>
          </a:p>
          <a:p>
            <a:r>
              <a:rPr lang="zh-CN" altLang="en-US" sz="1400"/>
              <a:t>console.log(g);            // generatorFn {&lt;closed&gt;}</a:t>
            </a:r>
            <a:endParaRPr lang="zh-CN" altLang="en-US" sz="1400"/>
          </a:p>
        </p:txBody>
      </p:sp>
      <p:sp>
        <p:nvSpPr>
          <p:cNvPr id="6" name="文本框 5"/>
          <p:cNvSpPr txBox="1"/>
          <p:nvPr/>
        </p:nvSpPr>
        <p:spPr>
          <a:xfrm>
            <a:off x="673100" y="4456430"/>
            <a:ext cx="3748405" cy="119888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a:latin typeface="楷体" panose="02010609060101010101" charset="-122"/>
                <a:ea typeface="楷体" panose="02010609060101010101" charset="-122"/>
                <a:cs typeface="楷体" panose="02010609060101010101" charset="-122"/>
              </a:rPr>
              <a:t>throw() 方法会在暂停的时候将一个提供的错误注入到生成器对象中。如果错误未被处理，生成器就会关闭：</a:t>
            </a:r>
            <a:endParaRPr lang="zh-CN" altLang="en-US" sz="1600">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5238750" y="3560445"/>
            <a:ext cx="5427980" cy="28613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200"/>
              <a:t>function* generatorFn() {</a:t>
            </a:r>
            <a:endParaRPr lang="zh-CN" altLang="en-US" sz="1200"/>
          </a:p>
          <a:p>
            <a:pPr algn="l"/>
            <a:r>
              <a:rPr lang="zh-CN" altLang="en-US" sz="1200"/>
              <a:t>  for (const x of [1, 2, 3]) {</a:t>
            </a:r>
            <a:endParaRPr lang="zh-CN" altLang="en-US" sz="1200"/>
          </a:p>
          <a:p>
            <a:pPr algn="l"/>
            <a:r>
              <a:rPr lang="zh-CN" altLang="en-US" sz="1200"/>
              <a:t>    yield x;</a:t>
            </a:r>
            <a:endParaRPr lang="zh-CN" altLang="en-US" sz="1200"/>
          </a:p>
          <a:p>
            <a:pPr algn="l"/>
            <a:r>
              <a:rPr lang="zh-CN" altLang="en-US" sz="1200"/>
              <a:t>  }</a:t>
            </a:r>
            <a:endParaRPr lang="zh-CN" altLang="en-US" sz="1200"/>
          </a:p>
          <a:p>
            <a:pPr algn="l"/>
            <a:r>
              <a:rPr lang="zh-CN" altLang="en-US" sz="1200"/>
              <a:t>}</a:t>
            </a:r>
            <a:endParaRPr lang="zh-CN" altLang="en-US" sz="1200"/>
          </a:p>
          <a:p>
            <a:pPr algn="l"/>
            <a:endParaRPr lang="zh-CN" altLang="en-US" sz="1200"/>
          </a:p>
          <a:p>
            <a:pPr algn="l"/>
            <a:r>
              <a:rPr lang="zh-CN" altLang="en-US" sz="1200"/>
              <a:t>const g = generatorFn();</a:t>
            </a:r>
            <a:endParaRPr lang="zh-CN" altLang="en-US" sz="1200"/>
          </a:p>
          <a:p>
            <a:pPr algn="l"/>
            <a:endParaRPr lang="zh-CN" altLang="en-US" sz="1200"/>
          </a:p>
          <a:p>
            <a:pPr algn="l"/>
            <a:r>
              <a:rPr lang="zh-CN" altLang="en-US" sz="1200"/>
              <a:t>console.log(g);   // generatorFn {&lt;suspended&gt;}</a:t>
            </a:r>
            <a:endParaRPr lang="zh-CN" altLang="en-US" sz="1200"/>
          </a:p>
          <a:p>
            <a:pPr algn="l"/>
            <a:r>
              <a:rPr lang="zh-CN" altLang="en-US" sz="1200"/>
              <a:t>try {</a:t>
            </a:r>
            <a:endParaRPr lang="zh-CN" altLang="en-US" sz="1200"/>
          </a:p>
          <a:p>
            <a:pPr algn="l"/>
            <a:r>
              <a:rPr lang="zh-CN" altLang="en-US" sz="1200"/>
              <a:t>  g.throw('foo');</a:t>
            </a:r>
            <a:endParaRPr lang="zh-CN" altLang="en-US" sz="1200"/>
          </a:p>
          <a:p>
            <a:pPr algn="l"/>
            <a:r>
              <a:rPr lang="zh-CN" altLang="en-US" sz="1200"/>
              <a:t>} catch (e) {</a:t>
            </a:r>
            <a:endParaRPr lang="zh-CN" altLang="en-US" sz="1200"/>
          </a:p>
          <a:p>
            <a:pPr algn="l"/>
            <a:r>
              <a:rPr lang="zh-CN" altLang="en-US" sz="1200"/>
              <a:t>  console.log(e); // foo</a:t>
            </a:r>
            <a:endParaRPr lang="zh-CN" altLang="en-US" sz="1200"/>
          </a:p>
          <a:p>
            <a:pPr algn="l"/>
            <a:r>
              <a:rPr lang="zh-CN" altLang="en-US" sz="1200"/>
              <a:t>}</a:t>
            </a:r>
            <a:endParaRPr lang="zh-CN" altLang="en-US" sz="1200"/>
          </a:p>
          <a:p>
            <a:pPr algn="l"/>
            <a:r>
              <a:rPr lang="zh-CN" altLang="en-US" sz="1200"/>
              <a:t>console.log(g);   // generatorFn {&lt;closed&gt;}</a:t>
            </a:r>
            <a:endParaRPr lang="zh-CN" altLang="en-US" sz="12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6160" y="2594610"/>
            <a:ext cx="10139680" cy="1337945"/>
          </a:xfrm>
          <a:prstGeom prst="rect">
            <a:avLst/>
          </a:prstGeom>
          <a:noFill/>
        </p:spPr>
        <p:txBody>
          <a:bodyPr wrap="square" rtlCol="0">
            <a:spAutoFit/>
          </a:bodyPr>
          <a:p>
            <a:pPr>
              <a:lnSpc>
                <a:spcPct val="150000"/>
              </a:lnSpc>
            </a:pPr>
            <a:r>
              <a:rPr lang="zh-CN" altLang="en-US">
                <a:latin typeface="楷体" panose="02010609060101010101" charset="-122"/>
                <a:ea typeface="楷体" panose="02010609060101010101" charset="-122"/>
                <a:cs typeface="楷体" panose="02010609060101010101" charset="-122"/>
              </a:rPr>
              <a:t>迭代的英文“iteration”源自拉丁文itero，意思是“重复”或“再来”。在软件开发领域，“迭代”的意思是按照顺序反复多次执行一段程序，通常会有明确的终止条件。ECMAScript 6规范新增了两个高级特性：迭代器和生成器。使用这两个特性，能够更清晰、高效、方便地实现迭代。</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一、理解迭代</a:t>
            </a:r>
            <a:endParaRPr 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1395095" y="1215390"/>
            <a:ext cx="3705860" cy="8299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600"/>
              <a:t>for (let i = 1; i &lt;= 10; ++i) {</a:t>
            </a:r>
            <a:endParaRPr lang="zh-CN" altLang="en-US" sz="1600"/>
          </a:p>
          <a:p>
            <a:r>
              <a:rPr lang="zh-CN" altLang="en-US" sz="1600"/>
              <a:t>  console.log(i);</a:t>
            </a:r>
            <a:endParaRPr lang="zh-CN" altLang="en-US" sz="1600"/>
          </a:p>
          <a:p>
            <a:r>
              <a:rPr lang="zh-CN" altLang="en-US" sz="1600"/>
              <a:t>}</a:t>
            </a:r>
            <a:endParaRPr lang="zh-CN" altLang="en-US" sz="1600"/>
          </a:p>
        </p:txBody>
      </p:sp>
      <p:sp>
        <p:nvSpPr>
          <p:cNvPr id="5" name="文本框 4"/>
          <p:cNvSpPr txBox="1"/>
          <p:nvPr/>
        </p:nvSpPr>
        <p:spPr>
          <a:xfrm>
            <a:off x="6923405" y="846455"/>
            <a:ext cx="3705860" cy="15684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600"/>
              <a:t>let collection = ['foo', 'bar', 'baz'];</a:t>
            </a:r>
            <a:endParaRPr lang="zh-CN" altLang="en-US" sz="1600"/>
          </a:p>
          <a:p>
            <a:endParaRPr lang="zh-CN" altLang="en-US" sz="1600"/>
          </a:p>
          <a:p>
            <a:r>
              <a:rPr lang="zh-CN" altLang="en-US" sz="1600"/>
              <a:t>for (let index = 0; index &lt; collection.length; ++index) {</a:t>
            </a:r>
            <a:endParaRPr lang="zh-CN" altLang="en-US" sz="1600"/>
          </a:p>
          <a:p>
            <a:r>
              <a:rPr lang="zh-CN" altLang="en-US" sz="1600"/>
              <a:t>  console.log(collection[index]);</a:t>
            </a:r>
            <a:endParaRPr lang="zh-CN" altLang="en-US" sz="1600"/>
          </a:p>
          <a:p>
            <a:r>
              <a:rPr lang="zh-CN" altLang="en-US" sz="1600"/>
              <a:t>}</a:t>
            </a:r>
            <a:endParaRPr lang="zh-CN" altLang="en-US" sz="1600"/>
          </a:p>
        </p:txBody>
      </p:sp>
      <p:sp>
        <p:nvSpPr>
          <p:cNvPr id="6" name="文本框 5"/>
          <p:cNvSpPr txBox="1"/>
          <p:nvPr/>
        </p:nvSpPr>
        <p:spPr>
          <a:xfrm>
            <a:off x="3471545" y="2786380"/>
            <a:ext cx="4398010" cy="156845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pPr algn="l"/>
            <a:r>
              <a:rPr lang="zh-CN" altLang="en-US" sz="1600"/>
              <a:t>let collection = ['foo', 'bar', 'baz'];</a:t>
            </a:r>
            <a:endParaRPr lang="zh-CN" altLang="en-US" sz="1600"/>
          </a:p>
          <a:p>
            <a:pPr algn="l"/>
            <a:endParaRPr lang="zh-CN" altLang="en-US" sz="1600"/>
          </a:p>
          <a:p>
            <a:pPr algn="l"/>
            <a:r>
              <a:rPr lang="zh-CN" altLang="en-US" sz="1600"/>
              <a:t>collection.forEach((item) =&gt; console.log(item));</a:t>
            </a:r>
            <a:endParaRPr lang="zh-CN" altLang="en-US" sz="1600"/>
          </a:p>
          <a:p>
            <a:pPr algn="l"/>
            <a:r>
              <a:rPr lang="zh-CN" altLang="en-US" sz="1600"/>
              <a:t>// foo</a:t>
            </a:r>
            <a:endParaRPr lang="zh-CN" altLang="en-US" sz="1600"/>
          </a:p>
          <a:p>
            <a:pPr algn="l"/>
            <a:r>
              <a:rPr lang="zh-CN" altLang="en-US" sz="1600"/>
              <a:t>// bar</a:t>
            </a:r>
            <a:endParaRPr lang="zh-CN" altLang="en-US" sz="1600"/>
          </a:p>
          <a:p>
            <a:pPr algn="l"/>
            <a:r>
              <a:rPr lang="zh-CN" altLang="en-US" sz="1600"/>
              <a:t>// baz</a:t>
            </a:r>
            <a:endParaRPr lang="zh-CN" altLang="en-US" sz="1600"/>
          </a:p>
        </p:txBody>
      </p:sp>
      <p:sp>
        <p:nvSpPr>
          <p:cNvPr id="7" name="文本框 6"/>
          <p:cNvSpPr txBox="1"/>
          <p:nvPr/>
        </p:nvSpPr>
        <p:spPr>
          <a:xfrm>
            <a:off x="708025" y="4662170"/>
            <a:ext cx="10921365" cy="1568450"/>
          </a:xfrm>
          <a:prstGeom prst="rect">
            <a:avLst/>
          </a:prstGeom>
          <a:noFill/>
        </p:spPr>
        <p:txBody>
          <a:bodyPr wrap="square" rtlCol="0">
            <a:spAutoFit/>
          </a:bodyPr>
          <a:p>
            <a:pPr>
              <a:lnSpc>
                <a:spcPct val="150000"/>
              </a:lnSpc>
            </a:pPr>
            <a:r>
              <a:rPr lang="zh-CN" altLang="en-US" sz="1600">
                <a:latin typeface="楷体" panose="02010609060101010101" charset="-122"/>
                <a:ea typeface="楷体" panose="02010609060101010101" charset="-122"/>
                <a:cs typeface="楷体" panose="02010609060101010101" charset="-122"/>
              </a:rPr>
              <a:t>在ECMAScript较早的版本中，执行迭代必须使用循环或其他辅助结构。随着代码量增加，代码会变得越发混乱。很多语言都通过原生语言结构解决了这个问题，</a:t>
            </a:r>
            <a:r>
              <a:rPr lang="zh-CN" altLang="en-US" sz="1600" b="1">
                <a:latin typeface="楷体" panose="02010609060101010101" charset="-122"/>
                <a:ea typeface="楷体" panose="02010609060101010101" charset="-122"/>
                <a:cs typeface="楷体" panose="02010609060101010101" charset="-122"/>
              </a:rPr>
              <a:t>开发者无须事先知道如何迭代就能实现迭代操作。这个解决方案就是迭代器模式 。</a:t>
            </a:r>
            <a:r>
              <a:rPr lang="zh-CN" altLang="en-US" sz="1600">
                <a:latin typeface="楷体" panose="02010609060101010101" charset="-122"/>
                <a:ea typeface="楷体" panose="02010609060101010101" charset="-122"/>
                <a:cs typeface="楷体" panose="02010609060101010101" charset="-122"/>
              </a:rPr>
              <a:t>Python、Java、C++，还有其他很多语言都对这个模式提供了完备的支持。JavaScript在ECMAScript 6以后也支持了迭代器模式。</a:t>
            </a:r>
            <a:endParaRPr lang="zh-CN" altLang="en-US" sz="16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578485" y="1793240"/>
            <a:ext cx="11035665" cy="3415030"/>
          </a:xfrm>
          <a:prstGeom prst="rect">
            <a:avLst/>
          </a:prstGeom>
          <a:noFill/>
        </p:spPr>
        <p:txBody>
          <a:bodyPr wrap="square" rtlCol="0">
            <a:spAutoFit/>
          </a:bodyPr>
          <a:p>
            <a:pPr>
              <a:lnSpc>
                <a:spcPct val="150000"/>
              </a:lnSpc>
            </a:pPr>
            <a:r>
              <a:rPr lang="zh-CN" altLang="en-US">
                <a:latin typeface="楷体" panose="02010609060101010101" charset="-122"/>
                <a:ea typeface="楷体" panose="02010609060101010101" charset="-122"/>
                <a:cs typeface="楷体" panose="02010609060101010101" charset="-122"/>
              </a:rPr>
              <a:t>迭代器模式 （特别是在ECMAScript这个语境下）描述了一个方案，即可以把有些结构称为“可迭代对象”（iterable），因为它们实现了正式的Iterable 接口，而且可以通过迭代器Iterator 消费。可迭代对象是一种抽象的说法。</a:t>
            </a:r>
            <a:r>
              <a:rPr lang="zh-CN" altLang="en-US" b="1">
                <a:latin typeface="楷体" panose="02010609060101010101" charset="-122"/>
                <a:ea typeface="楷体" panose="02010609060101010101" charset="-122"/>
                <a:cs typeface="楷体" panose="02010609060101010101" charset="-122"/>
              </a:rPr>
              <a:t>基本上，可以把可迭代对象理解成数组或集合这样的集合类型的对象。它们包含的元素都是有限的，而且都具有无歧义的遍历顺序。</a:t>
            </a:r>
            <a:endParaRPr lang="zh-CN" altLang="en-US" b="1">
              <a:latin typeface="楷体" panose="02010609060101010101" charset="-122"/>
              <a:ea typeface="楷体" panose="02010609060101010101" charset="-122"/>
              <a:cs typeface="楷体" panose="02010609060101010101" charset="-122"/>
            </a:endParaRPr>
          </a:p>
          <a:p>
            <a:pPr>
              <a:lnSpc>
                <a:spcPct val="150000"/>
              </a:lnSpc>
            </a:pPr>
            <a:endParaRPr lang="zh-CN" altLang="en-US" b="1">
              <a:latin typeface="楷体" panose="02010609060101010101" charset="-122"/>
              <a:ea typeface="楷体" panose="02010609060101010101" charset="-122"/>
              <a:cs typeface="楷体" panose="02010609060101010101" charset="-122"/>
            </a:endParaRPr>
          </a:p>
          <a:p>
            <a:pPr>
              <a:lnSpc>
                <a:spcPct val="150000"/>
              </a:lnSpc>
            </a:pPr>
            <a:r>
              <a:rPr lang="zh-CN" altLang="en-US" b="1">
                <a:latin typeface="楷体" panose="02010609060101010101" charset="-122"/>
                <a:ea typeface="楷体" panose="02010609060101010101" charset="-122"/>
                <a:cs typeface="楷体" panose="02010609060101010101" charset="-122"/>
              </a:rPr>
              <a:t>迭代器 （iterator）是按需创建的一次性对象。每个迭代器都会关联一个可迭代对象 ，而迭代器会暴露迭代其关联可迭代对象的API。迭代器无须了解与其关联的可迭代对象的结构，只需要知道如何取得连续的值。这种概念上的分离正是Iterable 和Iterator 的强大之处。</a:t>
            </a:r>
            <a:endParaRPr lang="zh-CN" altLang="en-US" b="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562610" y="1020445"/>
            <a:ext cx="11156315" cy="2214880"/>
          </a:xfrm>
          <a:prstGeom prst="rect">
            <a:avLst/>
          </a:prstGeom>
          <a:noFill/>
        </p:spPr>
        <p:txBody>
          <a:bodyPr wrap="square" rtlCol="0">
            <a:spAutoFit/>
          </a:bodyPr>
          <a:p>
            <a:pPr algn="ctr">
              <a:lnSpc>
                <a:spcPct val="150000"/>
              </a:lnSpc>
            </a:pPr>
            <a:r>
              <a:rPr lang="zh-CN" altLang="en-US" sz="2000" b="1">
                <a:latin typeface="楷体" panose="02010609060101010101" charset="-122"/>
                <a:ea typeface="楷体" panose="02010609060101010101" charset="-122"/>
                <a:cs typeface="楷体" panose="02010609060101010101" charset="-122"/>
              </a:rPr>
              <a:t>可迭代协议</a:t>
            </a:r>
            <a:endParaRPr lang="zh-CN" altLang="en-US" sz="2000" b="1">
              <a:latin typeface="楷体" panose="02010609060101010101" charset="-122"/>
              <a:ea typeface="楷体" panose="02010609060101010101" charset="-122"/>
              <a:cs typeface="楷体" panose="02010609060101010101" charset="-122"/>
            </a:endParaRPr>
          </a:p>
          <a:p>
            <a:pPr>
              <a:lnSpc>
                <a:spcPct val="150000"/>
              </a:lnSpc>
            </a:pPr>
            <a:r>
              <a:rPr lang="zh-CN" altLang="en-US">
                <a:latin typeface="楷体" panose="02010609060101010101" charset="-122"/>
                <a:ea typeface="楷体" panose="02010609060101010101" charset="-122"/>
                <a:cs typeface="楷体" panose="02010609060101010101" charset="-122"/>
              </a:rPr>
              <a:t>实现Iterable 接口（可迭代协议）要求同时具备两种能力：</a:t>
            </a:r>
            <a:r>
              <a:rPr lang="zh-CN" altLang="en-US" b="1">
                <a:latin typeface="楷体" panose="02010609060101010101" charset="-122"/>
                <a:ea typeface="楷体" panose="02010609060101010101" charset="-122"/>
                <a:cs typeface="楷体" panose="02010609060101010101" charset="-122"/>
              </a:rPr>
              <a:t>支持迭代的自我识别能力</a:t>
            </a:r>
            <a:r>
              <a:rPr lang="zh-CN" altLang="en-US">
                <a:latin typeface="楷体" panose="02010609060101010101" charset="-122"/>
                <a:ea typeface="楷体" panose="02010609060101010101" charset="-122"/>
                <a:cs typeface="楷体" panose="02010609060101010101" charset="-122"/>
              </a:rPr>
              <a:t>和</a:t>
            </a:r>
            <a:r>
              <a:rPr lang="zh-CN" altLang="en-US" b="1">
                <a:latin typeface="楷体" panose="02010609060101010101" charset="-122"/>
                <a:ea typeface="楷体" panose="02010609060101010101" charset="-122"/>
                <a:cs typeface="楷体" panose="02010609060101010101" charset="-122"/>
              </a:rPr>
              <a:t>创建实现Iterator 接口的对象的能力</a:t>
            </a:r>
            <a:r>
              <a:rPr lang="zh-CN" altLang="en-US">
                <a:latin typeface="楷体" panose="02010609060101010101" charset="-122"/>
                <a:ea typeface="楷体" panose="02010609060101010101" charset="-122"/>
                <a:cs typeface="楷体" panose="02010609060101010101" charset="-122"/>
              </a:rPr>
              <a:t>。在ECMAScript中，这意味着必须暴露一个属性作为“默认迭代器”，而且这个属性必须使用特殊的Symbol.iterator 作为键。这个默认迭代器属性必须引用一个迭代器工厂函数，调用这个工厂函数必须返回一个新迭代器。</a:t>
            </a:r>
            <a:endParaRPr lang="zh-CN" altLang="en-US">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3638550" y="3522345"/>
            <a:ext cx="5004435" cy="23533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400" b="1"/>
              <a:t>很多内置类型都实现了Iterable 接口：</a:t>
            </a:r>
            <a:endParaRPr lang="zh-CN" altLang="en-US" sz="1400" b="1"/>
          </a:p>
          <a:p>
            <a:pPr marL="285750" indent="-285750" algn="l">
              <a:lnSpc>
                <a:spcPct val="150000"/>
              </a:lnSpc>
              <a:buFont typeface="Arial" panose="020B0604020202020204" pitchFamily="34" charset="0"/>
              <a:buChar char="•"/>
            </a:pPr>
            <a:r>
              <a:rPr lang="zh-CN" altLang="en-US" sz="1400"/>
              <a:t>字符串</a:t>
            </a:r>
            <a:endParaRPr lang="zh-CN" altLang="en-US" sz="1400"/>
          </a:p>
          <a:p>
            <a:pPr marL="285750" indent="-285750" algn="l">
              <a:lnSpc>
                <a:spcPct val="150000"/>
              </a:lnSpc>
              <a:buFont typeface="Arial" panose="020B0604020202020204" pitchFamily="34" charset="0"/>
              <a:buChar char="•"/>
            </a:pPr>
            <a:r>
              <a:rPr lang="zh-CN" altLang="en-US" sz="1400"/>
              <a:t>数组</a:t>
            </a:r>
            <a:endParaRPr lang="zh-CN" altLang="en-US" sz="1400"/>
          </a:p>
          <a:p>
            <a:pPr marL="285750" indent="-285750" algn="l">
              <a:lnSpc>
                <a:spcPct val="150000"/>
              </a:lnSpc>
              <a:buFont typeface="Arial" panose="020B0604020202020204" pitchFamily="34" charset="0"/>
              <a:buChar char="•"/>
            </a:pPr>
            <a:r>
              <a:rPr lang="zh-CN" altLang="en-US" sz="1400"/>
              <a:t>映射</a:t>
            </a:r>
            <a:endParaRPr lang="zh-CN" altLang="en-US" sz="1400"/>
          </a:p>
          <a:p>
            <a:pPr marL="285750" indent="-285750" algn="l">
              <a:lnSpc>
                <a:spcPct val="150000"/>
              </a:lnSpc>
              <a:buFont typeface="Arial" panose="020B0604020202020204" pitchFamily="34" charset="0"/>
              <a:buChar char="•"/>
            </a:pPr>
            <a:r>
              <a:rPr lang="zh-CN" altLang="en-US" sz="1400"/>
              <a:t>集合</a:t>
            </a:r>
            <a:endParaRPr lang="zh-CN" altLang="en-US" sz="1400"/>
          </a:p>
          <a:p>
            <a:pPr marL="285750" indent="-285750" algn="l">
              <a:lnSpc>
                <a:spcPct val="150000"/>
              </a:lnSpc>
              <a:buFont typeface="Arial" panose="020B0604020202020204" pitchFamily="34" charset="0"/>
              <a:buChar char="•"/>
            </a:pPr>
            <a:r>
              <a:rPr lang="zh-CN" altLang="en-US" sz="1400"/>
              <a:t>arguments 对象</a:t>
            </a:r>
            <a:endParaRPr lang="zh-CN" altLang="en-US" sz="1400"/>
          </a:p>
          <a:p>
            <a:pPr marL="285750" indent="-285750" algn="l">
              <a:lnSpc>
                <a:spcPct val="150000"/>
              </a:lnSpc>
              <a:buFont typeface="Arial" panose="020B0604020202020204" pitchFamily="34" charset="0"/>
              <a:buChar char="•"/>
            </a:pPr>
            <a:r>
              <a:rPr lang="zh-CN" altLang="en-US" sz="1400"/>
              <a:t>NodeList 等DOM集合类型</a:t>
            </a:r>
            <a:endParaRPr lang="zh-CN" altLang="en-US" sz="1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737235" y="3749040"/>
            <a:ext cx="10835005" cy="737235"/>
          </a:xfrm>
          <a:prstGeom prst="rect">
            <a:avLst/>
          </a:prstGeom>
          <a:noFill/>
        </p:spPr>
        <p:txBody>
          <a:bodyPr wrap="square" rtlCol="0">
            <a:spAutoFit/>
          </a:bodyPr>
          <a:p>
            <a:pPr>
              <a:lnSpc>
                <a:spcPct val="150000"/>
              </a:lnSpc>
            </a:pPr>
            <a:r>
              <a:rPr lang="zh-CN" altLang="en-US" sz="1400"/>
              <a:t>实际写代码过程中，不需要显式调用这个工厂函数来生成迭代器。实现可迭代协议的所有类型都会自动兼容接收可迭代对象的任何语言特性。接收可迭代对象的原生语言特性包括：</a:t>
            </a:r>
            <a:endParaRPr lang="zh-CN" altLang="en-US" sz="1400"/>
          </a:p>
        </p:txBody>
      </p:sp>
      <p:sp>
        <p:nvSpPr>
          <p:cNvPr id="5" name="文本框 4"/>
          <p:cNvSpPr txBox="1"/>
          <p:nvPr/>
        </p:nvSpPr>
        <p:spPr>
          <a:xfrm>
            <a:off x="4465320" y="4162425"/>
            <a:ext cx="3378835" cy="25844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marL="171450" indent="-171450">
              <a:lnSpc>
                <a:spcPct val="150000"/>
              </a:lnSpc>
              <a:buFont typeface="Arial" panose="020B0604020202020204" pitchFamily="34" charset="0"/>
              <a:buChar char="•"/>
            </a:pPr>
            <a:r>
              <a:rPr lang="zh-CN" altLang="en-US" sz="1200"/>
              <a:t>for-of 循环</a:t>
            </a:r>
            <a:endParaRPr lang="zh-CN" altLang="en-US" sz="1200"/>
          </a:p>
          <a:p>
            <a:pPr marL="171450" indent="-171450">
              <a:lnSpc>
                <a:spcPct val="150000"/>
              </a:lnSpc>
              <a:buFont typeface="Arial" panose="020B0604020202020204" pitchFamily="34" charset="0"/>
              <a:buChar char="•"/>
            </a:pPr>
            <a:r>
              <a:rPr lang="zh-CN" altLang="en-US" sz="1200"/>
              <a:t>数组解构</a:t>
            </a:r>
            <a:endParaRPr lang="zh-CN" altLang="en-US" sz="1200"/>
          </a:p>
          <a:p>
            <a:pPr marL="171450" indent="-171450">
              <a:lnSpc>
                <a:spcPct val="150000"/>
              </a:lnSpc>
              <a:buFont typeface="Arial" panose="020B0604020202020204" pitchFamily="34" charset="0"/>
              <a:buChar char="•"/>
            </a:pPr>
            <a:r>
              <a:rPr lang="zh-CN" altLang="en-US" sz="1200"/>
              <a:t>扩展操作符</a:t>
            </a:r>
            <a:endParaRPr lang="zh-CN" altLang="en-US" sz="1200"/>
          </a:p>
          <a:p>
            <a:pPr marL="171450" indent="-171450">
              <a:lnSpc>
                <a:spcPct val="150000"/>
              </a:lnSpc>
              <a:buFont typeface="Arial" panose="020B0604020202020204" pitchFamily="34" charset="0"/>
              <a:buChar char="•"/>
            </a:pPr>
            <a:r>
              <a:rPr lang="zh-CN" altLang="en-US" sz="1200"/>
              <a:t>Array.from()</a:t>
            </a:r>
            <a:endParaRPr lang="zh-CN" altLang="en-US" sz="1200"/>
          </a:p>
          <a:p>
            <a:pPr marL="171450" indent="-171450">
              <a:lnSpc>
                <a:spcPct val="150000"/>
              </a:lnSpc>
              <a:buFont typeface="Arial" panose="020B0604020202020204" pitchFamily="34" charset="0"/>
              <a:buChar char="•"/>
            </a:pPr>
            <a:r>
              <a:rPr lang="zh-CN" altLang="en-US" sz="1200"/>
              <a:t>创建集合</a:t>
            </a:r>
            <a:endParaRPr lang="zh-CN" altLang="en-US" sz="1200"/>
          </a:p>
          <a:p>
            <a:pPr marL="171450" indent="-171450">
              <a:lnSpc>
                <a:spcPct val="150000"/>
              </a:lnSpc>
              <a:buFont typeface="Arial" panose="020B0604020202020204" pitchFamily="34" charset="0"/>
              <a:buChar char="•"/>
            </a:pPr>
            <a:r>
              <a:rPr lang="zh-CN" altLang="en-US" sz="1200"/>
              <a:t>创建映射</a:t>
            </a:r>
            <a:endParaRPr lang="zh-CN" altLang="en-US" sz="1200"/>
          </a:p>
          <a:p>
            <a:pPr marL="171450" indent="-171450">
              <a:lnSpc>
                <a:spcPct val="150000"/>
              </a:lnSpc>
              <a:buFont typeface="Arial" panose="020B0604020202020204" pitchFamily="34" charset="0"/>
              <a:buChar char="•"/>
            </a:pPr>
            <a:r>
              <a:rPr lang="zh-CN" altLang="en-US" sz="1200"/>
              <a:t>Promise.all() 接收由期约组成的可迭代对象</a:t>
            </a:r>
            <a:endParaRPr lang="zh-CN" altLang="en-US" sz="1200"/>
          </a:p>
          <a:p>
            <a:pPr marL="171450" indent="-171450">
              <a:lnSpc>
                <a:spcPct val="150000"/>
              </a:lnSpc>
              <a:buFont typeface="Arial" panose="020B0604020202020204" pitchFamily="34" charset="0"/>
              <a:buChar char="•"/>
            </a:pPr>
            <a:r>
              <a:rPr lang="zh-CN" altLang="en-US" sz="1200"/>
              <a:t>Promise.race() 接收由期约组成的可迭代对象</a:t>
            </a:r>
            <a:endParaRPr lang="zh-CN" altLang="en-US" sz="1200"/>
          </a:p>
          <a:p>
            <a:pPr marL="171450" indent="-171450">
              <a:lnSpc>
                <a:spcPct val="150000"/>
              </a:lnSpc>
              <a:buFont typeface="Arial" panose="020B0604020202020204" pitchFamily="34" charset="0"/>
              <a:buChar char="•"/>
            </a:pPr>
            <a:r>
              <a:rPr lang="zh-CN" altLang="en-US" sz="1200"/>
              <a:t>yield* 操作符，在生成器中使用</a:t>
            </a:r>
            <a:endParaRPr lang="zh-CN" altLang="en-US" sz="1200"/>
          </a:p>
        </p:txBody>
      </p:sp>
      <p:sp>
        <p:nvSpPr>
          <p:cNvPr id="6" name="文本框 5"/>
          <p:cNvSpPr txBox="1"/>
          <p:nvPr/>
        </p:nvSpPr>
        <p:spPr>
          <a:xfrm>
            <a:off x="1421130" y="1081405"/>
            <a:ext cx="3658235" cy="175323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nSpc>
                <a:spcPct val="150000"/>
              </a:lnSpc>
            </a:pPr>
            <a:r>
              <a:rPr lang="zh-CN" altLang="en-US" sz="1200"/>
              <a:t>let num = 1;</a:t>
            </a:r>
            <a:endParaRPr lang="zh-CN" altLang="en-US" sz="1200"/>
          </a:p>
          <a:p>
            <a:pPr>
              <a:lnSpc>
                <a:spcPct val="150000"/>
              </a:lnSpc>
            </a:pPr>
            <a:r>
              <a:rPr lang="zh-CN" altLang="en-US" sz="1200"/>
              <a:t>let obj = {};</a:t>
            </a:r>
            <a:endParaRPr lang="zh-CN" altLang="en-US" sz="1200"/>
          </a:p>
          <a:p>
            <a:pPr>
              <a:lnSpc>
                <a:spcPct val="150000"/>
              </a:lnSpc>
            </a:pPr>
            <a:endParaRPr lang="zh-CN" altLang="en-US" sz="1200"/>
          </a:p>
          <a:p>
            <a:pPr>
              <a:lnSpc>
                <a:spcPct val="150000"/>
              </a:lnSpc>
            </a:pPr>
            <a:r>
              <a:rPr lang="zh-CN" altLang="en-US" sz="1200"/>
              <a:t>// 这两种类型没有实现迭代器工厂函数</a:t>
            </a:r>
            <a:endParaRPr lang="zh-CN" altLang="en-US" sz="1200"/>
          </a:p>
          <a:p>
            <a:pPr>
              <a:lnSpc>
                <a:spcPct val="150000"/>
              </a:lnSpc>
            </a:pPr>
            <a:r>
              <a:rPr lang="zh-CN" altLang="en-US" sz="1200"/>
              <a:t>console.log(num[Symbol.iterator]); // undefined</a:t>
            </a:r>
            <a:endParaRPr lang="zh-CN" altLang="en-US" sz="1200"/>
          </a:p>
          <a:p>
            <a:pPr>
              <a:lnSpc>
                <a:spcPct val="150000"/>
              </a:lnSpc>
            </a:pPr>
            <a:r>
              <a:rPr lang="zh-CN" altLang="en-US" sz="1200"/>
              <a:t>console.log(obj[Symbol.iterator]); // undefined</a:t>
            </a:r>
            <a:endParaRPr lang="zh-CN" altLang="en-US" sz="1200"/>
          </a:p>
        </p:txBody>
      </p:sp>
      <p:sp>
        <p:nvSpPr>
          <p:cNvPr id="8" name="文本框 7"/>
          <p:cNvSpPr txBox="1"/>
          <p:nvPr/>
        </p:nvSpPr>
        <p:spPr>
          <a:xfrm>
            <a:off x="6339840" y="158115"/>
            <a:ext cx="4508500" cy="35998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1200"/>
              <a:t>let str = 'abc';</a:t>
            </a:r>
            <a:endParaRPr lang="zh-CN" altLang="en-US" sz="1200"/>
          </a:p>
          <a:p>
            <a:r>
              <a:rPr lang="zh-CN" altLang="en-US" sz="1200"/>
              <a:t>let arr = ['a', 'b', 'c'];</a:t>
            </a:r>
            <a:endParaRPr lang="zh-CN" altLang="en-US" sz="1200"/>
          </a:p>
          <a:p>
            <a:r>
              <a:rPr lang="zh-CN" altLang="en-US" sz="1200"/>
              <a:t>let map = new Map().set('a', 1).set('b', 2).set('c', 3);</a:t>
            </a:r>
            <a:endParaRPr lang="zh-CN" altLang="en-US" sz="1200"/>
          </a:p>
          <a:p>
            <a:r>
              <a:rPr lang="zh-CN" altLang="en-US" sz="1200"/>
              <a:t>let set = new Set().add('a').add('b').add('c');</a:t>
            </a:r>
            <a:endParaRPr lang="zh-CN" altLang="en-US" sz="1200"/>
          </a:p>
          <a:p>
            <a:r>
              <a:rPr lang="zh-CN" altLang="en-US" sz="1200"/>
              <a:t>let els = document.querySelectorAll('div');</a:t>
            </a:r>
            <a:endParaRPr lang="zh-CN" altLang="en-US" sz="1200"/>
          </a:p>
          <a:p>
            <a:endParaRPr lang="zh-CN" altLang="en-US" sz="1200"/>
          </a:p>
          <a:p>
            <a:r>
              <a:rPr lang="zh-CN" altLang="en-US" sz="1200"/>
              <a:t>// 这些类型都实现了迭代器工厂函数</a:t>
            </a:r>
            <a:endParaRPr lang="zh-CN" altLang="en-US" sz="1200"/>
          </a:p>
          <a:p>
            <a:r>
              <a:rPr lang="zh-CN" altLang="en-US" sz="1200"/>
              <a:t>console.log(str[Symbol.iterator]); // f values() { [native code] }</a:t>
            </a:r>
            <a:endParaRPr lang="zh-CN" altLang="en-US" sz="1200"/>
          </a:p>
          <a:p>
            <a:r>
              <a:rPr lang="zh-CN" altLang="en-US" sz="1200"/>
              <a:t>console.log(arr[Symbol.iterator]); // f values() { [native code] }</a:t>
            </a:r>
            <a:endParaRPr lang="zh-CN" altLang="en-US" sz="1200"/>
          </a:p>
          <a:p>
            <a:r>
              <a:rPr lang="zh-CN" altLang="en-US" sz="1200"/>
              <a:t>console.log(map[Symbol.iterator]); // f values() { [native code] }</a:t>
            </a:r>
            <a:endParaRPr lang="zh-CN" altLang="en-US" sz="1200"/>
          </a:p>
          <a:p>
            <a:r>
              <a:rPr lang="zh-CN" altLang="en-US" sz="1200"/>
              <a:t>console.log(set[Symbol.iterator]); // f values() { [native code] }</a:t>
            </a:r>
            <a:endParaRPr lang="zh-CN" altLang="en-US" sz="1200"/>
          </a:p>
          <a:p>
            <a:r>
              <a:rPr lang="zh-CN" altLang="en-US" sz="1200"/>
              <a:t>console.log(els[Symbol.iterator]); // f values() { [native code] }</a:t>
            </a:r>
            <a:endParaRPr lang="zh-CN" altLang="en-US" sz="1200"/>
          </a:p>
          <a:p>
            <a:endParaRPr lang="zh-CN" altLang="en-US" sz="1200"/>
          </a:p>
          <a:p>
            <a:r>
              <a:rPr lang="zh-CN" altLang="en-US" sz="1200"/>
              <a:t>// 调用这个工厂函数会生成一个迭代器</a:t>
            </a:r>
            <a:endParaRPr lang="zh-CN" altLang="en-US" sz="1200"/>
          </a:p>
          <a:p>
            <a:r>
              <a:rPr lang="zh-CN" altLang="en-US" sz="1200"/>
              <a:t>console.log(str[Symbol.iterator]()); // StringIterator {}</a:t>
            </a:r>
            <a:endParaRPr lang="zh-CN" altLang="en-US" sz="1200"/>
          </a:p>
          <a:p>
            <a:r>
              <a:rPr lang="zh-CN" altLang="en-US" sz="1200"/>
              <a:t>console.log(arr[Symbol.iterator]()); // ArrayIterator {}</a:t>
            </a:r>
            <a:endParaRPr lang="zh-CN" altLang="en-US" sz="1200"/>
          </a:p>
          <a:p>
            <a:r>
              <a:rPr lang="zh-CN" altLang="en-US" sz="1200"/>
              <a:t>console.log(map[Symbol.iterator]()); // MapIterator {}</a:t>
            </a:r>
            <a:endParaRPr lang="zh-CN" altLang="en-US" sz="1200"/>
          </a:p>
          <a:p>
            <a:r>
              <a:rPr lang="zh-CN" altLang="en-US" sz="1200"/>
              <a:t>console.log(set[Symbol.iterator]()); // SetIterator {}</a:t>
            </a:r>
            <a:endParaRPr lang="zh-CN" altLang="en-US" sz="1200"/>
          </a:p>
          <a:p>
            <a:r>
              <a:rPr lang="zh-CN" altLang="en-US" sz="1200"/>
              <a:t>console.log(els[Symbol.iterator]()); // ArrayIterator {}</a:t>
            </a:r>
            <a:endParaRPr lang="zh-CN" altLang="en-US" sz="12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678180" y="680085"/>
            <a:ext cx="10835005" cy="1106805"/>
          </a:xfrm>
          <a:prstGeom prst="rect">
            <a:avLst/>
          </a:prstGeom>
          <a:noFill/>
        </p:spPr>
        <p:txBody>
          <a:bodyPr wrap="square" rtlCol="0">
            <a:spAutoFit/>
          </a:bodyPr>
          <a:p>
            <a:pPr algn="ctr">
              <a:lnSpc>
                <a:spcPct val="150000"/>
              </a:lnSpc>
            </a:pPr>
            <a:r>
              <a:rPr lang="zh-CN" altLang="en-US" sz="1600" b="1"/>
              <a:t>迭代器协议</a:t>
            </a:r>
            <a:endParaRPr lang="zh-CN" altLang="en-US" sz="1600" b="1"/>
          </a:p>
          <a:p>
            <a:pPr>
              <a:lnSpc>
                <a:spcPct val="150000"/>
              </a:lnSpc>
            </a:pPr>
            <a:r>
              <a:rPr lang="zh-CN" altLang="en-US" sz="1400" b="1">
                <a:latin typeface="楷体" panose="02010609060101010101" charset="-122"/>
                <a:ea typeface="楷体" panose="02010609060101010101" charset="-122"/>
                <a:cs typeface="楷体" panose="02010609060101010101" charset="-122"/>
              </a:rPr>
              <a:t>迭代器是一种一次性使用的对象，用于迭代与其关联的可迭代对象。</a:t>
            </a:r>
            <a:r>
              <a:rPr lang="zh-CN" altLang="en-US" sz="1400">
                <a:latin typeface="楷体" panose="02010609060101010101" charset="-122"/>
                <a:ea typeface="楷体" panose="02010609060101010101" charset="-122"/>
                <a:cs typeface="楷体" panose="02010609060101010101" charset="-122"/>
              </a:rPr>
              <a:t>迭代器API使用next() 方法在可迭代对象中遍历数据。每次成功调用next() ，都会返回一个IteratorResult 对象，其中包含迭代器返回的下一个值。若不调用next() ，则无法知道迭代器的当前位置。</a:t>
            </a:r>
            <a:endParaRPr lang="zh-CN" altLang="en-US" sz="140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678180" y="2065655"/>
            <a:ext cx="10728960" cy="106045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400" b="1">
                <a:latin typeface="楷体" panose="02010609060101010101" charset="-122"/>
                <a:ea typeface="楷体" panose="02010609060101010101" charset="-122"/>
                <a:cs typeface="楷体" panose="02010609060101010101" charset="-122"/>
              </a:rPr>
              <a:t>next() 方法返回的迭代器对象IteratorResult 包含两个属性：done 和value 。</a:t>
            </a:r>
            <a:r>
              <a:rPr lang="zh-CN" altLang="en-US" sz="1400">
                <a:latin typeface="楷体" panose="02010609060101010101" charset="-122"/>
                <a:ea typeface="楷体" panose="02010609060101010101" charset="-122"/>
                <a:cs typeface="楷体" panose="02010609060101010101" charset="-122"/>
              </a:rPr>
              <a:t>done 是一个布尔值，表示是否还可以再次调用next() 取得下一个值；value 包含可迭代对象的下一个值（done 为false ），或者undefined （done 为true ）。done: true 状态称为“耗尽”。</a:t>
            </a:r>
            <a:endParaRPr lang="zh-CN" altLang="en-US" sz="14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610610" y="3296285"/>
            <a:ext cx="4970780" cy="310769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pPr algn="l"/>
            <a:r>
              <a:rPr lang="zh-CN" altLang="en-US" sz="1400"/>
              <a:t>// 可迭代对象</a:t>
            </a:r>
            <a:endParaRPr lang="zh-CN" altLang="en-US" sz="1400"/>
          </a:p>
          <a:p>
            <a:pPr algn="l"/>
            <a:r>
              <a:rPr lang="zh-CN" altLang="en-US" sz="1400"/>
              <a:t>let arr = ['foo', 'bar'];</a:t>
            </a:r>
            <a:endParaRPr lang="zh-CN" altLang="en-US" sz="1400"/>
          </a:p>
          <a:p>
            <a:pPr algn="l"/>
            <a:endParaRPr lang="zh-CN" altLang="en-US" sz="1400"/>
          </a:p>
          <a:p>
            <a:pPr algn="l"/>
            <a:r>
              <a:rPr lang="zh-CN" altLang="en-US" sz="1400"/>
              <a:t>// 迭代器工厂函数</a:t>
            </a:r>
            <a:endParaRPr lang="zh-CN" altLang="en-US" sz="1400"/>
          </a:p>
          <a:p>
            <a:pPr algn="l"/>
            <a:r>
              <a:rPr lang="zh-CN" altLang="en-US" sz="1400"/>
              <a:t>console.log(arr[Symbol.iterator]); // f values() { [native code] }</a:t>
            </a:r>
            <a:endParaRPr lang="zh-CN" altLang="en-US" sz="1400"/>
          </a:p>
          <a:p>
            <a:pPr algn="l"/>
            <a:endParaRPr lang="zh-CN" altLang="en-US" sz="1400"/>
          </a:p>
          <a:p>
            <a:pPr algn="l"/>
            <a:r>
              <a:rPr lang="zh-CN" altLang="en-US" sz="1400"/>
              <a:t>// 迭代器</a:t>
            </a:r>
            <a:endParaRPr lang="zh-CN" altLang="en-US" sz="1400"/>
          </a:p>
          <a:p>
            <a:pPr algn="l"/>
            <a:r>
              <a:rPr lang="zh-CN" altLang="en-US" sz="1400"/>
              <a:t>let iter = arr[Symbol.iterator]();</a:t>
            </a:r>
            <a:endParaRPr lang="zh-CN" altLang="en-US" sz="1400"/>
          </a:p>
          <a:p>
            <a:pPr algn="l"/>
            <a:r>
              <a:rPr lang="zh-CN" altLang="en-US" sz="1400"/>
              <a:t>console.log(iter); // ArrayIterator {}</a:t>
            </a:r>
            <a:endParaRPr lang="zh-CN" altLang="en-US" sz="1400"/>
          </a:p>
          <a:p>
            <a:pPr algn="l"/>
            <a:endParaRPr lang="zh-CN" altLang="en-US" sz="1400"/>
          </a:p>
          <a:p>
            <a:pPr algn="l"/>
            <a:r>
              <a:rPr lang="zh-CN" altLang="en-US" sz="1400"/>
              <a:t>// 执行迭代</a:t>
            </a:r>
            <a:endParaRPr lang="zh-CN" altLang="en-US" sz="1400"/>
          </a:p>
          <a:p>
            <a:pPr algn="l"/>
            <a:r>
              <a:rPr lang="zh-CN" altLang="en-US" sz="1400"/>
              <a:t>console.log(iter.next()); // { done: false, value: 'foo' }</a:t>
            </a:r>
            <a:endParaRPr lang="zh-CN" altLang="en-US" sz="1400"/>
          </a:p>
          <a:p>
            <a:pPr algn="l"/>
            <a:r>
              <a:rPr lang="zh-CN" altLang="en-US" sz="1400"/>
              <a:t>console.log(iter.next()); // { done: false, value: 'bar' }</a:t>
            </a:r>
            <a:endParaRPr lang="zh-CN" altLang="en-US" sz="1400"/>
          </a:p>
          <a:p>
            <a:pPr algn="l"/>
            <a:r>
              <a:rPr lang="zh-CN" altLang="en-US" sz="1400"/>
              <a:t>console.log(iter.next()); // { done: true, value: undefined }</a:t>
            </a:r>
            <a:endParaRPr lang="zh-CN" altLang="en-US" sz="1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二</a:t>
            </a:r>
            <a:r>
              <a:rPr lang="zh-CN" sz="2800" b="1">
                <a:solidFill>
                  <a:schemeClr val="tx1"/>
                </a:solidFill>
                <a:effectLst>
                  <a:outerShdw blurRad="38100" dist="19050" dir="2700000" algn="tl" rotWithShape="0">
                    <a:schemeClr val="dk1">
                      <a:alpha val="40000"/>
                    </a:schemeClr>
                  </a:outerShdw>
                </a:effectLst>
              </a:rPr>
              <a:t>、迭代器模式</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33095" y="735330"/>
            <a:ext cx="10892790" cy="46037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p>
            <a:pPr algn="l">
              <a:lnSpc>
                <a:spcPct val="150000"/>
              </a:lnSpc>
            </a:pPr>
            <a:r>
              <a:rPr lang="zh-CN" altLang="en-US" sz="1600">
                <a:latin typeface="楷体" panose="02010609060101010101" charset="-122"/>
                <a:ea typeface="楷体" panose="02010609060101010101" charset="-122"/>
              </a:rPr>
              <a:t>每个迭代器都表示对可迭代对象的一次性有序遍历。不同迭代器的实例相互之间没有联系，只会独立地遍历可迭代对象：</a:t>
            </a:r>
            <a:endParaRPr lang="zh-CN" altLang="en-US" sz="1600">
              <a:latin typeface="楷体" panose="02010609060101010101" charset="-122"/>
              <a:ea typeface="楷体" panose="02010609060101010101" charset="-122"/>
            </a:endParaRPr>
          </a:p>
        </p:txBody>
      </p:sp>
      <p:sp>
        <p:nvSpPr>
          <p:cNvPr id="4" name="文本框 3"/>
          <p:cNvSpPr txBox="1"/>
          <p:nvPr/>
        </p:nvSpPr>
        <p:spPr>
          <a:xfrm>
            <a:off x="3829050" y="1348105"/>
            <a:ext cx="4615815" cy="18148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pPr algn="l"/>
            <a:r>
              <a:rPr lang="zh-CN" altLang="en-US" sz="1400"/>
              <a:t>let arr = ['foo', 'bar'];</a:t>
            </a:r>
            <a:endParaRPr lang="zh-CN" altLang="en-US" sz="1400"/>
          </a:p>
          <a:p>
            <a:pPr algn="l"/>
            <a:r>
              <a:rPr lang="zh-CN" altLang="en-US" sz="1400"/>
              <a:t>let iter1 = arr[Symbol.iterator]();</a:t>
            </a:r>
            <a:endParaRPr lang="zh-CN" altLang="en-US" sz="1400"/>
          </a:p>
          <a:p>
            <a:pPr algn="l"/>
            <a:r>
              <a:rPr lang="zh-CN" altLang="en-US" sz="1400"/>
              <a:t>let iter2 = arr[Symbol.iterator]();</a:t>
            </a:r>
            <a:endParaRPr lang="zh-CN" altLang="en-US" sz="1400"/>
          </a:p>
          <a:p>
            <a:pPr algn="l"/>
            <a:endParaRPr lang="zh-CN" altLang="en-US" sz="1400"/>
          </a:p>
          <a:p>
            <a:pPr algn="l"/>
            <a:r>
              <a:rPr lang="zh-CN" altLang="en-US" sz="1400"/>
              <a:t>console.log(iter1.next()); // { done: false, value: 'foo' }</a:t>
            </a:r>
            <a:endParaRPr lang="zh-CN" altLang="en-US" sz="1400"/>
          </a:p>
          <a:p>
            <a:pPr algn="l"/>
            <a:r>
              <a:rPr lang="zh-CN" altLang="en-US" sz="1400"/>
              <a:t>console.log(iter2.next()); // { done: false, value: 'foo' }</a:t>
            </a:r>
            <a:endParaRPr lang="zh-CN" altLang="en-US" sz="1400"/>
          </a:p>
          <a:p>
            <a:pPr algn="l"/>
            <a:r>
              <a:rPr lang="zh-CN" altLang="en-US" sz="1400"/>
              <a:t>console.log(iter2.next()); // { done: false, value: 'bar' }</a:t>
            </a:r>
            <a:endParaRPr lang="zh-CN" altLang="en-US" sz="1400"/>
          </a:p>
          <a:p>
            <a:pPr algn="l"/>
            <a:r>
              <a:rPr lang="zh-CN" altLang="en-US" sz="1400"/>
              <a:t>console.log(iter1.next()); // { done: false, value: 'bar' }</a:t>
            </a:r>
            <a:endParaRPr lang="zh-CN" altLang="en-US" sz="1400"/>
          </a:p>
        </p:txBody>
      </p:sp>
      <p:sp>
        <p:nvSpPr>
          <p:cNvPr id="5" name="文本框 4"/>
          <p:cNvSpPr txBox="1"/>
          <p:nvPr/>
        </p:nvSpPr>
        <p:spPr>
          <a:xfrm>
            <a:off x="633095" y="3234055"/>
            <a:ext cx="10892155" cy="829945"/>
          </a:xfrm>
          <a:prstGeom prst="rect">
            <a:avLst/>
          </a:prstGeom>
          <a:noFill/>
        </p:spPr>
        <p:txBody>
          <a:bodyPr wrap="square" rtlCol="0">
            <a:spAutoFit/>
          </a:bodyPr>
          <a:p>
            <a:pPr algn="l">
              <a:lnSpc>
                <a:spcPct val="150000"/>
              </a:lnSpc>
            </a:pPr>
            <a:r>
              <a:rPr lang="zh-CN" altLang="en-US" sz="1600">
                <a:latin typeface="楷体" panose="02010609060101010101" charset="-122"/>
                <a:ea typeface="楷体" panose="02010609060101010101" charset="-122"/>
              </a:rPr>
              <a:t>迭代器并不与可迭代对象某个时刻的快照绑定，而仅仅是使用游标来记录遍历可迭代对象的历程。如果可迭代对象在迭代期间被修改了，那么迭代器也会反映相应的变化：</a:t>
            </a:r>
            <a:endParaRPr lang="zh-CN" altLang="en-US" sz="1600">
              <a:latin typeface="楷体" panose="02010609060101010101" charset="-122"/>
              <a:ea typeface="楷体" panose="02010609060101010101" charset="-122"/>
            </a:endParaRPr>
          </a:p>
        </p:txBody>
      </p:sp>
      <p:sp>
        <p:nvSpPr>
          <p:cNvPr id="6" name="文本框 5"/>
          <p:cNvSpPr txBox="1"/>
          <p:nvPr/>
        </p:nvSpPr>
        <p:spPr>
          <a:xfrm>
            <a:off x="3829050" y="4198620"/>
            <a:ext cx="4616450" cy="246126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pPr algn="l"/>
            <a:r>
              <a:rPr lang="zh-CN" altLang="en-US" sz="1400"/>
              <a:t>let arr = ['foo', 'baz'];</a:t>
            </a:r>
            <a:endParaRPr lang="zh-CN" altLang="en-US" sz="1400"/>
          </a:p>
          <a:p>
            <a:pPr algn="l"/>
            <a:r>
              <a:rPr lang="zh-CN" altLang="en-US" sz="1400"/>
              <a:t>let iter = arr[Symbol.iterator]();</a:t>
            </a:r>
            <a:endParaRPr lang="zh-CN" altLang="en-US" sz="1400"/>
          </a:p>
          <a:p>
            <a:pPr algn="l"/>
            <a:endParaRPr lang="zh-CN" altLang="en-US" sz="1400"/>
          </a:p>
          <a:p>
            <a:pPr algn="l"/>
            <a:r>
              <a:rPr lang="zh-CN" altLang="en-US" sz="1400"/>
              <a:t>console.log(iter.next()); // { done: false, value: 'foo' }</a:t>
            </a:r>
            <a:endParaRPr lang="zh-CN" altLang="en-US" sz="1400"/>
          </a:p>
          <a:p>
            <a:pPr algn="l"/>
            <a:endParaRPr lang="zh-CN" altLang="en-US" sz="1400"/>
          </a:p>
          <a:p>
            <a:pPr algn="l"/>
            <a:r>
              <a:rPr lang="zh-CN" altLang="en-US" sz="1400"/>
              <a:t>// 在数组中间插入值</a:t>
            </a:r>
            <a:endParaRPr lang="zh-CN" altLang="en-US" sz="1400"/>
          </a:p>
          <a:p>
            <a:pPr algn="l"/>
            <a:r>
              <a:rPr lang="zh-CN" altLang="en-US" sz="1400"/>
              <a:t>arr.splice(1, 0, 'bar');</a:t>
            </a:r>
            <a:endParaRPr lang="zh-CN" altLang="en-US" sz="1400"/>
          </a:p>
          <a:p>
            <a:pPr algn="l"/>
            <a:endParaRPr lang="zh-CN" altLang="en-US" sz="1400"/>
          </a:p>
          <a:p>
            <a:pPr algn="l"/>
            <a:r>
              <a:rPr lang="zh-CN" altLang="en-US" sz="1400"/>
              <a:t>console.log(iter.next()); // { done: false, value: 'bar' }</a:t>
            </a:r>
            <a:endParaRPr lang="zh-CN" altLang="en-US" sz="1400"/>
          </a:p>
          <a:p>
            <a:pPr algn="l"/>
            <a:r>
              <a:rPr lang="zh-CN" altLang="en-US" sz="1400"/>
              <a:t>console.log(iter.next()); // { done: false, value: 'baz' }</a:t>
            </a:r>
            <a:endParaRPr lang="zh-CN" altLang="en-US" sz="1400"/>
          </a:p>
          <a:p>
            <a:pPr algn="l"/>
            <a:r>
              <a:rPr lang="zh-CN" altLang="en-US" sz="1400"/>
              <a:t>console.log(iter.next()); // { done: true, value: undefined }</a:t>
            </a:r>
            <a:endParaRPr lang="zh-CN" altLang="en-US" sz="14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11693</Words>
  <Application>WPS 演示</Application>
  <PresentationFormat>宽屏</PresentationFormat>
  <Paragraphs>580</Paragraphs>
  <Slides>26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微软雅黑</vt:lpstr>
      <vt:lpstr>Wingdings</vt:lpstr>
      <vt:lpstr>方正舒体</vt:lpstr>
      <vt:lpstr>楷体</vt:lpstr>
      <vt:lpstr>Arial Unicode MS</vt:lpstr>
      <vt:lpstr>Calibri</vt:lpstr>
      <vt:lpstr>Office 主题​​</vt:lpstr>
      <vt:lpstr>第七章 迭代器与生成器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sophi</cp:lastModifiedBy>
  <cp:revision>530</cp:revision>
  <dcterms:created xsi:type="dcterms:W3CDTF">2019-06-19T02:08:00Z</dcterms:created>
  <dcterms:modified xsi:type="dcterms:W3CDTF">2021-02-24T01:23:25Z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