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7" r:id="rId22"/>
    <p:sldId id="268" r:id="rId23"/>
    <p:sldId id="274" r:id="rId24"/>
    <p:sldId id="280" r:id="rId25"/>
    <p:sldId id="271" r:id="rId26"/>
    <p:sldId id="269" r:id="rId27"/>
    <p:sldId id="272" r:id="rId28"/>
    <p:sldId id="273" r:id="rId29"/>
    <p:sldId id="27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44805" y="2989580"/>
            <a:ext cx="11503025" cy="994410"/>
          </a:xfrm>
        </p:spPr>
        <p:txBody>
          <a:bodyPr>
            <a:normAutofit/>
          </a:bodyPr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第三章 语言基础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、数据类型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11275" y="2248535"/>
            <a:ext cx="99231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ECMAScript有6种简单数据类型（也称为原始类型 ）：Undefined 、Null 、Boolean 、Number 、String 和Symbol 。Symbol （符号）是ECMAScript 6新增的。还有一种复杂数据类型叫Object （对象）。Object 是一种无序名值对的集合。因为在ECMAScript中不能定义自己的数据类型，所有值都可以用上述7种数据类型之一来表示。只有7种数据类型似乎不足以表示全部数据。但ECMAScript的数据类型很灵活，一种数据类型可以当作多种数据类型来使用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、数据类型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1234" y="1228488"/>
            <a:ext cx="9923026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typeof 操作符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因为ECMAScript的类型系统是松散的，所以需要一种手段来确定任意变量的数据类型。typeof 操作符就是为此而生的。对一个值使用typeof 操作符会返回下列字符串之一：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"undefined" 表示值未定义；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"boolean" 表示值为布尔值；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"string" 表示值为字符串；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"number" 表示值为数值；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"object" 表示值为对象（而不是函数）或null ；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"function" 表示值为函数；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"symbol" 表示值为符号。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、数据类型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229" y="2200038"/>
            <a:ext cx="992302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Symbol 类型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Symbol （符号）是ECMAScript 6新增的数据类型。符号是原始值，且符号实例是唯一、不可变的。Symbol 值通过Symbol函数生成。这就是说，对象的属性名现在可以有两种类型，一种是原来就有的字符串，另一种就是新增的 Symbol 类型。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凡是属性名属于 Symbol 类型，就都是独一无二的，可以保证不会与其他属性名产生冲突。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、数据类型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864" y="647463"/>
            <a:ext cx="9923026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Symbol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基本用法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可以使用 Symbol() 来创建这种类型的值：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let sym = Symbol();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//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sym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 symbol 的一个实例化对象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console.log(typeof sym); // symbol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我们可以给 Symbol 一个描述（也称为 Symbol 名），这对于调试非常有用，但是，这个字符串参数与符号定义或标识完全无关：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4400" y="3239770"/>
            <a:ext cx="622236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+mn-ea"/>
                <a:cs typeface="楷体" panose="02010609060101010101" charset="-122"/>
                <a:sym typeface="+mn-ea"/>
              </a:rPr>
              <a:t>let genericSymbol = Symbol();</a:t>
            </a:r>
            <a:endParaRPr lang="zh-CN" altLang="en-US" sz="1600">
              <a:latin typeface="+mn-ea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+mn-ea"/>
                <a:cs typeface="楷体" panose="02010609060101010101" charset="-122"/>
                <a:sym typeface="+mn-ea"/>
              </a:rPr>
              <a:t>let otherGenericSymbol = Symbol();</a:t>
            </a:r>
            <a:endParaRPr lang="zh-CN" altLang="en-US" sz="1600">
              <a:latin typeface="+mn-ea"/>
              <a:cs typeface="楷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600">
              <a:latin typeface="+mn-ea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+mn-ea"/>
                <a:cs typeface="楷体" panose="02010609060101010101" charset="-122"/>
                <a:sym typeface="+mn-ea"/>
              </a:rPr>
              <a:t>let fooSymbol = Symbol('foo');</a:t>
            </a:r>
            <a:endParaRPr lang="zh-CN" altLang="en-US" sz="1600">
              <a:latin typeface="+mn-ea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+mn-ea"/>
                <a:cs typeface="楷体" panose="02010609060101010101" charset="-122"/>
                <a:sym typeface="+mn-ea"/>
              </a:rPr>
              <a:t>let otherFooSymbol = Symbol('foo');</a:t>
            </a:r>
            <a:endParaRPr lang="zh-CN" altLang="en-US" sz="1600">
              <a:latin typeface="+mn-ea"/>
              <a:cs typeface="楷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600">
              <a:latin typeface="+mn-ea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+mn-ea"/>
                <a:cs typeface="楷体" panose="02010609060101010101" charset="-122"/>
                <a:sym typeface="+mn-ea"/>
              </a:rPr>
              <a:t>console.log(genericSymbol == otherGenericSymbol);  // false</a:t>
            </a:r>
            <a:endParaRPr lang="zh-CN" altLang="en-US" sz="1600">
              <a:latin typeface="+mn-ea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+mn-ea"/>
                <a:cs typeface="楷体" panose="02010609060101010101" charset="-122"/>
                <a:sym typeface="+mn-ea"/>
              </a:rPr>
              <a:t>console.log(fooSymbol == otherFooSymbol);          // false</a:t>
            </a:r>
            <a:endParaRPr lang="zh-CN" altLang="en-US" sz="1600">
              <a:latin typeface="+mn-ea"/>
              <a:cs typeface="楷体" panose="02010609060101010101" charset="-122"/>
            </a:endParaRPr>
          </a:p>
          <a:p>
            <a:endParaRPr lang="zh-CN" altLang="en-US" sz="1600">
              <a:latin typeface="+mn-ea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、数据类型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850" y="1085215"/>
            <a:ext cx="1103630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使用全局符号注册表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 Symbol.for(key)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函数作用：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根据参数名key，去全局环境中搜索是否有以该参数为名的symbol值，有就返回它，没有就以该参数名来创建一个新的symbol值。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查询全局注册表——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Symbol.keyFor()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函数作用：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这个方法接收符号，返回该全局符号对应的字符串键。如果查询的不是全局符号，则返回undefined 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8240" y="4232275"/>
            <a:ext cx="4599940" cy="1814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/>
              <a:t>// 创建全局符号</a:t>
            </a:r>
            <a:endParaRPr lang="zh-CN" altLang="en-US" sz="1600"/>
          </a:p>
          <a:p>
            <a:r>
              <a:rPr lang="zh-CN" altLang="en-US" sz="1600"/>
              <a:t>let s = Symbol.for('foo');</a:t>
            </a:r>
            <a:endParaRPr lang="zh-CN" altLang="en-US" sz="1600"/>
          </a:p>
          <a:p>
            <a:r>
              <a:rPr lang="zh-CN" altLang="en-US" sz="1600"/>
              <a:t>console.log(Symbol.keyFor(s));   // foo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// 创建普通符号</a:t>
            </a:r>
            <a:endParaRPr lang="zh-CN" altLang="en-US" sz="1600"/>
          </a:p>
          <a:p>
            <a:r>
              <a:rPr lang="zh-CN" altLang="en-US" sz="1600"/>
              <a:t>let s2 = Symbol('bar');</a:t>
            </a:r>
            <a:endParaRPr lang="zh-CN" altLang="en-US" sz="1600"/>
          </a:p>
          <a:p>
            <a:r>
              <a:rPr lang="zh-CN" altLang="en-US" sz="1600"/>
              <a:t>console.log(Symbol.keyFor(s2));  // undefined</a:t>
            </a: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、数据类型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850" y="662940"/>
            <a:ext cx="1103630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使用符号作为属性</a:t>
            </a:r>
            <a:endParaRPr 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凡是可以使用字符串或数值作为属性的地方，都可以使用符号。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这就包括了对象字面量属性和Object.defineProperty() /Object.defineProperties() 定义的属性。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对象字面量只能在计算属性语法中使用符号作为属性。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7985" y="5285740"/>
            <a:ext cx="4599940" cy="132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/>
              <a:t>let id = Symbol("id");</a:t>
            </a:r>
            <a:endParaRPr lang="zh-CN" altLang="en-US" sz="1600"/>
          </a:p>
          <a:p>
            <a:r>
              <a:rPr lang="zh-CN" altLang="en-US" sz="1600"/>
              <a:t>let user = {</a:t>
            </a:r>
            <a:endParaRPr lang="zh-CN" altLang="en-US" sz="1600"/>
          </a:p>
          <a:p>
            <a:r>
              <a:rPr lang="zh-CN" altLang="en-US" sz="1600"/>
              <a:t>  name: "John",</a:t>
            </a:r>
            <a:endParaRPr lang="zh-CN" altLang="en-US" sz="1600"/>
          </a:p>
          <a:p>
            <a:r>
              <a:rPr lang="zh-CN" altLang="en-US" sz="1600"/>
              <a:t>  [id]: 123 // 不仅仅是 "id：123"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163320" y="4825365"/>
            <a:ext cx="9222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② 如果我们要在 object 字面量中使用 Symbol，则需要方括号。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320" y="2261870"/>
            <a:ext cx="9222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①在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Object.defineProperty()/Object.defineProperties()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中使用 Symbol。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43605" y="2806065"/>
            <a:ext cx="6109335" cy="2061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600"/>
              <a:t>let s2 = Symbol('bar'),s3 = Symbol('baz'), s4 = Symbol('qux');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Object.defineProperty(o, s</a:t>
            </a:r>
            <a:r>
              <a:rPr lang="en-US" altLang="zh-CN" sz="1600"/>
              <a:t>2</a:t>
            </a:r>
            <a:r>
              <a:rPr lang="zh-CN" altLang="en-US" sz="1600"/>
              <a:t>, {value: 'bar val'});};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Object.defineProperties(o, {</a:t>
            </a:r>
            <a:endParaRPr lang="zh-CN" altLang="en-US" sz="1600"/>
          </a:p>
          <a:p>
            <a:r>
              <a:rPr lang="zh-CN" altLang="en-US" sz="1600"/>
              <a:t>  [s3]: {value: 'baz val'},</a:t>
            </a:r>
            <a:endParaRPr lang="zh-CN" altLang="en-US" sz="1600"/>
          </a:p>
          <a:p>
            <a:r>
              <a:rPr lang="zh-CN" altLang="en-US" sz="1600"/>
              <a:t>  [s4]: {value: 'qux val'}</a:t>
            </a:r>
            <a:endParaRPr lang="zh-CN" altLang="en-US" sz="1600"/>
          </a:p>
          <a:p>
            <a:r>
              <a:rPr lang="zh-CN" altLang="en-US" sz="1600"/>
              <a:t>});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、数据类型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2910" y="1075055"/>
            <a:ext cx="444817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Symbol创建对象的“隐藏”属性</a:t>
            </a:r>
            <a:endParaRPr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150000"/>
              </a:lnSpc>
            </a:pPr>
            <a:endParaRPr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当symbol类型的值作为属性名的时候，该属性是不会出现在for...in和for...of中的，也不会被Object.keys( )获取到。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类似于Object.getOwnPropertyNames() 返回对象实例的常规属性数组，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Object.getOwnPropertySymbols()返回对象实例的符号属性数组。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这两个方法的返回值彼此互斥。Object.getOwnPropertyDescriptors()会返回同时包含常规和符号属性描述符的对象。Reflect.ownKeys() 会返回两种类型的键。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3525" y="574675"/>
            <a:ext cx="6096635" cy="5908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let s1 = Symbol('foo'),</a:t>
            </a:r>
            <a:endParaRPr lang="zh-CN" altLang="en-US"/>
          </a:p>
          <a:p>
            <a:r>
              <a:rPr lang="zh-CN" altLang="en-US"/>
              <a:t>    s2 = Symbol('bar');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let o = {</a:t>
            </a:r>
            <a:endParaRPr lang="zh-CN" altLang="en-US"/>
          </a:p>
          <a:p>
            <a:r>
              <a:rPr lang="zh-CN" altLang="en-US"/>
              <a:t>  [s1]: 'foo val',</a:t>
            </a:r>
            <a:endParaRPr lang="zh-CN" altLang="en-US"/>
          </a:p>
          <a:p>
            <a:r>
              <a:rPr lang="zh-CN" altLang="en-US"/>
              <a:t>  [s2]: 'bar val',</a:t>
            </a:r>
            <a:endParaRPr lang="zh-CN" altLang="en-US"/>
          </a:p>
          <a:p>
            <a:r>
              <a:rPr lang="zh-CN" altLang="en-US"/>
              <a:t>  baz: 'baz val',</a:t>
            </a:r>
            <a:endParaRPr lang="zh-CN" altLang="en-US"/>
          </a:p>
          <a:p>
            <a:r>
              <a:rPr lang="zh-CN" altLang="en-US"/>
              <a:t>  qux: 'qux val'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console.log(Object.getOwnPropertySymbols(o));</a:t>
            </a:r>
            <a:endParaRPr lang="zh-CN" altLang="en-US"/>
          </a:p>
          <a:p>
            <a:r>
              <a:rPr lang="zh-CN" altLang="en-US"/>
              <a:t>// [Symbol(foo), Symbol(bar)]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console.log(Object.getOwnPropertyNames(o));</a:t>
            </a:r>
            <a:endParaRPr lang="zh-CN" altLang="en-US"/>
          </a:p>
          <a:p>
            <a:r>
              <a:rPr lang="zh-CN" altLang="en-US"/>
              <a:t>// ["baz", "qux"]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console.log(Object.getOwnPropertyDescriptors(o));</a:t>
            </a:r>
            <a:endParaRPr lang="zh-CN" altLang="en-US"/>
          </a:p>
          <a:p>
            <a:r>
              <a:rPr lang="zh-CN" altLang="en-US"/>
              <a:t>// {baz: {...}, qux: {...}, Symbol(foo): {...}, Symbol(bar): {...}}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console.log(Reflect.ownKeys(o));</a:t>
            </a:r>
            <a:endParaRPr lang="zh-CN" altLang="en-US"/>
          </a:p>
          <a:p>
            <a:r>
              <a:rPr lang="zh-CN" altLang="en-US"/>
              <a:t>// ["baz", "qux", Symbol(foo), Symbol(bar)]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、数据类型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305" y="1817370"/>
            <a:ext cx="116293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常用内置符号</a:t>
            </a:r>
            <a:endParaRPr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ECMAScript 6也引入了一批常用内置符号 （well-known symbol），用于暴露语言内部行为，开发者可以直接访问、重写或模拟这些行为。这些内置符号都以Symbol 工厂函数字符串属性的形式存在。常用的有Symbol.hasInstance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Symbol.isConcatSpreadable，Symbol.iterator，Symbol.toPrimitive...等等。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这些内置符号最重要的用途之一是重新定义它们，从而改变原生结构的行为。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这些内置符号也没有什么特别之处，它们就是全局函数Symbol 的普通字符串属性，指向一个符号的实例。所有内置符号属性都是不可写、不可枚举、不可配置的。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、数据类型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2910" y="1695450"/>
            <a:ext cx="696722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Symbol.iterator</a:t>
            </a:r>
            <a:endParaRPr lang="zh-CN" altLang="en-US" sz="2400" b="1"/>
          </a:p>
          <a:p>
            <a:pPr algn="l"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根据ECMAScript规范，这个符号作为一个属性表示“一个方法，该方法返回对象默认的迭代器。由for-of 语句使用”。换句话说，这个符号表示实现迭代器API的函数。for-of 循环这样的语言结构会利用这个函数执行迭代操作。循环时，它们会调用以Symbol.iterator 为键的函数，并默认这个函数会返回一个实现迭代器API的对象。很多时候，返回的对象是实现该API的Generator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7180" y="336550"/>
            <a:ext cx="3662680" cy="618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class Emitter {</a:t>
            </a:r>
            <a:endParaRPr lang="zh-CN" altLang="en-US"/>
          </a:p>
          <a:p>
            <a:r>
              <a:rPr lang="zh-CN" altLang="en-US"/>
              <a:t>  constructor(max) {</a:t>
            </a:r>
            <a:endParaRPr lang="zh-CN" altLang="en-US"/>
          </a:p>
          <a:p>
            <a:r>
              <a:rPr lang="zh-CN" altLang="en-US"/>
              <a:t>    this.max = max;</a:t>
            </a:r>
            <a:endParaRPr lang="zh-CN" altLang="en-US"/>
          </a:p>
          <a:p>
            <a:r>
              <a:rPr lang="zh-CN" altLang="en-US"/>
              <a:t>    this.idx = 0;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*[Symbol.iterator]() {</a:t>
            </a:r>
            <a:endParaRPr lang="zh-CN" altLang="en-US"/>
          </a:p>
          <a:p>
            <a:r>
              <a:rPr lang="zh-CN" altLang="en-US"/>
              <a:t>    while(this.idx &lt; this.max) {</a:t>
            </a:r>
            <a:endParaRPr lang="zh-CN" altLang="en-US"/>
          </a:p>
          <a:p>
            <a:r>
              <a:rPr lang="zh-CN" altLang="en-US"/>
              <a:t>      yield this.idx++;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function count() {</a:t>
            </a:r>
            <a:endParaRPr lang="zh-CN" altLang="en-US"/>
          </a:p>
          <a:p>
            <a:r>
              <a:rPr lang="zh-CN" altLang="en-US"/>
              <a:t>  let emitter = new Emitter(5);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for (const x of emitter) {</a:t>
            </a:r>
            <a:endParaRPr lang="zh-CN" altLang="en-US"/>
          </a:p>
          <a:p>
            <a:r>
              <a:rPr lang="zh-CN" altLang="en-US"/>
              <a:t>    console.log(x);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count();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、数据类型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725" y="1328420"/>
            <a:ext cx="6699250" cy="2538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Symbol.match</a:t>
            </a:r>
            <a:endParaRPr lang="zh-CN" altLang="en-US" sz="2400" b="1"/>
          </a:p>
          <a:p>
            <a:pPr algn="l"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根据ECMAScript规范，这个符号作为一个属性表示“一个正则表达式方法，该方法用正则表达式去匹配字符串。由String.prototype.match() 方法使用”。String.prototype.match() 方法会使用以Symbol.match 为键的函数来对正则表达式求值。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7180" y="336550"/>
            <a:ext cx="3662680" cy="6247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/>
              <a:t>class FooMatcher {</a:t>
            </a:r>
            <a:endParaRPr lang="zh-CN" altLang="en-US" sz="1600"/>
          </a:p>
          <a:p>
            <a:r>
              <a:rPr lang="zh-CN" altLang="en-US" sz="1600"/>
              <a:t>  static [Symbol.match](target) {</a:t>
            </a:r>
            <a:endParaRPr lang="zh-CN" altLang="en-US" sz="1600"/>
          </a:p>
          <a:p>
            <a:r>
              <a:rPr lang="zh-CN" altLang="en-US" sz="1600"/>
              <a:t>    return target.includes('foo');</a:t>
            </a:r>
            <a:endParaRPr lang="zh-CN" altLang="en-US" sz="1600"/>
          </a:p>
          <a:p>
            <a:r>
              <a:rPr lang="zh-CN" altLang="en-US" sz="1600"/>
              <a:t>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console.log('foobar'.match(FooMatcher)); // true</a:t>
            </a:r>
            <a:endParaRPr lang="zh-CN" altLang="en-US" sz="1600"/>
          </a:p>
          <a:p>
            <a:r>
              <a:rPr lang="zh-CN" altLang="en-US" sz="1600"/>
              <a:t>console.log('barbaz'.match(FooMatcher)); // false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class StringMatcher {</a:t>
            </a:r>
            <a:endParaRPr lang="zh-CN" altLang="en-US" sz="1600"/>
          </a:p>
          <a:p>
            <a:r>
              <a:rPr lang="zh-CN" altLang="en-US" sz="1600"/>
              <a:t>  constructor(str) {</a:t>
            </a:r>
            <a:endParaRPr lang="zh-CN" altLang="en-US" sz="1600"/>
          </a:p>
          <a:p>
            <a:r>
              <a:rPr lang="zh-CN" altLang="en-US" sz="1600"/>
              <a:t>    this.str = str;</a:t>
            </a:r>
            <a:endParaRPr lang="zh-CN" altLang="en-US" sz="1600"/>
          </a:p>
          <a:p>
            <a:r>
              <a:rPr lang="zh-CN" altLang="en-US" sz="1600"/>
              <a:t>  }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[Symbol.match](target) {</a:t>
            </a:r>
            <a:endParaRPr lang="zh-CN" altLang="en-US" sz="1600"/>
          </a:p>
          <a:p>
            <a:r>
              <a:rPr lang="zh-CN" altLang="en-US" sz="1600"/>
              <a:t>    return target.includes(this.str);</a:t>
            </a:r>
            <a:endParaRPr lang="zh-CN" altLang="en-US" sz="1600"/>
          </a:p>
          <a:p>
            <a:r>
              <a:rPr lang="zh-CN" altLang="en-US" sz="1600"/>
              <a:t>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console.log('foobar'.match(new StringMatcher('foo'))); // true</a:t>
            </a:r>
            <a:endParaRPr lang="zh-CN" altLang="en-US" sz="1600"/>
          </a:p>
          <a:p>
            <a:r>
              <a:rPr lang="zh-CN" altLang="en-US" sz="1600"/>
              <a:t>console.log('barbaz'.match(new StringMatcher('qux'))); // false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54430" y="450850"/>
            <a:ext cx="6417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94150" y="1121410"/>
            <a:ext cx="420370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语法</a:t>
            </a:r>
            <a:endParaRPr lang="zh-CN" altLang="en-US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关键字与保留字</a:t>
            </a:r>
            <a:endParaRPr lang="zh-CN" altLang="en-US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变量</a:t>
            </a:r>
            <a:endParaRPr lang="zh-CN" altLang="en-US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数据类型</a:t>
            </a:r>
            <a:endParaRPr lang="zh-CN" altLang="en-US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操作符</a:t>
            </a:r>
            <a:endParaRPr lang="zh-CN" altLang="en-US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语句</a:t>
            </a:r>
            <a:endParaRPr lang="zh-CN" altLang="en-US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函数</a:t>
            </a:r>
            <a:endParaRPr lang="zh-CN" altLang="en-US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、数据类型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5450" y="1120775"/>
            <a:ext cx="3509010" cy="5264150"/>
            <a:chOff x="670" y="1765"/>
            <a:chExt cx="4856" cy="8290"/>
          </a:xfrm>
        </p:grpSpPr>
        <p:sp>
          <p:nvSpPr>
            <p:cNvPr id="4" name="圆角矩形 3"/>
            <p:cNvSpPr/>
            <p:nvPr/>
          </p:nvSpPr>
          <p:spPr>
            <a:xfrm>
              <a:off x="1165" y="1765"/>
              <a:ext cx="3866" cy="126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Undefined 类型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70" y="3027"/>
              <a:ext cx="4856" cy="70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41495" y="1120775"/>
            <a:ext cx="3509010" cy="5264150"/>
            <a:chOff x="670" y="1765"/>
            <a:chExt cx="4856" cy="8290"/>
          </a:xfrm>
        </p:grpSpPr>
        <p:sp>
          <p:nvSpPr>
            <p:cNvPr id="10" name="圆角矩形 9"/>
            <p:cNvSpPr/>
            <p:nvPr/>
          </p:nvSpPr>
          <p:spPr>
            <a:xfrm>
              <a:off x="1165" y="1765"/>
              <a:ext cx="3866" cy="126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Undefined 类型</a:t>
              </a: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70" y="3027"/>
              <a:ext cx="4856" cy="70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246110" y="1120775"/>
            <a:ext cx="3509010" cy="5264150"/>
            <a:chOff x="670" y="1765"/>
            <a:chExt cx="4856" cy="8290"/>
          </a:xfrm>
        </p:grpSpPr>
        <p:sp>
          <p:nvSpPr>
            <p:cNvPr id="13" name="圆角矩形 12"/>
            <p:cNvSpPr/>
            <p:nvPr/>
          </p:nvSpPr>
          <p:spPr>
            <a:xfrm>
              <a:off x="1165" y="1765"/>
              <a:ext cx="3866" cy="126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Undefined 类型</a:t>
              </a: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70" y="3027"/>
              <a:ext cx="4856" cy="70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、操作符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2190" y="761365"/>
            <a:ext cx="1016762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/>
              <a:t>一元操作符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递增/递减操作符</a:t>
            </a:r>
            <a:r>
              <a:rPr lang="zh-CN" altLang="en-US"/>
              <a:t>，两个版本：前缀版和后缀版。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++val/--val  无论使用前缀递增还是前缀递减操作符，</a:t>
            </a:r>
            <a:r>
              <a:rPr lang="en-US" altLang="zh-CN" b="1"/>
              <a:t>变量的值都会在语句被求值之前改变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val++/val--  后缀版与前缀版的主要区别在于，</a:t>
            </a:r>
            <a:r>
              <a:rPr lang="en-US" altLang="zh-CN" b="1"/>
              <a:t>后缀版递增和递减在语句被求值后才发生。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73555" y="3636010"/>
            <a:ext cx="3531235" cy="1476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let age = 29;</a:t>
            </a:r>
            <a:endParaRPr lang="zh-CN" altLang="en-US"/>
          </a:p>
          <a:p>
            <a:r>
              <a:rPr lang="zh-CN" altLang="en-US"/>
              <a:t>let anotherAge = --age + 2;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console.log(age);         // 28</a:t>
            </a:r>
            <a:endParaRPr lang="zh-CN" altLang="en-US"/>
          </a:p>
          <a:p>
            <a:r>
              <a:rPr lang="zh-CN" altLang="en-US"/>
              <a:t>console.log(anotherAge);  // 30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03315" y="3497580"/>
            <a:ext cx="3531235" cy="1753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let num1 = 2;</a:t>
            </a:r>
            <a:endParaRPr lang="zh-CN" altLang="en-US"/>
          </a:p>
          <a:p>
            <a:r>
              <a:rPr lang="zh-CN" altLang="en-US"/>
              <a:t>let num2 = 20;</a:t>
            </a:r>
            <a:endParaRPr lang="zh-CN" altLang="en-US"/>
          </a:p>
          <a:p>
            <a:r>
              <a:rPr lang="zh-CN" altLang="en-US"/>
              <a:t>let num3 = --num1 + num2;</a:t>
            </a:r>
            <a:endParaRPr lang="zh-CN" altLang="en-US"/>
          </a:p>
          <a:p>
            <a:r>
              <a:rPr lang="zh-CN" altLang="en-US"/>
              <a:t>let num4 = num1 + num2;</a:t>
            </a:r>
            <a:endParaRPr lang="zh-CN" altLang="en-US"/>
          </a:p>
          <a:p>
            <a:r>
              <a:rPr lang="zh-CN" altLang="en-US"/>
              <a:t>console.log(num3);  // 21</a:t>
            </a:r>
            <a:endParaRPr lang="zh-CN" altLang="en-US"/>
          </a:p>
          <a:p>
            <a:r>
              <a:rPr lang="zh-CN" altLang="en-US"/>
              <a:t>console.log(num4);  // 21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、操作符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4420" y="1369060"/>
            <a:ext cx="10043160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递增/递减操作符</a:t>
            </a:r>
            <a:endParaRPr lang="zh-CN" altLang="en-US" sz="24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这4个操作符可以作用于任何值，意思是不限于整数——字符串、布尔值、浮点值，甚至对象都可以。递增和递减操作符遵循如下规则。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对于字符串，如果是有效的数值形式，则转换为数值再应用改变。变量类型从字符串变成数值。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对于字符串，如果不是有效的数值形式，则将变量的值设置为NaN 。变量类型从字符串变成数值。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对于布尔值，如果是false ，则转换为0再应用改变。变量类型从布尔值变成数值。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对于布尔值，如果是true ，则转换为1再应用改变。变量类型从布尔值变成数值。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对于浮点值，加1或减1。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如果是对象，则调用其（第5章会详细介绍的）valueOf() 方法取得可以操作的值。对得到的值应用上述规则。如果是NaN ，则调用toString() 并再次应用其他规则。变量类型从对象变成数值。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、操作符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3425" y="761365"/>
            <a:ext cx="493839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3.5.1　一元操作符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3.5.2　位操作符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3.5.3　布尔操作符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3.5.4　乘性操作符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3.5.5　指数操作符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3.5.6　加性操作符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3.5.7　关系操作符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3.5.8　相等操作符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3.5.9　条件操作符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3.5.10　赋值操作符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3.5.11　逗号操作符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、语句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00" y="761365"/>
            <a:ext cx="109702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ECMA-262描述了一些语句（也称为流控制语句 ），而ECMAScript中的大部分语法都体现在语句中。语句通常使用一或多个关键字完成既定的任务。语句可以简单，也可以复杂。简单的如告诉函数退出，复杂的如列出一堆要重复执行的指令。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343660" y="2298700"/>
            <a:ext cx="3022600" cy="4379595"/>
            <a:chOff x="666" y="3604"/>
            <a:chExt cx="4760" cy="6897"/>
          </a:xfrm>
        </p:grpSpPr>
        <p:grpSp>
          <p:nvGrpSpPr>
            <p:cNvPr id="6" name="组合 5"/>
            <p:cNvGrpSpPr/>
            <p:nvPr/>
          </p:nvGrpSpPr>
          <p:grpSpPr>
            <a:xfrm>
              <a:off x="666" y="3604"/>
              <a:ext cx="4760" cy="6897"/>
              <a:chOff x="670" y="1765"/>
              <a:chExt cx="4856" cy="829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165" y="1765"/>
                <a:ext cx="3866" cy="126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if </a:t>
                </a:r>
                <a:r>
                  <a:rPr lang="zh-CN" altLang="en-US"/>
                  <a:t>语句</a:t>
                </a:r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70" y="3027"/>
                <a:ext cx="4856" cy="702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80" y="5230"/>
              <a:ext cx="458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if (condition) statement1 else statement2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3" y="8474"/>
              <a:ext cx="4673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这里的条件（condition ）可以是任何表达式，并且求值结果不一定是布尔值。ECMAScript会自动调用Boolean() 函数将这个表达式的值转换为布尔值。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50" y="6629"/>
              <a:ext cx="458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if (condition1) statement1 else if (condition2) statement2 else statement3</a:t>
              </a: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84700" y="2298700"/>
            <a:ext cx="3039745" cy="4379595"/>
            <a:chOff x="666" y="3604"/>
            <a:chExt cx="4787" cy="6897"/>
          </a:xfrm>
        </p:grpSpPr>
        <p:grpSp>
          <p:nvGrpSpPr>
            <p:cNvPr id="21" name="组合 20"/>
            <p:cNvGrpSpPr/>
            <p:nvPr/>
          </p:nvGrpSpPr>
          <p:grpSpPr>
            <a:xfrm>
              <a:off x="666" y="3604"/>
              <a:ext cx="4760" cy="6897"/>
              <a:chOff x="670" y="1765"/>
              <a:chExt cx="4856" cy="829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165" y="1765"/>
                <a:ext cx="3866" cy="126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t>do-while 语句</a:t>
                </a: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670" y="3027"/>
                <a:ext cx="4856" cy="702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780" y="5230"/>
              <a:ext cx="458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do {</a:t>
              </a:r>
              <a:endParaRPr lang="zh-CN" altLang="en-US"/>
            </a:p>
            <a:p>
              <a:r>
                <a:rPr lang="zh-CN" altLang="en-US"/>
                <a:t>  statement</a:t>
              </a:r>
              <a:endParaRPr lang="zh-CN" altLang="en-US"/>
            </a:p>
            <a:p>
              <a:r>
                <a:rPr lang="zh-CN" altLang="en-US"/>
                <a:t>} while (expression);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80" y="7723"/>
              <a:ext cx="4673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do-while 语句是一种后测试循环语句，即循环体中的代码执行后才会对退出条件进行求值。换句话说，循环体内的代码至少执行一次。</a:t>
              </a:r>
              <a:endPara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05420" y="2298700"/>
            <a:ext cx="3022600" cy="4379595"/>
            <a:chOff x="666" y="3604"/>
            <a:chExt cx="4760" cy="6897"/>
          </a:xfrm>
        </p:grpSpPr>
        <p:grpSp>
          <p:nvGrpSpPr>
            <p:cNvPr id="28" name="组合 27"/>
            <p:cNvGrpSpPr/>
            <p:nvPr/>
          </p:nvGrpSpPr>
          <p:grpSpPr>
            <a:xfrm>
              <a:off x="666" y="3604"/>
              <a:ext cx="4760" cy="6897"/>
              <a:chOff x="670" y="1765"/>
              <a:chExt cx="4856" cy="8290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1165" y="1765"/>
                <a:ext cx="3866" cy="126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t>while 语句</a:t>
                </a: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70" y="3027"/>
                <a:ext cx="4856" cy="702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780" y="5230"/>
              <a:ext cx="45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while(expression) statement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0" y="7723"/>
              <a:ext cx="467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while 语句是一种先测试循环语句，即先检测退出条件，再执行循环体内的代码。</a:t>
              </a:r>
              <a:endPara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、语句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5450" y="1120775"/>
            <a:ext cx="3509010" cy="5264150"/>
            <a:chOff x="670" y="1765"/>
            <a:chExt cx="4856" cy="8290"/>
          </a:xfrm>
        </p:grpSpPr>
        <p:sp>
          <p:nvSpPr>
            <p:cNvPr id="4" name="圆角矩形 3"/>
            <p:cNvSpPr/>
            <p:nvPr/>
          </p:nvSpPr>
          <p:spPr>
            <a:xfrm>
              <a:off x="1165" y="1765"/>
              <a:ext cx="3866" cy="126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for 语句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70" y="3027"/>
              <a:ext cx="4856" cy="70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41495" y="1120775"/>
            <a:ext cx="3509010" cy="5264150"/>
            <a:chOff x="670" y="1765"/>
            <a:chExt cx="4856" cy="8290"/>
          </a:xfrm>
        </p:grpSpPr>
        <p:sp>
          <p:nvSpPr>
            <p:cNvPr id="10" name="圆角矩形 9"/>
            <p:cNvSpPr/>
            <p:nvPr/>
          </p:nvSpPr>
          <p:spPr>
            <a:xfrm>
              <a:off x="1165" y="1765"/>
              <a:ext cx="3866" cy="126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for-in 语句</a:t>
              </a: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70" y="3027"/>
              <a:ext cx="4856" cy="70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246110" y="1120775"/>
            <a:ext cx="3509010" cy="5264150"/>
            <a:chOff x="670" y="1765"/>
            <a:chExt cx="4856" cy="8290"/>
          </a:xfrm>
        </p:grpSpPr>
        <p:sp>
          <p:nvSpPr>
            <p:cNvPr id="13" name="圆角矩形 12"/>
            <p:cNvSpPr/>
            <p:nvPr/>
          </p:nvSpPr>
          <p:spPr>
            <a:xfrm>
              <a:off x="1165" y="1765"/>
              <a:ext cx="3866" cy="126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for-of 语句</a:t>
              </a: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70" y="3027"/>
              <a:ext cx="4856" cy="70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5450" y="2363470"/>
            <a:ext cx="3509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(initialization; expression; post-loop-expression) statement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1010" y="3996690"/>
            <a:ext cx="34372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以上代码在循环开始前定义了变量i 的初始值为0。然后求值条件表达式，如果求值结果为true （i &lt; count ），则执行循环体。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2130" y="2204085"/>
            <a:ext cx="350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(property in expression) statement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25620" y="4077335"/>
            <a:ext cx="35083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for-in 语句是一种严格的迭代语句，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用于枚举对象中的非符号键属性。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ECMAScript中对象的属性是无序的，因此for-in 语句不能保证返回对象属性的顺序。换句话说，所有可枚举的属性都会返回一次，但返回的顺序可能会因浏览器而异。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41495" y="3017520"/>
            <a:ext cx="3509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(const propName in window) {</a:t>
            </a:r>
            <a:endParaRPr lang="zh-CN" altLang="en-US"/>
          </a:p>
          <a:p>
            <a:r>
              <a:rPr lang="zh-CN" altLang="en-US"/>
              <a:t>  document.write(propName);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271510" y="2156460"/>
            <a:ext cx="3483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(property of expression) statement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271510" y="2969895"/>
            <a:ext cx="3458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(const el of [2,4,6,8]) {</a:t>
            </a:r>
            <a:endParaRPr lang="zh-CN" altLang="en-US"/>
          </a:p>
          <a:p>
            <a:r>
              <a:rPr lang="zh-CN" altLang="en-US"/>
              <a:t>  document.write(el);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70875" y="3939540"/>
            <a:ext cx="34588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for-of 语句是一种严格的迭代语句，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用于遍历可迭代对象的元素。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在这个例子中，我们使用for-of 语句显示了一个包含4个元素的数组中的所有元素。循环会一直持续到将所有元素都迭代完。与for 循环一样，这里控制语句中的const 也不是必需的。但为了确保这个局部变量不被修改，推荐使用const 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、语句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5450" y="1120775"/>
            <a:ext cx="3509010" cy="5264150"/>
            <a:chOff x="670" y="1765"/>
            <a:chExt cx="4856" cy="8290"/>
          </a:xfrm>
        </p:grpSpPr>
        <p:sp>
          <p:nvSpPr>
            <p:cNvPr id="4" name="圆角矩形 3"/>
            <p:cNvSpPr/>
            <p:nvPr/>
          </p:nvSpPr>
          <p:spPr>
            <a:xfrm>
              <a:off x="1165" y="1765"/>
              <a:ext cx="3866" cy="126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标签语句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70" y="3027"/>
              <a:ext cx="4856" cy="70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41495" y="1120775"/>
            <a:ext cx="3509010" cy="5264150"/>
            <a:chOff x="670" y="1765"/>
            <a:chExt cx="4856" cy="8290"/>
          </a:xfrm>
        </p:grpSpPr>
        <p:sp>
          <p:nvSpPr>
            <p:cNvPr id="10" name="圆角矩形 9"/>
            <p:cNvSpPr/>
            <p:nvPr/>
          </p:nvSpPr>
          <p:spPr>
            <a:xfrm>
              <a:off x="1165" y="1765"/>
              <a:ext cx="3866" cy="126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break 和continue 语句</a:t>
              </a: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70" y="3027"/>
              <a:ext cx="4856" cy="70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246110" y="1120775"/>
            <a:ext cx="3509010" cy="5264150"/>
            <a:chOff x="670" y="1765"/>
            <a:chExt cx="4856" cy="8290"/>
          </a:xfrm>
        </p:grpSpPr>
        <p:sp>
          <p:nvSpPr>
            <p:cNvPr id="13" name="圆角矩形 12"/>
            <p:cNvSpPr/>
            <p:nvPr/>
          </p:nvSpPr>
          <p:spPr>
            <a:xfrm>
              <a:off x="1165" y="1765"/>
              <a:ext cx="3866" cy="126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with 语句</a:t>
              </a: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70" y="3027"/>
              <a:ext cx="4856" cy="70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5450" y="2363470"/>
            <a:ext cx="350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label: statement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1010" y="3996690"/>
            <a:ext cx="34372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以上代码在循环开始前定义了变量i 的初始值为0。然后求值条件表达式，如果求值结果为true （i &lt; count ），则执行循环体。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6900" y="2099945"/>
            <a:ext cx="33769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let num = 0;</a:t>
            </a:r>
            <a:endParaRPr lang="zh-CN" altLang="en-US" sz="1400"/>
          </a:p>
          <a:p>
            <a:r>
              <a:rPr lang="zh-CN" altLang="en-US" sz="1400"/>
              <a:t>for (let i = 1; i &lt; 10; i++) {</a:t>
            </a:r>
            <a:endParaRPr lang="zh-CN" altLang="en-US" sz="1400"/>
          </a:p>
          <a:p>
            <a:r>
              <a:rPr lang="zh-CN" altLang="en-US" sz="1400"/>
              <a:t>  if (i % 5 == 0) {</a:t>
            </a:r>
            <a:endParaRPr lang="zh-CN" altLang="en-US" sz="1400"/>
          </a:p>
          <a:p>
            <a:r>
              <a:rPr lang="zh-CN" altLang="en-US" sz="1400"/>
              <a:t>    break;</a:t>
            </a:r>
            <a:endParaRPr lang="zh-CN" altLang="en-US" sz="1400"/>
          </a:p>
          <a:p>
            <a:r>
              <a:rPr lang="zh-CN" altLang="en-US" sz="1400"/>
              <a:t>  }</a:t>
            </a:r>
            <a:endParaRPr lang="zh-CN" altLang="en-US" sz="1400"/>
          </a:p>
          <a:p>
            <a:r>
              <a:rPr lang="zh-CN" altLang="en-US" sz="1400"/>
              <a:t>  num++;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r>
              <a:rPr lang="zh-CN" altLang="en-US" sz="1400"/>
              <a:t>console.log(num); // 4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342130" y="4696460"/>
            <a:ext cx="35083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break 和continue 语句为执行循环代码提供了更严格的控制手段。其中，break 语句用于立即退出循环，强制执行循环后的下一条语句。而continue 语句也用于立即退出循环，但会再次从循环顶部开始执行。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11515" y="2045970"/>
            <a:ext cx="330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with (expression) statement;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46110" y="4450080"/>
            <a:ext cx="35363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with 语句的用途是将代码作用域设置为特定的对象。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主要场景是针对一个对象反复操作，这时候将代码作用域设置为该对象能提供便利。警告，由于with 语句影响性能且难于调试其中的代码，通常不推荐在产品代码中使用with 语句。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6250" y="3074670"/>
            <a:ext cx="3458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(const propName in window) {</a:t>
            </a:r>
            <a:endParaRPr lang="zh-CN" altLang="en-US"/>
          </a:p>
          <a:p>
            <a:r>
              <a:rPr lang="zh-CN" altLang="en-US"/>
              <a:t>  document.write(propName);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246110" y="2414270"/>
            <a:ext cx="34556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with(location) {</a:t>
            </a:r>
            <a:endParaRPr lang="zh-CN" altLang="en-US" sz="1400"/>
          </a:p>
          <a:p>
            <a:r>
              <a:rPr lang="zh-CN" altLang="en-US" sz="1400"/>
              <a:t>  let qs = search.substring(1);</a:t>
            </a:r>
            <a:endParaRPr lang="zh-CN" altLang="en-US" sz="1400"/>
          </a:p>
          <a:p>
            <a:r>
              <a:rPr lang="zh-CN" altLang="en-US" sz="1400"/>
              <a:t>  let hostName = hostname;</a:t>
            </a:r>
            <a:endParaRPr lang="zh-CN" altLang="en-US" sz="1400"/>
          </a:p>
          <a:p>
            <a:r>
              <a:rPr lang="zh-CN" altLang="en-US" sz="1400"/>
              <a:t>  let url = href;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r>
              <a:rPr lang="en-US" altLang="zh-CN" sz="1400"/>
              <a:t>/*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这意味着在这个语句内部，每个变量首先会被认为是一个局部变量。如果没有找到该局部变量，则会搜索location 对象，看它是否有一个同名的属性。</a:t>
            </a:r>
            <a:r>
              <a:rPr lang="en-US" altLang="zh-CN" sz="1400"/>
              <a:t>*/</a:t>
            </a:r>
            <a:endParaRPr lang="en-US" altLang="zh-CN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、语句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93495" y="1110615"/>
            <a:ext cx="9604375" cy="5264785"/>
            <a:chOff x="670" y="1765"/>
            <a:chExt cx="15125" cy="8291"/>
          </a:xfrm>
        </p:grpSpPr>
        <p:grpSp>
          <p:nvGrpSpPr>
            <p:cNvPr id="8" name="组合 7"/>
            <p:cNvGrpSpPr/>
            <p:nvPr/>
          </p:nvGrpSpPr>
          <p:grpSpPr>
            <a:xfrm>
              <a:off x="670" y="1765"/>
              <a:ext cx="15125" cy="8291"/>
              <a:chOff x="670" y="1765"/>
              <a:chExt cx="4856" cy="8291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216" y="1765"/>
                <a:ext cx="3866" cy="126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switch 语句</a:t>
                </a:r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670" y="3027"/>
                <a:ext cx="4856" cy="702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886" y="7987"/>
              <a:ext cx="14692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这里的每个case （条件/分支）相当于：“如果表达式等于后面的值，则执行下面的语句。”break 关键字会导致代码执行跳出switch 语句。如果没有break ，则代码会继续匹配下一个条件。default 关键字用于在任何条件都没有满足时指定默认执行的语句（相当于else 语句）。</a:t>
              </a:r>
              <a:endPara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68" y="3027"/>
              <a:ext cx="4247" cy="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switch (expression) {</a:t>
              </a:r>
              <a:endParaRPr lang="zh-CN" altLang="en-US" sz="1600"/>
            </a:p>
            <a:p>
              <a:r>
                <a:rPr lang="zh-CN" altLang="en-US" sz="1600"/>
                <a:t>  case value1:</a:t>
              </a:r>
              <a:endParaRPr lang="zh-CN" altLang="en-US" sz="1600"/>
            </a:p>
            <a:p>
              <a:r>
                <a:rPr lang="zh-CN" altLang="en-US" sz="1600"/>
                <a:t>    statement</a:t>
              </a:r>
              <a:endParaRPr lang="zh-CN" altLang="en-US" sz="1600"/>
            </a:p>
            <a:p>
              <a:r>
                <a:rPr lang="zh-CN" altLang="en-US" sz="1600"/>
                <a:t>    break;</a:t>
              </a:r>
              <a:endParaRPr lang="zh-CN" altLang="en-US" sz="1600"/>
            </a:p>
            <a:p>
              <a:r>
                <a:rPr lang="zh-CN" altLang="en-US" sz="1600"/>
                <a:t>  case value2:</a:t>
              </a:r>
              <a:endParaRPr lang="zh-CN" altLang="en-US" sz="1600"/>
            </a:p>
            <a:p>
              <a:r>
                <a:rPr lang="zh-CN" altLang="en-US" sz="1600"/>
                <a:t>    statement</a:t>
              </a:r>
              <a:endParaRPr lang="zh-CN" altLang="en-US" sz="1600"/>
            </a:p>
            <a:p>
              <a:r>
                <a:rPr lang="zh-CN" altLang="en-US" sz="1600"/>
                <a:t>    break;</a:t>
              </a:r>
              <a:endParaRPr lang="zh-CN" altLang="en-US" sz="1600"/>
            </a:p>
            <a:p>
              <a:r>
                <a:rPr lang="zh-CN" altLang="en-US" sz="1600"/>
                <a:t>  case value3:</a:t>
              </a:r>
              <a:endParaRPr lang="zh-CN" altLang="en-US" sz="1600"/>
            </a:p>
            <a:p>
              <a:r>
                <a:rPr lang="zh-CN" altLang="en-US" sz="1600"/>
                <a:t>    statement</a:t>
              </a:r>
              <a:endParaRPr lang="zh-CN" altLang="en-US" sz="1600"/>
            </a:p>
            <a:p>
              <a:r>
                <a:rPr lang="zh-CN" altLang="en-US" sz="1600"/>
                <a:t>    break;</a:t>
              </a:r>
              <a:endParaRPr lang="zh-CN" altLang="en-US" sz="1600"/>
            </a:p>
            <a:p>
              <a:r>
                <a:rPr lang="zh-CN" altLang="en-US" sz="1600"/>
                <a:t>  default:</a:t>
              </a:r>
              <a:endParaRPr lang="zh-CN" altLang="en-US" sz="1600"/>
            </a:p>
            <a:p>
              <a:r>
                <a:rPr lang="zh-CN" altLang="en-US" sz="1600"/>
                <a:t>    statement</a:t>
              </a:r>
              <a:endParaRPr lang="zh-CN" altLang="en-US" sz="1600"/>
            </a:p>
            <a:p>
              <a:r>
                <a:rPr lang="zh-CN" altLang="en-US" sz="1600"/>
                <a:t>}</a:t>
              </a:r>
              <a:endParaRPr lang="zh-CN" altLang="en-US" sz="16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七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、函数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0125" y="1558925"/>
            <a:ext cx="101923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函数对任何语言来说都是核心组件，因为它们可以封装语句，然后在任何地方、任何时间执行。ECMAScript中的函数使用function 关键字声明，后跟一组参数，然后是函数体。ECMAScript中的函数不需要指定是否返回值。任何函数在任何时间都可以使用return 语句来返回函数的值，用法是后跟要返回的值。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97430" y="4152900"/>
            <a:ext cx="7597140" cy="1198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/>
              <a:t>function functionName(arg0, arg1,...,argN) {</a:t>
            </a:r>
            <a:endParaRPr lang="zh-CN" altLang="en-US" sz="2400"/>
          </a:p>
          <a:p>
            <a:r>
              <a:rPr lang="zh-CN" altLang="en-US" sz="2400"/>
              <a:t>  statements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一、语法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4345" y="1181735"/>
            <a:ext cx="2368550" cy="4969950"/>
            <a:chOff x="3579" y="170"/>
            <a:chExt cx="4361" cy="5043"/>
          </a:xfrm>
        </p:grpSpPr>
        <p:sp>
          <p:nvSpPr>
            <p:cNvPr id="2" name="圆角矩形 1"/>
            <p:cNvSpPr/>
            <p:nvPr/>
          </p:nvSpPr>
          <p:spPr>
            <a:xfrm>
              <a:off x="3919" y="170"/>
              <a:ext cx="3765" cy="8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区分大小写</a:t>
              </a:r>
              <a:endParaRPr lang="zh-CN" altLang="en-US" sz="14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579" y="975"/>
              <a:ext cx="4361" cy="423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ECMAScript中一切都区分大小写。无论是变量、函数名还是操作符</a:t>
              </a:r>
              <a:endPara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37865" y="1181100"/>
            <a:ext cx="2540635" cy="4969852"/>
            <a:chOff x="1437" y="1774"/>
            <a:chExt cx="4361" cy="4522"/>
          </a:xfrm>
        </p:grpSpPr>
        <p:sp>
          <p:nvSpPr>
            <p:cNvPr id="11" name="圆角矩形 10"/>
            <p:cNvSpPr/>
            <p:nvPr/>
          </p:nvSpPr>
          <p:spPr>
            <a:xfrm>
              <a:off x="1695" y="1774"/>
              <a:ext cx="3845" cy="72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标识符</a:t>
              </a:r>
              <a:endParaRPr lang="zh-CN" altLang="en-US" sz="14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437" y="2496"/>
              <a:ext cx="4361" cy="3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标识符可以由一或多个下列字符组成：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algn="l"/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algn="l"/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第一个字符必须是一个字母、下划线（_ ）或美元符号（$ ）；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algn="l"/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剩下的其他字符可以是字母、下划线、美元符号或数字。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06490" y="1198880"/>
            <a:ext cx="2578100" cy="4953055"/>
            <a:chOff x="3579" y="28"/>
            <a:chExt cx="4361" cy="5241"/>
          </a:xfrm>
        </p:grpSpPr>
        <p:sp>
          <p:nvSpPr>
            <p:cNvPr id="14" name="圆角矩形 13"/>
            <p:cNvSpPr/>
            <p:nvPr/>
          </p:nvSpPr>
          <p:spPr>
            <a:xfrm>
              <a:off x="3748" y="28"/>
              <a:ext cx="3941" cy="82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注释</a:t>
              </a:r>
              <a:endParaRPr lang="zh-CN" altLang="en-US" sz="14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579" y="851"/>
              <a:ext cx="4361" cy="44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// 单行注释</a:t>
              </a:r>
              <a:endParaRPr lang="zh-CN" altLang="en-US" sz="1400"/>
            </a:p>
            <a:p>
              <a:pPr algn="ctr"/>
              <a:endParaRPr lang="zh-CN" altLang="en-US" sz="1400"/>
            </a:p>
            <a:p>
              <a:pPr algn="ctr"/>
              <a:endParaRPr lang="zh-CN" altLang="en-US" sz="1400"/>
            </a:p>
            <a:p>
              <a:pPr algn="ctr"/>
              <a:r>
                <a:rPr lang="zh-CN" altLang="en-US" sz="1400"/>
                <a:t>/* 这是多行</a:t>
              </a:r>
              <a:endParaRPr lang="zh-CN" altLang="en-US" sz="1400"/>
            </a:p>
            <a:p>
              <a:pPr algn="ctr"/>
              <a:r>
                <a:rPr lang="zh-CN" altLang="en-US" sz="1400"/>
                <a:t>注释 */</a:t>
              </a:r>
              <a:endParaRPr lang="zh-CN" altLang="en-US" sz="14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123045" y="1182424"/>
            <a:ext cx="2709545" cy="4968333"/>
            <a:chOff x="-280" y="-757"/>
            <a:chExt cx="7240" cy="6213"/>
          </a:xfrm>
        </p:grpSpPr>
        <p:sp>
          <p:nvSpPr>
            <p:cNvPr id="17" name="圆角矩形 16"/>
            <p:cNvSpPr/>
            <p:nvPr/>
          </p:nvSpPr>
          <p:spPr>
            <a:xfrm>
              <a:off x="389" y="-757"/>
              <a:ext cx="5838" cy="9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严格模式</a:t>
              </a:r>
              <a:endParaRPr lang="zh-CN" altLang="en-US" sz="14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-280" y="232"/>
              <a:ext cx="7240" cy="522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严格模式是一种不同的JavaScript解析和执行模型，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ECMAScript 3的一些不规范写法在这种模式下会被处理，对于不安全的活动将抛出错误。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algn="l"/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要对整个脚本启用严格模式，在脚本开头加上这一行：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algn="l"/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"use strict";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algn="l"/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单独指定一个函数在严格模式下执行，只要把这个预处理指令放到函数体开头即可：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algn="l"/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function doSomething() {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algn="l"/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"use strict";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algn="l"/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// 函数体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algn="l"/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}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、关键字与保留字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4345" y="1181735"/>
            <a:ext cx="5370830" cy="4970145"/>
            <a:chOff x="3579" y="170"/>
            <a:chExt cx="4361" cy="5043"/>
          </a:xfrm>
        </p:grpSpPr>
        <p:sp>
          <p:nvSpPr>
            <p:cNvPr id="2" name="圆角矩形 1"/>
            <p:cNvSpPr/>
            <p:nvPr/>
          </p:nvSpPr>
          <p:spPr>
            <a:xfrm>
              <a:off x="3919" y="170"/>
              <a:ext cx="3765" cy="8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zh-CN" altLang="en-US" sz="1400"/>
                <a:t>按照规定，保留的关键字不能用作标识符或属性名。ECMA-262第6版规定的所有关键字如下：</a:t>
              </a:r>
              <a:endParaRPr lang="zh-CN" altLang="en-US" sz="14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579" y="975"/>
              <a:ext cx="4361" cy="423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97930" y="1086485"/>
            <a:ext cx="5488940" cy="5066030"/>
            <a:chOff x="3579" y="28"/>
            <a:chExt cx="4361" cy="5241"/>
          </a:xfrm>
        </p:grpSpPr>
        <p:sp>
          <p:nvSpPr>
            <p:cNvPr id="14" name="圆角矩形 13"/>
            <p:cNvSpPr/>
            <p:nvPr/>
          </p:nvSpPr>
          <p:spPr>
            <a:xfrm>
              <a:off x="3748" y="28"/>
              <a:ext cx="3941" cy="82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以下是ECMA-262第6版为将来保留的所有词汇：</a:t>
              </a:r>
              <a:endParaRPr lang="zh-CN" altLang="en-US" sz="14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579" y="851"/>
              <a:ext cx="4361" cy="44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4910" y="2771140"/>
            <a:ext cx="3806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break       do          in            typeof</a:t>
            </a:r>
            <a:endParaRPr lang="zh-CN" altLang="en-US"/>
          </a:p>
          <a:p>
            <a:r>
              <a:rPr lang="zh-CN" altLang="en-US"/>
              <a:t>case        else        instanceof    var</a:t>
            </a:r>
            <a:endParaRPr lang="zh-CN" altLang="en-US"/>
          </a:p>
          <a:p>
            <a:r>
              <a:rPr lang="zh-CN" altLang="en-US"/>
              <a:t>catch       export      new           void</a:t>
            </a:r>
            <a:endParaRPr lang="zh-CN" altLang="en-US"/>
          </a:p>
          <a:p>
            <a:r>
              <a:rPr lang="zh-CN" altLang="en-US"/>
              <a:t>class       extends     return        while</a:t>
            </a:r>
            <a:endParaRPr lang="zh-CN" altLang="en-US"/>
          </a:p>
          <a:p>
            <a:r>
              <a:rPr lang="zh-CN" altLang="en-US"/>
              <a:t>const       finally     super         with</a:t>
            </a:r>
            <a:endParaRPr lang="zh-CN" altLang="en-US"/>
          </a:p>
          <a:p>
            <a:r>
              <a:rPr lang="zh-CN" altLang="en-US"/>
              <a:t>continue    for         switch        yield</a:t>
            </a:r>
            <a:endParaRPr lang="zh-CN" altLang="en-US"/>
          </a:p>
          <a:p>
            <a:r>
              <a:rPr lang="zh-CN" altLang="en-US"/>
              <a:t>debugger    function    this</a:t>
            </a:r>
            <a:endParaRPr lang="zh-CN" altLang="en-US"/>
          </a:p>
          <a:p>
            <a:r>
              <a:rPr lang="zh-CN" altLang="en-US"/>
              <a:t>default     if          throw</a:t>
            </a:r>
            <a:endParaRPr lang="zh-CN" altLang="en-US"/>
          </a:p>
          <a:p>
            <a:r>
              <a:rPr lang="zh-CN" altLang="en-US"/>
              <a:t>delete      import      try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97190" y="2675255"/>
            <a:ext cx="29032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始终保留:</a:t>
            </a:r>
            <a:endParaRPr lang="zh-CN" altLang="en-US" sz="1600"/>
          </a:p>
          <a:p>
            <a:r>
              <a:rPr lang="zh-CN" altLang="en-US" sz="1600"/>
              <a:t>enum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/>
              <a:t>严格模式下保留:</a:t>
            </a:r>
            <a:endParaRPr lang="zh-CN" altLang="en-US" sz="1600"/>
          </a:p>
          <a:p>
            <a:r>
              <a:rPr lang="zh-CN" altLang="en-US" sz="1600"/>
              <a:t>implements  package     public</a:t>
            </a:r>
            <a:endParaRPr lang="zh-CN" altLang="en-US" sz="1600"/>
          </a:p>
          <a:p>
            <a:r>
              <a:rPr lang="zh-CN" altLang="en-US" sz="1600"/>
              <a:t>interface   protected   static</a:t>
            </a:r>
            <a:endParaRPr lang="zh-CN" altLang="en-US" sz="1600"/>
          </a:p>
          <a:p>
            <a:r>
              <a:rPr lang="zh-CN" altLang="en-US" sz="1600"/>
              <a:t>let         private</a:t>
            </a:r>
            <a:endParaRPr lang="zh-CN" altLang="en-US" sz="1600"/>
          </a:p>
          <a:p>
            <a:endParaRPr lang="zh-CN" altLang="en-US" sz="1600" b="1"/>
          </a:p>
          <a:p>
            <a:r>
              <a:rPr lang="zh-CN" altLang="en-US" sz="1600" b="1"/>
              <a:t>模块代码中保留:</a:t>
            </a:r>
            <a:endParaRPr lang="zh-CN" altLang="en-US" sz="1600"/>
          </a:p>
          <a:p>
            <a:r>
              <a:rPr lang="zh-CN" altLang="en-US" sz="1600"/>
              <a:t>await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三、变量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0265" y="626110"/>
            <a:ext cx="10233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ECMAScript变量是松散类型的，意思是变量可以用于保存任何类型的数据。每个变量只不过是一个用于保存任意值的命名占位符。有3个关键字可以声明变量：var 、const 和let 。其中，var 在ECMAScript的所有版本中都可以使用，而const 和let 只能在ECMAScript 6及更晚的版本中使用。</a:t>
            </a:r>
            <a:endParaRPr lang="zh-CN" altLang="en-US" sz="1600"/>
          </a:p>
        </p:txBody>
      </p:sp>
      <p:grpSp>
        <p:nvGrpSpPr>
          <p:cNvPr id="20" name="组合 19"/>
          <p:cNvGrpSpPr/>
          <p:nvPr/>
        </p:nvGrpSpPr>
        <p:grpSpPr>
          <a:xfrm>
            <a:off x="1096010" y="1960880"/>
            <a:ext cx="9768205" cy="2471420"/>
            <a:chOff x="1501" y="4305"/>
            <a:chExt cx="15383" cy="3892"/>
          </a:xfrm>
        </p:grpSpPr>
        <p:sp>
          <p:nvSpPr>
            <p:cNvPr id="8" name="文本框 7"/>
            <p:cNvSpPr txBox="1"/>
            <p:nvPr/>
          </p:nvSpPr>
          <p:spPr>
            <a:xfrm>
              <a:off x="1518" y="4305"/>
              <a:ext cx="1524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var 声明提升</a:t>
              </a:r>
              <a:endParaRPr lang="zh-CN" altLang="en-US" sz="2000" b="1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501" y="4933"/>
              <a:ext cx="4206" cy="3242"/>
              <a:chOff x="1486" y="4933"/>
              <a:chExt cx="4206" cy="3242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1486" y="4933"/>
                <a:ext cx="4207" cy="3242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977" y="5392"/>
                <a:ext cx="3226" cy="232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p>
                <a:r>
                  <a:rPr lang="zh-CN" altLang="en-US"/>
                  <a:t>function foo() {</a:t>
                </a:r>
                <a:endParaRPr lang="zh-CN" altLang="en-US"/>
              </a:p>
              <a:p>
                <a:r>
                  <a:rPr lang="zh-CN" altLang="en-US"/>
                  <a:t>  console.log(age);</a:t>
                </a:r>
                <a:endParaRPr lang="zh-CN" altLang="en-US"/>
              </a:p>
              <a:p>
                <a:r>
                  <a:rPr lang="zh-CN" altLang="en-US"/>
                  <a:t>  var age = 26;</a:t>
                </a:r>
                <a:endParaRPr lang="zh-CN" altLang="en-US"/>
              </a:p>
              <a:p>
                <a:r>
                  <a:rPr lang="zh-CN" altLang="en-US"/>
                  <a:t>}</a:t>
                </a:r>
                <a:endParaRPr lang="zh-CN" altLang="en-US"/>
              </a:p>
              <a:p>
                <a:r>
                  <a:rPr lang="zh-CN" altLang="en-US"/>
                  <a:t>foo();  // undefined</a:t>
                </a:r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2677" y="4955"/>
              <a:ext cx="4207" cy="3242"/>
              <a:chOff x="1486" y="4933"/>
              <a:chExt cx="4207" cy="3242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486" y="4933"/>
                <a:ext cx="4207" cy="3242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976" y="5174"/>
                <a:ext cx="3226" cy="27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p>
                <a:r>
                  <a:rPr lang="zh-CN" altLang="en-US"/>
                  <a:t>function foo() {</a:t>
                </a:r>
                <a:endParaRPr lang="zh-CN" altLang="en-US"/>
              </a:p>
              <a:p>
                <a:r>
                  <a:rPr lang="zh-CN" altLang="en-US"/>
                  <a:t>  var age;</a:t>
                </a:r>
                <a:endParaRPr lang="zh-CN" altLang="en-US"/>
              </a:p>
              <a:p>
                <a:r>
                  <a:rPr lang="zh-CN" altLang="en-US"/>
                  <a:t>  console.log(age);</a:t>
                </a:r>
                <a:endParaRPr lang="zh-CN" altLang="en-US"/>
              </a:p>
              <a:p>
                <a:r>
                  <a:rPr lang="zh-CN" altLang="en-US"/>
                  <a:t>  age = 26;</a:t>
                </a:r>
                <a:endParaRPr lang="zh-CN" altLang="en-US"/>
              </a:p>
              <a:p>
                <a:r>
                  <a:rPr lang="zh-CN" altLang="en-US"/>
                  <a:t>}</a:t>
                </a:r>
                <a:endParaRPr lang="zh-CN" altLang="en-US"/>
              </a:p>
              <a:p>
                <a:r>
                  <a:rPr lang="zh-CN" altLang="en-US"/>
                  <a:t>foo();  // undefined</a:t>
                </a:r>
                <a:endParaRPr lang="zh-CN" altLang="en-US"/>
              </a:p>
            </p:txBody>
          </p:sp>
        </p:grpSp>
        <p:sp>
          <p:nvSpPr>
            <p:cNvPr id="18" name="右箭头 17"/>
            <p:cNvSpPr/>
            <p:nvPr/>
          </p:nvSpPr>
          <p:spPr>
            <a:xfrm>
              <a:off x="6150" y="6458"/>
              <a:ext cx="5741" cy="136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50" y="4955"/>
              <a:ext cx="5709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使用var 时，左边的代码不会报错。这是因为使用这个关键字声明的变量会自动提升到函数作用域顶部，等价于右侧代码</a:t>
              </a: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：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464560" y="4498975"/>
            <a:ext cx="4964430" cy="2150745"/>
            <a:chOff x="5456" y="7085"/>
            <a:chExt cx="7818" cy="3387"/>
          </a:xfrm>
        </p:grpSpPr>
        <p:sp>
          <p:nvSpPr>
            <p:cNvPr id="21" name="文本框 20"/>
            <p:cNvSpPr txBox="1"/>
            <p:nvPr/>
          </p:nvSpPr>
          <p:spPr>
            <a:xfrm>
              <a:off x="5456" y="7085"/>
              <a:ext cx="781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600" b="1"/>
                <a:t>此外，反复多次使用var 声明同一个变量也没有问题：</a:t>
              </a:r>
              <a:endParaRPr lang="zh-CN" altLang="en-US" sz="1600" b="1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638" y="7820"/>
              <a:ext cx="3698" cy="2652"/>
              <a:chOff x="6407" y="8232"/>
              <a:chExt cx="3146" cy="2341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6407" y="8232"/>
                <a:ext cx="3146" cy="234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700" y="8313"/>
                <a:ext cx="2752" cy="2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solidFill>
                      <a:schemeClr val="bg1"/>
                    </a:solidFill>
                  </a:rPr>
                  <a:t>function foo() {</a:t>
                </a:r>
                <a:endParaRPr lang="zh-CN" altLang="en-US" sz="1400">
                  <a:solidFill>
                    <a:schemeClr val="bg1"/>
                  </a:solidFill>
                </a:endParaRPr>
              </a:p>
              <a:p>
                <a:r>
                  <a:rPr lang="zh-CN" altLang="en-US" sz="1400">
                    <a:solidFill>
                      <a:schemeClr val="bg1"/>
                    </a:solidFill>
                  </a:rPr>
                  <a:t>  var age = 16;</a:t>
                </a:r>
                <a:endParaRPr lang="zh-CN" altLang="en-US" sz="1400">
                  <a:solidFill>
                    <a:schemeClr val="bg1"/>
                  </a:solidFill>
                </a:endParaRPr>
              </a:p>
              <a:p>
                <a:r>
                  <a:rPr lang="zh-CN" altLang="en-US" sz="1400">
                    <a:solidFill>
                      <a:schemeClr val="bg1"/>
                    </a:solidFill>
                  </a:rPr>
                  <a:t>  var age = 26;</a:t>
                </a:r>
                <a:endParaRPr lang="zh-CN" altLang="en-US" sz="1400">
                  <a:solidFill>
                    <a:schemeClr val="bg1"/>
                  </a:solidFill>
                </a:endParaRPr>
              </a:p>
              <a:p>
                <a:r>
                  <a:rPr lang="zh-CN" altLang="en-US" sz="1400">
                    <a:solidFill>
                      <a:schemeClr val="bg1"/>
                    </a:solidFill>
                  </a:rPr>
                  <a:t>  var age = 36;</a:t>
                </a:r>
                <a:endParaRPr lang="zh-CN" altLang="en-US" sz="1400">
                  <a:solidFill>
                    <a:schemeClr val="bg1"/>
                  </a:solidFill>
                </a:endParaRPr>
              </a:p>
              <a:p>
                <a:r>
                  <a:rPr lang="zh-CN" altLang="en-US" sz="1400">
                    <a:solidFill>
                      <a:schemeClr val="bg1"/>
                    </a:solidFill>
                  </a:rPr>
                  <a:t>  console.log(age);</a:t>
                </a:r>
                <a:endParaRPr lang="zh-CN" altLang="en-US" sz="1400">
                  <a:solidFill>
                    <a:schemeClr val="bg1"/>
                  </a:solidFill>
                </a:endParaRPr>
              </a:p>
              <a:p>
                <a:r>
                  <a:rPr lang="zh-CN" altLang="en-US" sz="1400">
                    <a:solidFill>
                      <a:schemeClr val="bg1"/>
                    </a:solidFill>
                  </a:rPr>
                  <a:t>}</a:t>
                </a:r>
                <a:endParaRPr lang="zh-CN" altLang="en-US" sz="1400">
                  <a:solidFill>
                    <a:schemeClr val="bg1"/>
                  </a:solidFill>
                </a:endParaRPr>
              </a:p>
              <a:p>
                <a:r>
                  <a:rPr lang="zh-CN" altLang="en-US" sz="1400">
                    <a:solidFill>
                      <a:schemeClr val="bg1"/>
                    </a:solidFill>
                  </a:rPr>
                  <a:t>foo();  // 36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三、变量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30505" y="897255"/>
            <a:ext cx="11698605" cy="5306695"/>
            <a:chOff x="282" y="2105"/>
            <a:chExt cx="18423" cy="8357"/>
          </a:xfrm>
        </p:grpSpPr>
        <p:grpSp>
          <p:nvGrpSpPr>
            <p:cNvPr id="5" name="组合 4"/>
            <p:cNvGrpSpPr/>
            <p:nvPr/>
          </p:nvGrpSpPr>
          <p:grpSpPr>
            <a:xfrm rot="0">
              <a:off x="282" y="2105"/>
              <a:ext cx="18423" cy="7921"/>
              <a:chOff x="1735" y="747"/>
              <a:chExt cx="15529" cy="7921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735" y="747"/>
                <a:ext cx="15529" cy="7341"/>
                <a:chOff x="1519" y="3742"/>
                <a:chExt cx="15529" cy="6270"/>
              </a:xfrm>
            </p:grpSpPr>
            <p:sp>
              <p:nvSpPr>
                <p:cNvPr id="8" name="文本框 7"/>
                <p:cNvSpPr txBox="1"/>
                <p:nvPr/>
              </p:nvSpPr>
              <p:spPr>
                <a:xfrm>
                  <a:off x="1519" y="3742"/>
                  <a:ext cx="15244" cy="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000" b="1"/>
                    <a:t>let 声明</a:t>
                  </a:r>
                  <a:endParaRPr lang="zh-CN" altLang="en-US" sz="2000" b="1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614" y="5915"/>
                  <a:ext cx="3569" cy="409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p>
                  <a:r>
                    <a:rPr lang="zh-CN" altLang="en-US" sz="1600"/>
                    <a:t>if (true) {</a:t>
                  </a:r>
                  <a:endParaRPr lang="zh-CN" altLang="en-US" sz="1600"/>
                </a:p>
                <a:p>
                  <a:r>
                    <a:rPr lang="zh-CN" altLang="en-US" sz="1600"/>
                    <a:t>  var name = 'Matt';</a:t>
                  </a:r>
                  <a:endParaRPr lang="zh-CN" altLang="en-US" sz="1600"/>
                </a:p>
                <a:p>
                  <a:r>
                    <a:rPr lang="zh-CN" altLang="en-US" sz="1600"/>
                    <a:t>  console.log(name); // Matt</a:t>
                  </a:r>
                  <a:endParaRPr lang="zh-CN" altLang="en-US" sz="1600"/>
                </a:p>
                <a:p>
                  <a:r>
                    <a:rPr lang="zh-CN" altLang="en-US" sz="1600"/>
                    <a:t>}</a:t>
                  </a:r>
                  <a:endParaRPr lang="zh-CN" altLang="en-US" sz="1600"/>
                </a:p>
                <a:p>
                  <a:r>
                    <a:rPr lang="zh-CN" altLang="en-US" sz="1600"/>
                    <a:t>console.log(name);   // Matt</a:t>
                  </a:r>
                  <a:endParaRPr lang="zh-CN" altLang="en-US" sz="1600"/>
                </a:p>
                <a:p>
                  <a:endParaRPr lang="zh-CN" altLang="en-US" sz="1600"/>
                </a:p>
                <a:p>
                  <a:r>
                    <a:rPr lang="zh-CN" altLang="en-US" sz="1600"/>
                    <a:t>if (true) {</a:t>
                  </a:r>
                  <a:endParaRPr lang="zh-CN" altLang="en-US" sz="1600"/>
                </a:p>
                <a:p>
                  <a:r>
                    <a:rPr lang="zh-CN" altLang="en-US" sz="1600"/>
                    <a:t>  let age = 26;</a:t>
                  </a:r>
                  <a:endParaRPr lang="zh-CN" altLang="en-US" sz="1600"/>
                </a:p>
                <a:p>
                  <a:r>
                    <a:rPr lang="zh-CN" altLang="en-US" sz="1600"/>
                    <a:t>  console.log(age);   // 26</a:t>
                  </a:r>
                  <a:endParaRPr lang="zh-CN" altLang="en-US" sz="1600"/>
                </a:p>
                <a:p>
                  <a:r>
                    <a:rPr lang="zh-CN" altLang="en-US" sz="1600"/>
                    <a:t>}</a:t>
                  </a:r>
                  <a:endParaRPr lang="zh-CN" altLang="en-US" sz="1600"/>
                </a:p>
                <a:p>
                  <a:r>
                    <a:rPr lang="zh-CN" altLang="en-US" sz="1600"/>
                    <a:t>console.log(age);     // ReferenceError: age没有定义</a:t>
                  </a:r>
                  <a:endParaRPr lang="zh-CN" altLang="en-US" sz="1600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614" y="4160"/>
                  <a:ext cx="15434" cy="1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1600"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</a:rPr>
                    <a:t>let 跟var 的作用差不多，但有着非常重要的区别。最明显的区别是，let 声明的范围是块作用域，而var 声明的范围是函数作用域。let 与var 的另一个重要的区别，就是let 声明的变量不会在作用域中被提升。与var 关键字不同，使用let 在全局作用域中声明的变量不会成为window 对象的属性（var 声明的变量则会）。</a:t>
                  </a:r>
                  <a:endPara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2791" y="8088"/>
                <a:ext cx="19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块作用域</a:t>
                </a:r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4909" y="4649"/>
              <a:ext cx="4314" cy="47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 sz="1600"/>
                <a:t>var name;</a:t>
              </a:r>
              <a:endParaRPr lang="zh-CN" altLang="en-US" sz="1600"/>
            </a:p>
            <a:p>
              <a:r>
                <a:rPr lang="zh-CN" altLang="en-US" sz="1600"/>
                <a:t>var name;</a:t>
              </a:r>
              <a:endParaRPr lang="zh-CN" altLang="en-US" sz="1600"/>
            </a:p>
            <a:p>
              <a:endParaRPr lang="zh-CN" altLang="en-US" sz="1600"/>
            </a:p>
            <a:p>
              <a:r>
                <a:rPr lang="zh-CN" altLang="en-US" sz="1600"/>
                <a:t>let age;</a:t>
              </a:r>
              <a:endParaRPr lang="zh-CN" altLang="en-US" sz="1600"/>
            </a:p>
            <a:p>
              <a:r>
                <a:rPr lang="zh-CN" altLang="en-US" sz="1600"/>
                <a:t>let age;  // SyntaxError；标识符age已经声明过了</a:t>
              </a:r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11" y="9446"/>
              <a:ext cx="250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不可冗余声明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03" y="4649"/>
              <a:ext cx="4417" cy="47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 sz="1600"/>
                <a:t>// name会被提升</a:t>
              </a:r>
              <a:endParaRPr lang="zh-CN" altLang="en-US" sz="1600"/>
            </a:p>
            <a:p>
              <a:r>
                <a:rPr lang="zh-CN" altLang="en-US" sz="1600"/>
                <a:t>console.log(name); // undefined</a:t>
              </a:r>
              <a:endParaRPr lang="zh-CN" altLang="en-US" sz="1600"/>
            </a:p>
            <a:p>
              <a:r>
                <a:rPr lang="zh-CN" altLang="en-US" sz="1600"/>
                <a:t>var name = 'Matt';</a:t>
              </a:r>
              <a:endParaRPr lang="zh-CN" altLang="en-US" sz="1600"/>
            </a:p>
            <a:p>
              <a:endParaRPr lang="zh-CN" altLang="en-US" sz="1600"/>
            </a:p>
            <a:p>
              <a:r>
                <a:rPr lang="zh-CN" altLang="en-US" sz="1600"/>
                <a:t>// age不会被提升</a:t>
              </a:r>
              <a:endParaRPr lang="zh-CN" altLang="en-US" sz="1600"/>
            </a:p>
            <a:p>
              <a:r>
                <a:rPr lang="zh-CN" altLang="en-US" sz="1600"/>
                <a:t>console.log(age); // ReferenceError：age没有定义</a:t>
              </a:r>
              <a:endParaRPr lang="zh-CN" altLang="en-US" sz="1600"/>
            </a:p>
            <a:p>
              <a:r>
                <a:rPr lang="zh-CN" altLang="en-US" sz="1600"/>
                <a:t>let age = 26;</a:t>
              </a:r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589" y="9446"/>
              <a:ext cx="42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不会在作用域中被提升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287" y="4649"/>
              <a:ext cx="4417" cy="47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 sz="1600"/>
                <a:t>var name = 'Matt';</a:t>
              </a:r>
              <a:endParaRPr lang="zh-CN" altLang="en-US" sz="1600"/>
            </a:p>
            <a:p>
              <a:r>
                <a:rPr lang="zh-CN" altLang="en-US" sz="1600"/>
                <a:t>console.log(window.name); // 'Matt'</a:t>
              </a:r>
              <a:endParaRPr lang="zh-CN" altLang="en-US" sz="1600"/>
            </a:p>
            <a:p>
              <a:endParaRPr lang="zh-CN" altLang="en-US" sz="1600"/>
            </a:p>
            <a:p>
              <a:r>
                <a:rPr lang="zh-CN" altLang="en-US" sz="1600"/>
                <a:t>let age = 26;</a:t>
              </a:r>
              <a:endParaRPr lang="zh-CN" altLang="en-US" sz="1600"/>
            </a:p>
            <a:p>
              <a:r>
                <a:rPr lang="zh-CN" altLang="en-US" sz="1600"/>
                <a:t>console.log(window.age);  // undefined</a:t>
              </a:r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373" y="9446"/>
              <a:ext cx="424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不会成为window 对象的属性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三、变量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5595" y="901065"/>
            <a:ext cx="11698605" cy="5459095"/>
            <a:chOff x="282" y="2105"/>
            <a:chExt cx="18423" cy="8597"/>
          </a:xfrm>
        </p:grpSpPr>
        <p:grpSp>
          <p:nvGrpSpPr>
            <p:cNvPr id="5" name="组合 4"/>
            <p:cNvGrpSpPr/>
            <p:nvPr/>
          </p:nvGrpSpPr>
          <p:grpSpPr>
            <a:xfrm rot="0">
              <a:off x="282" y="2105"/>
              <a:ext cx="18423" cy="8161"/>
              <a:chOff x="1735" y="747"/>
              <a:chExt cx="15529" cy="8161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735" y="747"/>
                <a:ext cx="15529" cy="7581"/>
                <a:chOff x="1519" y="3742"/>
                <a:chExt cx="15529" cy="6475"/>
              </a:xfrm>
            </p:grpSpPr>
            <p:sp>
              <p:nvSpPr>
                <p:cNvPr id="8" name="文本框 7"/>
                <p:cNvSpPr txBox="1"/>
                <p:nvPr/>
              </p:nvSpPr>
              <p:spPr>
                <a:xfrm>
                  <a:off x="1519" y="3742"/>
                  <a:ext cx="15244" cy="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000" b="1"/>
                    <a:t>let 声明</a:t>
                  </a:r>
                  <a:endParaRPr lang="zh-CN" altLang="en-US" sz="2000" b="1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614" y="5458"/>
                  <a:ext cx="7311" cy="475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p>
                  <a:r>
                    <a:rPr lang="zh-CN" altLang="en-US" sz="1400"/>
                    <a:t>&lt;script&gt;</a:t>
                  </a:r>
                  <a:endParaRPr lang="zh-CN" altLang="en-US" sz="1400"/>
                </a:p>
                <a:p>
                  <a:r>
                    <a:rPr lang="zh-CN" altLang="en-US" sz="1400"/>
                    <a:t>  var name = 'Nicholas';</a:t>
                  </a:r>
                  <a:endParaRPr lang="zh-CN" altLang="en-US" sz="1400"/>
                </a:p>
                <a:p>
                  <a:r>
                    <a:rPr lang="zh-CN" altLang="en-US" sz="1400"/>
                    <a:t>  let age = 26;</a:t>
                  </a:r>
                  <a:endParaRPr lang="zh-CN" altLang="en-US" sz="1400"/>
                </a:p>
                <a:p>
                  <a:r>
                    <a:rPr lang="zh-CN" altLang="en-US" sz="1400"/>
                    <a:t>&lt;/script&gt;</a:t>
                  </a:r>
                  <a:endParaRPr lang="zh-CN" altLang="en-US" sz="1400"/>
                </a:p>
                <a:p>
                  <a:endParaRPr lang="zh-CN" altLang="en-US" sz="1400"/>
                </a:p>
                <a:p>
                  <a:r>
                    <a:rPr lang="zh-CN" altLang="en-US" sz="1400"/>
                    <a:t>&lt;script&gt;</a:t>
                  </a:r>
                  <a:endParaRPr lang="zh-CN" altLang="en-US" sz="1400"/>
                </a:p>
                <a:p>
                  <a:r>
                    <a:rPr lang="zh-CN" altLang="en-US" sz="1400"/>
                    <a:t>  // 假设脚本不确定页面中是否已经声明了同名变量</a:t>
                  </a:r>
                  <a:endParaRPr lang="zh-CN" altLang="en-US" sz="1400"/>
                </a:p>
                <a:p>
                  <a:r>
                    <a:rPr lang="zh-CN" altLang="en-US" sz="1400"/>
                    <a:t>  // 那它可以假设还没有声明过</a:t>
                  </a:r>
                  <a:endParaRPr lang="zh-CN" altLang="en-US" sz="1400"/>
                </a:p>
                <a:p>
                  <a:endParaRPr lang="zh-CN" altLang="en-US" sz="1400"/>
                </a:p>
                <a:p>
                  <a:r>
                    <a:rPr lang="zh-CN" altLang="en-US" sz="1400"/>
                    <a:t>  var name = 'Matt';</a:t>
                  </a:r>
                  <a:endParaRPr lang="zh-CN" altLang="en-US" sz="1400"/>
                </a:p>
                <a:p>
                  <a:r>
                    <a:rPr lang="zh-CN" altLang="en-US" sz="1400"/>
                    <a:t>  // 这里没问题，因为可以被作为一个提升声明来处理</a:t>
                  </a:r>
                  <a:endParaRPr lang="zh-CN" altLang="en-US" sz="1400"/>
                </a:p>
                <a:p>
                  <a:r>
                    <a:rPr lang="zh-CN" altLang="en-US" sz="1400"/>
                    <a:t>  // 不需要检查之前是否声明过同名变量</a:t>
                  </a:r>
                  <a:endParaRPr lang="zh-CN" altLang="en-US" sz="1400"/>
                </a:p>
                <a:p>
                  <a:endParaRPr lang="zh-CN" altLang="en-US" sz="1400"/>
                </a:p>
                <a:p>
                  <a:r>
                    <a:rPr lang="zh-CN" altLang="en-US" sz="1400"/>
                    <a:t>  let age = 36;</a:t>
                  </a:r>
                  <a:endParaRPr lang="zh-CN" altLang="en-US" sz="1400"/>
                </a:p>
                <a:p>
                  <a:r>
                    <a:rPr lang="zh-CN" altLang="en-US" sz="1400"/>
                    <a:t>  // 如果age之前声明过，这里会报错</a:t>
                  </a:r>
                  <a:endParaRPr lang="zh-CN" altLang="en-US" sz="1400"/>
                </a:p>
                <a:p>
                  <a:r>
                    <a:rPr lang="zh-CN" altLang="en-US" sz="1400"/>
                    <a:t>&lt;/script&gt;</a:t>
                  </a:r>
                  <a:endParaRPr lang="zh-CN" altLang="en-US" sz="1400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614" y="4160"/>
                  <a:ext cx="15434" cy="11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1600"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</a:rPr>
                    <a:t>在使用var 声明变量时，由于声明会被提升，JavaScript引擎会自动将多余的声明在作用域顶部合并为一个声明。因为let 的作用域是块，所以不可能检查前面是否已经使用let 声明过同名变量，同时也就不可能在没有声明的情况下声明它。</a:t>
                  </a:r>
                  <a:endPara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4124" y="8328"/>
                <a:ext cx="19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条件声明</a:t>
                </a:r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9503" y="4114"/>
              <a:ext cx="8760" cy="55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 sz="1400"/>
                <a:t>for (var i = 0; i &lt; 5; ++i) {</a:t>
              </a:r>
              <a:endParaRPr lang="zh-CN" altLang="en-US" sz="1400"/>
            </a:p>
            <a:p>
              <a:r>
                <a:rPr lang="zh-CN" altLang="en-US" sz="1400"/>
                <a:t>    setTimeout(() =&gt; console.log(i), 0)</a:t>
              </a:r>
              <a:endParaRPr lang="zh-CN" altLang="en-US" sz="1400"/>
            </a:p>
            <a:p>
              <a:r>
                <a:rPr lang="zh-CN" altLang="en-US" sz="1400"/>
                <a:t>}</a:t>
              </a:r>
              <a:endParaRPr lang="zh-CN" altLang="en-US" sz="1400"/>
            </a:p>
            <a:p>
              <a:r>
                <a:rPr lang="zh-CN" altLang="en-US" sz="1400"/>
                <a:t>// 你可能以为会输出0、1、2、3、4</a:t>
              </a:r>
              <a:endParaRPr lang="zh-CN" altLang="en-US" sz="1400"/>
            </a:p>
            <a:p>
              <a:r>
                <a:rPr lang="zh-CN" altLang="en-US" sz="1400"/>
                <a:t>// 实际上会输出5、5、5、5、5</a:t>
              </a:r>
              <a:endParaRPr lang="zh-CN" altLang="en-US" sz="1400"/>
            </a:p>
            <a:p>
              <a:endParaRPr lang="zh-CN" altLang="en-US" sz="1400"/>
            </a:p>
            <a:p>
              <a:r>
                <a:rPr lang="zh-CN" altLang="en-US" sz="1400"/>
                <a:t>for (let i = 0; i &lt; 5; ++i) {</a:t>
              </a:r>
              <a:endParaRPr lang="zh-CN" altLang="en-US" sz="1400"/>
            </a:p>
            <a:p>
              <a:r>
                <a:rPr lang="zh-CN" altLang="en-US" sz="1400"/>
                <a:t>  // 循环逻辑</a:t>
              </a:r>
              <a:endParaRPr lang="zh-CN" altLang="en-US" sz="1400"/>
            </a:p>
            <a:p>
              <a:r>
                <a:rPr lang="zh-CN" altLang="en-US" sz="1400"/>
                <a:t>}</a:t>
              </a:r>
              <a:endParaRPr lang="zh-CN" altLang="en-US" sz="1400"/>
            </a:p>
            <a:p>
              <a:r>
                <a:rPr lang="zh-CN" altLang="en-US" sz="1400"/>
                <a:t>console.log(i); // ReferenceError: i没有定义</a:t>
              </a:r>
              <a:endParaRPr lang="zh-CN" altLang="en-US" sz="1400"/>
            </a:p>
            <a:p>
              <a:endParaRPr lang="zh-CN" altLang="en-US" sz="1400"/>
            </a:p>
            <a:p>
              <a:r>
                <a:rPr lang="en-US" altLang="zh-CN" sz="1400"/>
                <a:t>// ----------------------------------------------------------------------------------------</a:t>
              </a:r>
              <a:endParaRPr lang="zh-CN" altLang="en-US" sz="1400"/>
            </a:p>
            <a:p>
              <a:r>
                <a:rPr lang="zh-CN" altLang="en-US" sz="1400"/>
                <a:t>for (let i = 0; i &lt; 5; ++i) {</a:t>
              </a:r>
              <a:endParaRPr lang="zh-CN" altLang="en-US" sz="1400"/>
            </a:p>
            <a:p>
              <a:r>
                <a:rPr lang="zh-CN" altLang="en-US" sz="1400"/>
                <a:t>    setTimeout(() =&gt; console.log(i), 0)</a:t>
              </a:r>
              <a:endParaRPr lang="zh-CN" altLang="en-US" sz="1400"/>
            </a:p>
            <a:p>
              <a:r>
                <a:rPr lang="zh-CN" altLang="en-US" sz="1400"/>
                <a:t>}</a:t>
              </a:r>
              <a:endParaRPr lang="zh-CN" altLang="en-US" sz="1400"/>
            </a:p>
            <a:p>
              <a:r>
                <a:rPr lang="zh-CN" altLang="en-US" sz="1400"/>
                <a:t>// 会输出0、1、2、3、4</a:t>
              </a:r>
              <a:endParaRPr lang="zh-CN" altLang="en-US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760" y="9686"/>
              <a:ext cx="424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迭代变量的作用域仅限于for 循环块内部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三、变量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5595" y="901065"/>
            <a:ext cx="11698605" cy="5704647"/>
            <a:chOff x="282" y="2105"/>
            <a:chExt cx="18423" cy="8570"/>
          </a:xfrm>
        </p:grpSpPr>
        <p:grpSp>
          <p:nvGrpSpPr>
            <p:cNvPr id="5" name="组合 4"/>
            <p:cNvGrpSpPr/>
            <p:nvPr/>
          </p:nvGrpSpPr>
          <p:grpSpPr>
            <a:xfrm rot="0">
              <a:off x="282" y="2105"/>
              <a:ext cx="18423" cy="8570"/>
              <a:chOff x="1735" y="747"/>
              <a:chExt cx="15529" cy="857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735" y="747"/>
                <a:ext cx="15529" cy="7972"/>
                <a:chOff x="1519" y="3742"/>
                <a:chExt cx="15529" cy="6809"/>
              </a:xfrm>
            </p:grpSpPr>
            <p:sp>
              <p:nvSpPr>
                <p:cNvPr id="8" name="文本框 7"/>
                <p:cNvSpPr txBox="1"/>
                <p:nvPr/>
              </p:nvSpPr>
              <p:spPr>
                <a:xfrm>
                  <a:off x="1519" y="3742"/>
                  <a:ext cx="15244" cy="5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000" b="1"/>
                    <a:t>const 声明</a:t>
                  </a:r>
                  <a:endParaRPr lang="zh-CN" altLang="en-US" sz="2000" b="1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519" y="5458"/>
                  <a:ext cx="7311" cy="509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p>
                  <a:r>
                    <a:rPr lang="zh-CN" altLang="en-US" sz="1400"/>
                    <a:t>const age = 26;</a:t>
                  </a:r>
                  <a:endParaRPr lang="zh-CN" altLang="en-US" sz="1400"/>
                </a:p>
                <a:p>
                  <a:r>
                    <a:rPr lang="zh-CN" altLang="en-US" sz="1400"/>
                    <a:t>age = 36; // TypeError: 给常量赋值</a:t>
                  </a:r>
                  <a:endParaRPr lang="zh-CN" altLang="en-US" sz="1400"/>
                </a:p>
                <a:p>
                  <a:r>
                    <a:rPr lang="zh-CN" altLang="en-US" sz="1400"/>
                    <a:t>// const也不允许重复声明</a:t>
                  </a:r>
                  <a:endParaRPr lang="zh-CN" altLang="en-US" sz="1400"/>
                </a:p>
                <a:p>
                  <a:r>
                    <a:rPr lang="zh-CN" altLang="en-US" sz="1400"/>
                    <a:t>const name = 'Matt';</a:t>
                  </a:r>
                  <a:endParaRPr lang="zh-CN" altLang="en-US" sz="1400"/>
                </a:p>
                <a:p>
                  <a:r>
                    <a:rPr lang="zh-CN" altLang="en-US" sz="1400"/>
                    <a:t>const name = 'Nicholas'; // SyntaxError</a:t>
                  </a:r>
                  <a:endParaRPr lang="zh-CN" altLang="en-US" sz="1400"/>
                </a:p>
                <a:p>
                  <a:endParaRPr lang="zh-CN" altLang="en-US" sz="1400"/>
                </a:p>
                <a:p>
                  <a:r>
                    <a:rPr lang="zh-CN" altLang="en-US" sz="1400"/>
                    <a:t>// const声明的作用域也是块</a:t>
                  </a:r>
                  <a:endParaRPr lang="zh-CN" altLang="en-US" sz="1400"/>
                </a:p>
                <a:p>
                  <a:r>
                    <a:rPr lang="zh-CN" altLang="en-US" sz="1400"/>
                    <a:t>const name = 'Matt';</a:t>
                  </a:r>
                  <a:endParaRPr lang="zh-CN" altLang="en-US" sz="1400"/>
                </a:p>
                <a:p>
                  <a:r>
                    <a:rPr lang="zh-CN" altLang="en-US" sz="1400"/>
                    <a:t>if (true) {</a:t>
                  </a:r>
                  <a:endParaRPr lang="zh-CN" altLang="en-US" sz="1400"/>
                </a:p>
                <a:p>
                  <a:r>
                    <a:rPr lang="zh-CN" altLang="en-US" sz="1400"/>
                    <a:t>  const name = 'Nicholas';</a:t>
                  </a:r>
                  <a:endParaRPr lang="zh-CN" altLang="en-US" sz="1400"/>
                </a:p>
                <a:p>
                  <a:r>
                    <a:rPr lang="zh-CN" altLang="en-US" sz="1400"/>
                    <a:t>}</a:t>
                  </a:r>
                  <a:endParaRPr lang="zh-CN" altLang="en-US" sz="1400"/>
                </a:p>
                <a:p>
                  <a:r>
                    <a:rPr lang="zh-CN" altLang="en-US" sz="1400"/>
                    <a:t>console.log(name); // Matt</a:t>
                  </a:r>
                  <a:endParaRPr lang="zh-CN" altLang="en-US" sz="1400"/>
                </a:p>
                <a:p>
                  <a:endParaRPr lang="zh-CN" altLang="en-US" sz="1400"/>
                </a:p>
                <a:p>
                  <a:endParaRPr lang="zh-CN" altLang="en-US" sz="1400"/>
                </a:p>
                <a:p>
                  <a:r>
                    <a:rPr lang="en-US" altLang="zh-CN" sz="1400">
                      <a:solidFill>
                        <a:srgbClr val="FF0000"/>
                      </a:solidFill>
                    </a:rPr>
                    <a:t>/* </a:t>
                  </a:r>
                  <a:r>
                    <a:rPr lang="zh-CN" altLang="en-US" sz="1400">
                      <a:solidFill>
                        <a:srgbClr val="FF0000"/>
                      </a:solidFill>
                    </a:rPr>
                    <a:t>const 声明的限制只适用于它指向的变量的引用。换句话说，如果const 变量引用的是一个对象，那么修改这个对象内部的属性并不违反const 的限制。</a:t>
                  </a:r>
                  <a:r>
                    <a:rPr lang="en-US" altLang="zh-CN" sz="1400">
                      <a:solidFill>
                        <a:srgbClr val="FF0000"/>
                      </a:solidFill>
                    </a:rPr>
                    <a:t>*/</a:t>
                  </a:r>
                  <a:endParaRPr lang="zh-CN" altLang="en-US" sz="1400">
                    <a:solidFill>
                      <a:srgbClr val="FF0000"/>
                    </a:solidFill>
                  </a:endParaRPr>
                </a:p>
                <a:p>
                  <a:endParaRPr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614" y="4146"/>
                  <a:ext cx="15434" cy="1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1600"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</a:rPr>
                    <a:t>const 的行为与let 基本相同，唯一一个重要的区别是用它声明变量时必须同时初始化变量，且尝试修改const 声明的变量会导致运行时错误。</a:t>
                  </a:r>
                  <a:endPara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4124" y="8764"/>
                <a:ext cx="1997" cy="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条件声明</a:t>
                </a:r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9503" y="4114"/>
              <a:ext cx="8760" cy="59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 sz="1400"/>
                <a:t>let i = 0;</a:t>
              </a:r>
              <a:endParaRPr lang="zh-CN" altLang="en-US" sz="1400"/>
            </a:p>
            <a:p>
              <a:r>
                <a:rPr lang="zh-CN" altLang="en-US" sz="1400"/>
                <a:t>for (const j = 7; i &lt; 5; ++i) {</a:t>
              </a:r>
              <a:endParaRPr lang="zh-CN" altLang="en-US" sz="1400"/>
            </a:p>
            <a:p>
              <a:r>
                <a:rPr lang="zh-CN" altLang="en-US" sz="1400"/>
                <a:t>  console.log(j);</a:t>
              </a:r>
              <a:endParaRPr lang="zh-CN" altLang="en-US" sz="1400"/>
            </a:p>
            <a:p>
              <a:r>
                <a:rPr lang="zh-CN" altLang="en-US" sz="1400"/>
                <a:t>}</a:t>
              </a:r>
              <a:endParaRPr lang="zh-CN" altLang="en-US" sz="1400"/>
            </a:p>
            <a:p>
              <a:r>
                <a:rPr lang="zh-CN" altLang="en-US" sz="1400"/>
                <a:t>// 7, 7, 7, 7, 7</a:t>
              </a:r>
              <a:endParaRPr lang="zh-CN" altLang="en-US" sz="1400"/>
            </a:p>
            <a:p>
              <a:endParaRPr lang="zh-CN" altLang="en-US" sz="1400"/>
            </a:p>
            <a:p>
              <a:r>
                <a:rPr lang="zh-CN" altLang="en-US" sz="1400"/>
                <a:t>for (const key in {a: 1, b: 2}) {</a:t>
              </a:r>
              <a:endParaRPr lang="zh-CN" altLang="en-US" sz="1400"/>
            </a:p>
            <a:p>
              <a:r>
                <a:rPr lang="zh-CN" altLang="en-US" sz="1400"/>
                <a:t>  console.log(key);</a:t>
              </a:r>
              <a:endParaRPr lang="zh-CN" altLang="en-US" sz="1400"/>
            </a:p>
            <a:p>
              <a:r>
                <a:rPr lang="zh-CN" altLang="en-US" sz="1400"/>
                <a:t>}</a:t>
              </a:r>
              <a:endParaRPr lang="zh-CN" altLang="en-US" sz="1400"/>
            </a:p>
            <a:p>
              <a:r>
                <a:rPr lang="zh-CN" altLang="en-US" sz="1400"/>
                <a:t>// a, b</a:t>
              </a:r>
              <a:endParaRPr lang="zh-CN" altLang="en-US" sz="1400"/>
            </a:p>
            <a:p>
              <a:endParaRPr lang="zh-CN" altLang="en-US" sz="1400"/>
            </a:p>
            <a:p>
              <a:r>
                <a:rPr lang="zh-CN" altLang="en-US" sz="1400"/>
                <a:t>for (const value of [1,2,3,4,5]) {</a:t>
              </a:r>
              <a:endParaRPr lang="zh-CN" altLang="en-US" sz="1400"/>
            </a:p>
            <a:p>
              <a:r>
                <a:rPr lang="zh-CN" altLang="en-US" sz="1400"/>
                <a:t>  console.log(value);</a:t>
              </a:r>
              <a:endParaRPr lang="zh-CN" altLang="en-US" sz="1400"/>
            </a:p>
            <a:p>
              <a:r>
                <a:rPr lang="zh-CN" altLang="en-US" sz="1400"/>
                <a:t>}</a:t>
              </a:r>
              <a:endParaRPr lang="zh-CN" altLang="en-US" sz="1400"/>
            </a:p>
            <a:p>
              <a:r>
                <a:rPr lang="zh-CN" altLang="en-US" sz="1400"/>
                <a:t>// 1, 2, 3, 4, 5</a:t>
              </a:r>
              <a:endParaRPr lang="zh-CN" altLang="en-US" sz="1400"/>
            </a:p>
            <a:p>
              <a:r>
                <a:rPr lang="en-US" altLang="zh-CN" sz="1400">
                  <a:solidFill>
                    <a:srgbClr val="FF0000"/>
                  </a:solidFill>
                </a:rPr>
                <a:t>/*const 声明一个不会被修改的for 循环变量，那也是可以的。也就是说，每次迭代只是创建一个新变量 */</a:t>
              </a:r>
              <a:endParaRPr lang="en-US" altLang="zh-CN" sz="1400">
                <a:solidFill>
                  <a:srgbClr val="FF0000"/>
                </a:solidFill>
              </a:endParaRPr>
            </a:p>
            <a:p>
              <a:endParaRPr lang="en-US" altLang="zh-CN" sz="14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760" y="10025"/>
              <a:ext cx="4246" cy="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应用在</a:t>
              </a:r>
              <a:r>
                <a:rPr lang="zh-CN" altLang="en-US"/>
                <a:t>for-of 和for-in 循环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2910" y="23939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三、变量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0">
            <a:off x="1128395" y="1783080"/>
            <a:ext cx="9984105" cy="3377108"/>
            <a:chOff x="1519" y="3742"/>
            <a:chExt cx="15529" cy="2644"/>
          </a:xfrm>
        </p:grpSpPr>
        <p:sp>
          <p:nvSpPr>
            <p:cNvPr id="8" name="文本框 7"/>
            <p:cNvSpPr txBox="1"/>
            <p:nvPr/>
          </p:nvSpPr>
          <p:spPr>
            <a:xfrm>
              <a:off x="1519" y="3742"/>
              <a:ext cx="15244" cy="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变量</a:t>
              </a:r>
              <a:r>
                <a:rPr lang="zh-CN" altLang="en-US" sz="2000" b="1"/>
                <a:t>声明风格及最佳实践</a:t>
              </a:r>
              <a:endParaRPr lang="zh-CN" altLang="en-US" sz="20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14" y="4146"/>
              <a:ext cx="15434" cy="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0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const 优先，let 次之</a:t>
              </a:r>
              <a:endPara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使用const 声明可以让浏览器运行时强制保持变量不变，也可以让静态代码分析工具提前发现不合法的赋值操作。因此，很多开发者认为应该优先使用const 来声明变量，只在提前知道未来会有修改时，再使用let 。这样可以让开发者更有信心地推断某些变量的值永远不会变，同时也能迅速发现因意外赋值导致的非预期行为。</a:t>
              </a:r>
              <a:endPara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11006</Words>
  <Application>WPS 演示</Application>
  <PresentationFormat>宽屏</PresentationFormat>
  <Paragraphs>612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宋体</vt:lpstr>
      <vt:lpstr>Wingdings</vt:lpstr>
      <vt:lpstr>方正舒体</vt:lpstr>
      <vt:lpstr>楷体</vt:lpstr>
      <vt:lpstr>微软雅黑</vt:lpstr>
      <vt:lpstr>Arial Unicode MS</vt:lpstr>
      <vt:lpstr>Calibri</vt:lpstr>
      <vt:lpstr>方正幼线繁体</vt:lpstr>
      <vt:lpstr>华文宋体</vt:lpstr>
      <vt:lpstr>华文细黑</vt:lpstr>
      <vt:lpstr>仿宋</vt:lpstr>
      <vt:lpstr>等线</vt:lpstr>
      <vt:lpstr>方正清刻本悦宋简体</vt:lpstr>
      <vt:lpstr>方正姚体</vt:lpstr>
      <vt:lpstr>汉鼎繁细等线</vt:lpstr>
      <vt:lpstr>黑体</vt:lpstr>
      <vt:lpstr>华文琥珀</vt:lpstr>
      <vt:lpstr>Algerian</vt:lpstr>
      <vt:lpstr>Office 主题</vt:lpstr>
      <vt:lpstr>第三章 语言基础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谭淑慧</dc:creator>
  <cp:lastModifiedBy>tsh</cp:lastModifiedBy>
  <cp:revision>427</cp:revision>
  <dcterms:created xsi:type="dcterms:W3CDTF">2021-02-09T01:52:00Z</dcterms:created>
  <dcterms:modified xsi:type="dcterms:W3CDTF">2021-02-10T08:53:46Z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