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44805" y="2989580"/>
            <a:ext cx="11503025" cy="994410"/>
          </a:xfrm>
        </p:spPr>
        <p:txBody>
          <a:bodyPr>
            <a:normAutofit/>
          </a:bodyPr>
          <a:p>
            <a:r>
              <a:rPr lang="zh-CN" altLang="en-US">
                <a:latin typeface="方正舒体" panose="02010601030101010101" charset="-122"/>
                <a:ea typeface="方正舒体" panose="02010601030101010101" charset="-122"/>
                <a:cs typeface="方正舒体" panose="02010601030101010101" charset="-122"/>
              </a:rPr>
              <a:t>第二十六章 </a:t>
            </a:r>
            <a:r>
              <a:rPr lang="zh-CN" altLang="en-US">
                <a:latin typeface="方正舒体" panose="02010601030101010101" charset="-122"/>
                <a:ea typeface="方正舒体" panose="02010601030101010101" charset="-122"/>
                <a:cs typeface="方正舒体" panose="02010601030101010101" charset="-122"/>
              </a:rPr>
              <a:t>模块</a:t>
            </a:r>
            <a:endParaRPr lang="zh-CN" altLang="en-US">
              <a:latin typeface="方正舒体" panose="02010601030101010101" charset="-122"/>
              <a:ea typeface="方正舒体" panose="02010601030101010101" charset="-122"/>
              <a:cs typeface="方正舒体" panose="02010601030101010101"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892550" y="1413510"/>
            <a:ext cx="5296535" cy="4030980"/>
          </a:xfrm>
          <a:prstGeom prst="rect">
            <a:avLst/>
          </a:prstGeom>
          <a:noFill/>
        </p:spPr>
        <p:txBody>
          <a:bodyPr wrap="square" rtlCol="0">
            <a:spAutoFit/>
          </a:bodyPr>
          <a:p>
            <a:pPr marL="571500" indent="-571500">
              <a:lnSpc>
                <a:spcPct val="200000"/>
              </a:lnSpc>
              <a:buFont typeface="+mj-ea"/>
              <a:buAutoNum type="ea1JpnChsDbPeriod"/>
            </a:pPr>
            <a:r>
              <a:rPr lang="zh-CN" sz="3200" b="1">
                <a:latin typeface="方正舒体" panose="02010601030101010101" charset="-122"/>
                <a:ea typeface="方正舒体" panose="02010601030101010101" charset="-122"/>
                <a:cs typeface="方正舒体" panose="02010601030101010101" charset="-122"/>
              </a:rPr>
              <a:t>理解模块模式</a:t>
            </a:r>
            <a:endParaRPr sz="3200" b="1">
              <a:latin typeface="方正舒体" panose="02010601030101010101" charset="-122"/>
              <a:ea typeface="方正舒体" panose="02010601030101010101" charset="-122"/>
              <a:cs typeface="方正舒体" panose="02010601030101010101" charset="-122"/>
            </a:endParaRPr>
          </a:p>
          <a:p>
            <a:pPr marL="571500" indent="-571500">
              <a:lnSpc>
                <a:spcPct val="200000"/>
              </a:lnSpc>
              <a:buFont typeface="+mj-ea"/>
              <a:buAutoNum type="ea1JpnChsDbPeriod"/>
            </a:pPr>
            <a:r>
              <a:rPr lang="zh-CN" altLang="en-US" sz="3200" b="1">
                <a:latin typeface="方正舒体" panose="02010601030101010101" charset="-122"/>
                <a:ea typeface="方正舒体" panose="02010601030101010101" charset="-122"/>
                <a:cs typeface="方正舒体" panose="02010601030101010101" charset="-122"/>
              </a:rPr>
              <a:t>凑合的模块系统</a:t>
            </a:r>
            <a:endParaRPr lang="zh-CN" altLang="en-US" sz="3200" b="1">
              <a:latin typeface="方正舒体" panose="02010601030101010101" charset="-122"/>
              <a:ea typeface="方正舒体" panose="02010601030101010101" charset="-122"/>
              <a:cs typeface="方正舒体" panose="02010601030101010101" charset="-122"/>
            </a:endParaRPr>
          </a:p>
          <a:p>
            <a:pPr marL="571500" indent="-571500">
              <a:lnSpc>
                <a:spcPct val="200000"/>
              </a:lnSpc>
              <a:buFont typeface="+mj-ea"/>
              <a:buAutoNum type="ea1JpnChsDbPeriod"/>
            </a:pPr>
            <a:r>
              <a:rPr lang="zh-CN" altLang="en-US" sz="3200" b="1">
                <a:latin typeface="方正舒体" panose="02010601030101010101" charset="-122"/>
                <a:ea typeface="方正舒体" panose="02010601030101010101" charset="-122"/>
                <a:cs typeface="方正舒体" panose="02010601030101010101" charset="-122"/>
              </a:rPr>
              <a:t>使用前 ES6 模块加载器</a:t>
            </a:r>
            <a:endParaRPr lang="zh-CN" altLang="en-US" sz="3200" b="1">
              <a:latin typeface="方正舒体" panose="02010601030101010101" charset="-122"/>
              <a:ea typeface="方正舒体" panose="02010601030101010101" charset="-122"/>
              <a:cs typeface="方正舒体" panose="02010601030101010101" charset="-122"/>
            </a:endParaRPr>
          </a:p>
          <a:p>
            <a:pPr marL="571500" indent="-571500">
              <a:lnSpc>
                <a:spcPct val="200000"/>
              </a:lnSpc>
              <a:buFont typeface="+mj-ea"/>
              <a:buAutoNum type="ea1JpnChsDbPeriod"/>
            </a:pPr>
            <a:r>
              <a:rPr lang="zh-CN" altLang="en-US" sz="3200" b="1">
                <a:latin typeface="方正舒体" panose="02010601030101010101" charset="-122"/>
                <a:ea typeface="方正舒体" panose="02010601030101010101" charset="-122"/>
                <a:cs typeface="方正舒体" panose="02010601030101010101" charset="-122"/>
              </a:rPr>
              <a:t>使用</a:t>
            </a:r>
            <a:r>
              <a:rPr lang="en-US" altLang="zh-CN" sz="3200" b="1">
                <a:latin typeface="方正舒体" panose="02010601030101010101" charset="-122"/>
                <a:ea typeface="方正舒体" panose="02010601030101010101" charset="-122"/>
                <a:cs typeface="方正舒体" panose="02010601030101010101" charset="-122"/>
              </a:rPr>
              <a:t>ES6</a:t>
            </a:r>
            <a:r>
              <a:rPr lang="zh-CN" altLang="en-US" sz="3200" b="1">
                <a:latin typeface="方正舒体" panose="02010601030101010101" charset="-122"/>
                <a:ea typeface="方正舒体" panose="02010601030101010101" charset="-122"/>
                <a:cs typeface="方正舒体" panose="02010601030101010101" charset="-122"/>
              </a:rPr>
              <a:t>模块</a:t>
            </a:r>
            <a:endParaRPr lang="zh-CN" altLang="en-US" sz="3200" b="1">
              <a:latin typeface="方正舒体" panose="02010601030101010101" charset="-122"/>
              <a:ea typeface="方正舒体" panose="02010601030101010101" charset="-122"/>
              <a:cs typeface="方正舒体" panose="02010601030101010101" charset="-122"/>
            </a:endParaRPr>
          </a:p>
        </p:txBody>
      </p:sp>
      <p:sp>
        <p:nvSpPr>
          <p:cNvPr id="3" name="文本框 2"/>
          <p:cNvSpPr txBox="1"/>
          <p:nvPr/>
        </p:nvSpPr>
        <p:spPr>
          <a:xfrm>
            <a:off x="1154430" y="450850"/>
            <a:ext cx="6417310" cy="521970"/>
          </a:xfrm>
          <a:prstGeom prst="rect">
            <a:avLst/>
          </a:prstGeom>
          <a:noFill/>
        </p:spPr>
        <p:txBody>
          <a:bodyPr wrap="square" rtlCol="0">
            <a:spAutoFit/>
          </a:bodyPr>
          <a:p>
            <a:r>
              <a:rPr lang="zh-CN" altLang="en-US" sz="2800" b="1">
                <a:solidFill>
                  <a:schemeClr val="tx1"/>
                </a:solidFill>
                <a:effectLst>
                  <a:outerShdw blurRad="38100" dist="19050" dir="2700000" algn="tl" rotWithShape="0">
                    <a:schemeClr val="dk1">
                      <a:alpha val="40000"/>
                    </a:schemeClr>
                  </a:outerShdw>
                </a:effectLst>
              </a:rPr>
              <a:t>目录</a:t>
            </a:r>
            <a:endParaRPr lang="en-US" altLang="zh-CN" sz="2800" b="1">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一、理解模块模式</a:t>
            </a:r>
            <a:endParaRPr lang="zh-CN" sz="28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1144270" y="2780030"/>
            <a:ext cx="9903460" cy="922020"/>
          </a:xfrm>
          <a:prstGeom prst="rect">
            <a:avLst/>
          </a:prstGeom>
          <a:noFill/>
        </p:spPr>
        <p:txBody>
          <a:bodyPr wrap="square" rtlCol="0">
            <a:spAutoFit/>
          </a:bodyPr>
          <a:p>
            <a:pPr algn="l">
              <a:lnSpc>
                <a:spcPct val="150000"/>
              </a:lnSpc>
            </a:pPr>
            <a:r>
              <a:rPr lang="zh-CN" altLang="en-US" sz="1200"/>
              <a:t>将代码拆分成独立的块，然后再把这些块连接起来可以通过模块模式来实现。</a:t>
            </a:r>
            <a:r>
              <a:rPr lang="zh-CN" altLang="en-US" sz="1200" b="1"/>
              <a:t>这种模式背后的思想很简单：把逻辑分块，各自封装，相互独立，每个块自行决定对外暴露什么，同时自行决定引入执行哪些外部代码。</a:t>
            </a:r>
            <a:r>
              <a:rPr lang="zh-CN" altLang="en-US" sz="1200"/>
              <a:t>不同的实现和特性让这些基本的概念变得有点复杂，但这个基本的思想是所有 JavaScript模块系统的基础。</a:t>
            </a:r>
            <a:endParaRPr lang="zh-CN" altLang="en-US" sz="12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64515" y="158115"/>
            <a:ext cx="6185535" cy="521970"/>
          </a:xfrm>
          <a:prstGeom prst="rect">
            <a:avLst/>
          </a:prstGeom>
          <a:noFill/>
        </p:spPr>
        <p:txBody>
          <a:bodyPr wrap="square" rtlCol="0">
            <a:spAutoFit/>
          </a:bodyPr>
          <a:p>
            <a:r>
              <a:rPr lang="zh-CN" sz="2800" b="1">
                <a:solidFill>
                  <a:schemeClr val="tx1"/>
                </a:solidFill>
                <a:effectLst>
                  <a:outerShdw blurRad="38100" dist="19050" dir="2700000" algn="tl" rotWithShape="0">
                    <a:schemeClr val="dk1">
                      <a:alpha val="40000"/>
                    </a:schemeClr>
                  </a:outerShdw>
                </a:effectLst>
              </a:rPr>
              <a:t>一、理解模块模式</a:t>
            </a:r>
            <a:endParaRPr lang="zh-CN" sz="2800" b="1">
              <a:solidFill>
                <a:schemeClr val="tx1"/>
              </a:solidFill>
              <a:effectLst>
                <a:outerShdw blurRad="38100" dist="19050" dir="2700000" algn="tl" rotWithShape="0">
                  <a:schemeClr val="dk1">
                    <a:alpha val="40000"/>
                  </a:schemeClr>
                </a:outerShdw>
              </a:effectLst>
            </a:endParaRPr>
          </a:p>
        </p:txBody>
      </p:sp>
      <p:grpSp>
        <p:nvGrpSpPr>
          <p:cNvPr id="6" name="组合 5"/>
          <p:cNvGrpSpPr/>
          <p:nvPr/>
        </p:nvGrpSpPr>
        <p:grpSpPr>
          <a:xfrm>
            <a:off x="542925" y="1296035"/>
            <a:ext cx="2597150" cy="2785745"/>
            <a:chOff x="855" y="2041"/>
            <a:chExt cx="4090" cy="4387"/>
          </a:xfrm>
        </p:grpSpPr>
        <p:sp>
          <p:nvSpPr>
            <p:cNvPr id="4" name="圆角矩形 3"/>
            <p:cNvSpPr/>
            <p:nvPr/>
          </p:nvSpPr>
          <p:spPr>
            <a:xfrm>
              <a:off x="1355" y="2041"/>
              <a:ext cx="3089" cy="111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zh-CN" altLang="en-US" sz="1200"/>
                <a:t>模块标识符</a:t>
              </a:r>
              <a:endParaRPr lang="zh-CN" altLang="en-US" sz="1200"/>
            </a:p>
          </p:txBody>
        </p:sp>
        <p:sp>
          <p:nvSpPr>
            <p:cNvPr id="5" name="矩形 4"/>
            <p:cNvSpPr/>
            <p:nvPr/>
          </p:nvSpPr>
          <p:spPr>
            <a:xfrm>
              <a:off x="855" y="3158"/>
              <a:ext cx="4090" cy="327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lnSpc>
                  <a:spcPct val="150000"/>
                </a:lnSpc>
              </a:pPr>
              <a:r>
                <a:rPr lang="zh-CN" altLang="en-US" sz="1000"/>
                <a:t>模块标识符是所有模块系统通用的概念。</a:t>
              </a:r>
              <a:r>
                <a:rPr lang="zh-CN" altLang="en-US" sz="1000" b="1"/>
                <a:t>模块系统本质上是键/值实体，其中每个模块都有个可用</a:t>
              </a:r>
              <a:r>
                <a:rPr lang="zh-CN" altLang="en-US" sz="1000"/>
                <a:t>于引用它的标识符。这个标识符在模拟模块的系统中可能是字符串，在原生实现的模块系统中可能是模块文件的实际路径。</a:t>
              </a:r>
              <a:endParaRPr lang="zh-CN" altLang="en-US" sz="1000"/>
            </a:p>
          </p:txBody>
        </p:sp>
      </p:grpSp>
      <p:grpSp>
        <p:nvGrpSpPr>
          <p:cNvPr id="7" name="组合 6"/>
          <p:cNvGrpSpPr/>
          <p:nvPr/>
        </p:nvGrpSpPr>
        <p:grpSpPr>
          <a:xfrm>
            <a:off x="3629025" y="1296035"/>
            <a:ext cx="2597150" cy="2785745"/>
            <a:chOff x="855" y="2041"/>
            <a:chExt cx="4090" cy="4387"/>
          </a:xfrm>
        </p:grpSpPr>
        <p:sp>
          <p:nvSpPr>
            <p:cNvPr id="8" name="圆角矩形 7"/>
            <p:cNvSpPr/>
            <p:nvPr/>
          </p:nvSpPr>
          <p:spPr>
            <a:xfrm>
              <a:off x="1355" y="2041"/>
              <a:ext cx="3089" cy="111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zh-CN" altLang="en-US" sz="1200"/>
                <a:t>模块依赖</a:t>
              </a:r>
              <a:endParaRPr lang="zh-CN" altLang="en-US" sz="1200"/>
            </a:p>
          </p:txBody>
        </p:sp>
        <p:sp>
          <p:nvSpPr>
            <p:cNvPr id="9" name="矩形 8"/>
            <p:cNvSpPr/>
            <p:nvPr/>
          </p:nvSpPr>
          <p:spPr>
            <a:xfrm>
              <a:off x="855" y="3158"/>
              <a:ext cx="4090" cy="327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lnSpc>
                  <a:spcPct val="150000"/>
                </a:lnSpc>
              </a:pPr>
              <a:r>
                <a:rPr lang="zh-CN" altLang="en-US" sz="1000" b="1"/>
                <a:t>模块系统的核心是管理依赖。指定依赖的模块与周围的环境会达成一种契约。</a:t>
              </a:r>
              <a:r>
                <a:rPr lang="zh-CN" altLang="en-US" sz="1000"/>
                <a:t>本地模块向模块系统声明一组外部模块（依赖），这些外部模块对于当前模块正常运行是必需的。模块系统检视这些依赖，进而保证这些外部模块能够被加载并在本地模块运行时初始化所有依赖。</a:t>
              </a:r>
              <a:endParaRPr lang="zh-CN" altLang="en-US" sz="1000"/>
            </a:p>
          </p:txBody>
        </p:sp>
      </p:grpSp>
      <p:grpSp>
        <p:nvGrpSpPr>
          <p:cNvPr id="10" name="组合 9"/>
          <p:cNvGrpSpPr/>
          <p:nvPr/>
        </p:nvGrpSpPr>
        <p:grpSpPr>
          <a:xfrm>
            <a:off x="6714490" y="1296035"/>
            <a:ext cx="2597150" cy="2785745"/>
            <a:chOff x="855" y="2041"/>
            <a:chExt cx="4090" cy="4387"/>
          </a:xfrm>
        </p:grpSpPr>
        <p:sp>
          <p:nvSpPr>
            <p:cNvPr id="11" name="圆角矩形 10"/>
            <p:cNvSpPr/>
            <p:nvPr/>
          </p:nvSpPr>
          <p:spPr>
            <a:xfrm>
              <a:off x="1355" y="2041"/>
              <a:ext cx="3089" cy="111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zh-CN" altLang="en-US" sz="1200"/>
                <a:t>模块加载</a:t>
              </a:r>
              <a:endParaRPr lang="zh-CN" altLang="en-US" sz="1200"/>
            </a:p>
          </p:txBody>
        </p:sp>
        <p:sp>
          <p:nvSpPr>
            <p:cNvPr id="12" name="矩形 11"/>
            <p:cNvSpPr/>
            <p:nvPr/>
          </p:nvSpPr>
          <p:spPr>
            <a:xfrm>
              <a:off x="855" y="3158"/>
              <a:ext cx="4090" cy="327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lnSpc>
                  <a:spcPct val="150000"/>
                </a:lnSpc>
              </a:pPr>
              <a:r>
                <a:rPr lang="zh-CN" altLang="en-US" sz="1000"/>
                <a:t>加载模块的概念派生自依赖契约。当一个外部模块被指定为依赖时，本地模块期望在执行它时，依赖已准备好并已初始化。</a:t>
              </a:r>
              <a:endParaRPr lang="zh-CN" altLang="en-US" sz="1000"/>
            </a:p>
          </p:txBody>
        </p:sp>
      </p:grpSp>
    </p:spTree>
    <p:custDataLst>
      <p:tags r:id="rId1"/>
    </p:custDataLst>
  </p:cSld>
  <p:clrMapOvr>
    <a:masterClrMapping/>
  </p:clrMapOvr>
</p:sld>
</file>

<file path=ppt/tags/tag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p="http://schemas.openxmlformats.org/presentationml/2006/main">
  <p:tag name="KSO_WM_BEAUTIFY_FLAG" val="#wm#"/>
  <p:tag name="KSO_WM_TEMPLATE_CATEGORY" val="custom"/>
  <p:tag name="KSO_WM_TEMPLATE_INDEX" val="20205081"/>
</p:tagLst>
</file>

<file path=ppt/tags/tag3.xml><?xml version="1.0" encoding="utf-8"?>
<p:tagLst xmlns:p="http://schemas.openxmlformats.org/presentationml/2006/main">
  <p:tag name="KSO_WM_BEAUTIFY_FLAG" val="#wm#"/>
  <p:tag name="KSO_WM_TEMPLATE_CATEGORY" val="custom"/>
  <p:tag name="KSO_WM_TEMPLATE_INDEX" val="20205081"/>
</p:tagLst>
</file>

<file path=ppt/tags/tag4.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490</Words>
  <Application>WPS 演示</Application>
  <PresentationFormat>宽屏</PresentationFormat>
  <Paragraphs>27</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宋体</vt:lpstr>
      <vt:lpstr>Wingdings</vt:lpstr>
      <vt:lpstr>Arial Unicode MS</vt:lpstr>
      <vt:lpstr>Calibri</vt:lpstr>
      <vt:lpstr>微软雅黑</vt:lpstr>
      <vt:lpstr>方正舒体</vt:lpstr>
      <vt:lpstr>Office 主题</vt:lpstr>
      <vt:lpstr>第十一章 期约与异步函数</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谭淑慧</dc:creator>
  <cp:lastModifiedBy>sophi</cp:lastModifiedBy>
  <cp:revision>17</cp:revision>
  <dcterms:created xsi:type="dcterms:W3CDTF">2021-04-17T07:10:00Z</dcterms:created>
  <dcterms:modified xsi:type="dcterms:W3CDTF">2021-04-17T07:28:18Z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6FD529C730074CAB81233D335330A83A</vt:lpwstr>
  </property>
  <property fmtid="{D5CDD505-2E9C-101B-9397-08002B2CF9AE}" pid="3" name="KSOProductBuildVer">
    <vt:lpwstr>2052-11.1.0.10463</vt:lpwstr>
  </property>
</Properties>
</file>