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0" r:id="rId8"/>
    <p:sldId id="261" r:id="rId9"/>
    <p:sldId id="262" r:id="rId10"/>
    <p:sldId id="267" r:id="rId11"/>
    <p:sldId id="268" r:id="rId12"/>
    <p:sldId id="269" r:id="rId13"/>
    <p:sldId id="263" r:id="rId14"/>
    <p:sldId id="264" r:id="rId15"/>
    <p:sldId id="265" r:id="rId16"/>
    <p:sldId id="266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第二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章 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HTML</a:t>
            </a:r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中的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JavaScript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81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加载脚本的时机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540" y="913765"/>
            <a:ext cx="1091755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latin typeface="微软雅黑" panose="020B0503020204020204" charset="-122"/>
                <a:ea typeface="微软雅黑" panose="020B0503020204020204" charset="-122"/>
              </a:rPr>
              <a:t>动态加载脚本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除了&lt;script&gt; 标签，还有其他方式可以加载脚本。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因为JavaScript可以使用DOM API，所以通过向DOM中动态添加script 元素同样可以加载指定的脚本。只要创建一个script 元素并将其添加到DOM即可。当然，在把HTMLElement 元素添加到DOM且执行到这段代码之前不会发送请求。默认情况下，以这种方式创建的&lt;script&gt; 元素是以异步方式加载的，相当于添加了async 属性。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不过这样做可能会有问题，因为所有浏览器都支持createElement() 方法，但不是所有浏览器都支持async 属性。因此，如果要统一动态脚本的加载行为，可以明确将其设置为同步加载：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0835" y="2830830"/>
            <a:ext cx="5445760" cy="2194560"/>
            <a:chOff x="4521" y="4931"/>
            <a:chExt cx="8576" cy="3456"/>
          </a:xfrm>
        </p:grpSpPr>
        <p:sp>
          <p:nvSpPr>
            <p:cNvPr id="2" name="圆角矩形 1"/>
            <p:cNvSpPr/>
            <p:nvPr/>
          </p:nvSpPr>
          <p:spPr>
            <a:xfrm>
              <a:off x="4521" y="4931"/>
              <a:ext cx="8577" cy="345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70" y="5693"/>
              <a:ext cx="847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let script = document.createElement('script');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script.src = 'gibberish.js';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script.async = false;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document.head.appendChild(script);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540" y="5163820"/>
            <a:ext cx="10709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根据应用程序的工作方式以及怎么使用，这种方式可能会严重影响性能。要想让预加载器知道这些动态请求文件的存在，可以在文档头部显式声明它们：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45130" y="6092190"/>
            <a:ext cx="5297170" cy="587375"/>
            <a:chOff x="4521" y="4931"/>
            <a:chExt cx="8577" cy="1003"/>
          </a:xfrm>
        </p:grpSpPr>
        <p:sp>
          <p:nvSpPr>
            <p:cNvPr id="10" name="圆角矩形 9"/>
            <p:cNvSpPr/>
            <p:nvPr/>
          </p:nvSpPr>
          <p:spPr>
            <a:xfrm>
              <a:off x="4521" y="4931"/>
              <a:ext cx="8577" cy="100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70" y="5117"/>
              <a:ext cx="8478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&lt;link rel="preload" href="gibberish.js"&gt;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4859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行内脚本与外部脚本的比较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892175"/>
            <a:ext cx="10364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虽然可以直接在HTML文件中嵌入JavaScript代码，但通常认为最佳实践是尽可能将JavaScript代码放在外部文件中。不过这个最佳实践并不是明确的强制性规则。</a:t>
            </a:r>
            <a:endParaRPr lang="zh-CN" altLang="en-US" sz="1600"/>
          </a:p>
        </p:txBody>
      </p:sp>
      <p:grpSp>
        <p:nvGrpSpPr>
          <p:cNvPr id="31" name="组合 30"/>
          <p:cNvGrpSpPr/>
          <p:nvPr/>
        </p:nvGrpSpPr>
        <p:grpSpPr>
          <a:xfrm>
            <a:off x="2129790" y="2014855"/>
            <a:ext cx="7922260" cy="4195445"/>
            <a:chOff x="3354" y="3173"/>
            <a:chExt cx="12476" cy="6607"/>
          </a:xfrm>
        </p:grpSpPr>
        <p:sp>
          <p:nvSpPr>
            <p:cNvPr id="2" name="圆角矩形 1"/>
            <p:cNvSpPr/>
            <p:nvPr/>
          </p:nvSpPr>
          <p:spPr>
            <a:xfrm>
              <a:off x="3354" y="3173"/>
              <a:ext cx="12464" cy="10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外部</a:t>
              </a:r>
              <a:r>
                <a:rPr lang="en-US" altLang="zh-CN"/>
                <a:t>VS.</a:t>
              </a:r>
              <a:r>
                <a:rPr lang="zh-CN" altLang="en-US">
                  <a:sym typeface="+mn-ea"/>
                </a:rPr>
                <a:t>内嵌</a:t>
              </a:r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368" y="4546"/>
              <a:ext cx="12463" cy="1565"/>
              <a:chOff x="3368" y="4933"/>
              <a:chExt cx="12463" cy="1565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5477" y="4933"/>
                <a:ext cx="10355" cy="156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sz="1600"/>
                  <a:t>JavaScript代码如果分散到很多HTML页面，会导致维护困难。而用一个目录保存所有JavaScript文件，则更容易维护，这样开发者就可以独立于使用它们的HTML页面来编辑代码。</a:t>
                </a:r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368" y="4934"/>
                <a:ext cx="2109" cy="15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可维护性 </a:t>
                </a:r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68" y="6366"/>
              <a:ext cx="12463" cy="1565"/>
              <a:chOff x="3368" y="4933"/>
              <a:chExt cx="12463" cy="156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5477" y="4933"/>
                <a:ext cx="10355" cy="156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sz="1600"/>
                  <a:t>浏览器会根据特定的设置缓存所有外部链接的JavaScript文件，这意味着如果两个页面都用到同一个文件，则该文件只需下载一次。这最终意味着页面加载更快。</a:t>
                </a:r>
                <a:endParaRPr sz="16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68" y="4934"/>
                <a:ext cx="2109" cy="15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缓存</a:t>
                </a:r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68" y="8216"/>
              <a:ext cx="12463" cy="1565"/>
              <a:chOff x="3368" y="4933"/>
              <a:chExt cx="12463" cy="156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5477" y="4933"/>
                <a:ext cx="10355" cy="156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sz="1600"/>
                  <a:t>通过把JavaScript放到外部文件中，就不必考虑用XHTML或前面提到的注释黑科技。包含外部JavaScript文件的语法在HTML和XHTML中是一样的。</a:t>
                </a:r>
                <a:endParaRPr sz="16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68" y="4934"/>
                <a:ext cx="2109" cy="15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适应未来 </a:t>
                </a: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4859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文档模式对JavaScript有什么影响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3670" y="2018665"/>
            <a:ext cx="91801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IE5.5发明了文档模式的概念，即可以使用doctype 切换文档模式。最初的文档模式有两种：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混杂模式 （quirks mode）和标准模式 （standards mode）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前者让IE像IE5一样（支持一些非标准的特性），后者让IE具有兼容标准的行为。虽然这两种模式的主要区别只体现在通过CSS渲染的内容方面，但对JavaScript也有一些关联影响，或称为副作用。IE初次支持文档模式切换以后，其他浏览器也跟着实现了。随着浏览器的普遍实现，又出现了第三种文档模式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准标准模式 （almost standards mode）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。这种模式下的浏览器支持很多标准的特性，但是没有标准规定得那么严格。主要区别在于如何对待图片元素周围的空白（在表格中使用图片时最明显）。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4859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文档模式对JavaScript有什么影响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85850" y="1055370"/>
            <a:ext cx="2931795" cy="5464175"/>
            <a:chOff x="591" y="1519"/>
            <a:chExt cx="4402" cy="7257"/>
          </a:xfrm>
        </p:grpSpPr>
        <p:sp>
          <p:nvSpPr>
            <p:cNvPr id="2" name="矩形 1"/>
            <p:cNvSpPr/>
            <p:nvPr/>
          </p:nvSpPr>
          <p:spPr>
            <a:xfrm>
              <a:off x="889" y="1519"/>
              <a:ext cx="3848" cy="12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混杂模式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91" y="2796"/>
              <a:ext cx="4403" cy="59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混杂模式在所有浏览器中都以省略文档开头的doctype 声明作为开关。这种约定并不合理，因为混杂模式在不同浏览器中的差异非常大，不使用黑科技基本上就没有浏览器一致性可言。</a:t>
              </a:r>
              <a:endPara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28515" y="991870"/>
            <a:ext cx="2931795" cy="5464175"/>
            <a:chOff x="6170" y="1419"/>
            <a:chExt cx="4617" cy="8605"/>
          </a:xfrm>
        </p:grpSpPr>
        <p:grpSp>
          <p:nvGrpSpPr>
            <p:cNvPr id="16" name="组合 15"/>
            <p:cNvGrpSpPr/>
            <p:nvPr/>
          </p:nvGrpSpPr>
          <p:grpSpPr>
            <a:xfrm>
              <a:off x="6170" y="1419"/>
              <a:ext cx="4617" cy="8605"/>
              <a:chOff x="591" y="1519"/>
              <a:chExt cx="4402" cy="72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89" y="1519"/>
                <a:ext cx="3848" cy="127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标准模式</a:t>
                </a:r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591" y="2796"/>
                <a:ext cx="4403" cy="598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28" y="3355"/>
              <a:ext cx="4302" cy="4643"/>
              <a:chOff x="6328" y="3355"/>
              <a:chExt cx="4302" cy="4643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83" y="3355"/>
                <a:ext cx="387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楷体" panose="02010609060101010101" charset="-122"/>
                    <a:ea typeface="楷体" panose="02010609060101010101" charset="-122"/>
                  </a:rPr>
                  <a:t>通过下列几种文档类型声明开启：</a:t>
                </a:r>
                <a:endParaRPr lang="zh-CN" altLang="en-US" sz="120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328" y="4074"/>
                <a:ext cx="4302" cy="39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 sz="1200"/>
                  <a:t>&lt;!-- HTML 4.01 Strict --&gt;</a:t>
                </a:r>
                <a:endParaRPr lang="zh-CN" altLang="en-US" sz="1200"/>
              </a:p>
              <a:p>
                <a:r>
                  <a:rPr lang="zh-CN" altLang="en-US" sz="1200"/>
                  <a:t>&lt;!DOCTYPE HTML PUBLIC "-//W3C//DTD HTML 4.01//EN"</a:t>
                </a:r>
                <a:endParaRPr lang="zh-CN" altLang="en-US" sz="1200"/>
              </a:p>
              <a:p>
                <a:r>
                  <a:rPr lang="zh-CN" altLang="en-US" sz="1200"/>
                  <a:t>"http://www.w3.org/TR/html4/strict.dtd"&gt;</a:t>
                </a:r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/>
                  <a:t>&lt;!-- XHTML 1.0 Strict --&gt;</a:t>
                </a:r>
                <a:endParaRPr lang="zh-CN" altLang="en-US" sz="1200"/>
              </a:p>
              <a:p>
                <a:r>
                  <a:rPr lang="zh-CN" altLang="en-US" sz="1200"/>
                  <a:t>&lt;!DOCTYPE html PUBLIC</a:t>
                </a:r>
                <a:endParaRPr lang="zh-CN" altLang="en-US" sz="1200"/>
              </a:p>
              <a:p>
                <a:r>
                  <a:rPr lang="zh-CN" altLang="en-US" sz="1200"/>
                  <a:t>"-//W3C//DTD XHTML 1.0 Strict//EN"</a:t>
                </a:r>
                <a:endParaRPr lang="zh-CN" altLang="en-US" sz="1200"/>
              </a:p>
              <a:p>
                <a:r>
                  <a:rPr lang="zh-CN" altLang="en-US" sz="1200"/>
                  <a:t>"http://www.w3.org/TR/xhtml1/DTD/xhtml1-strict.dtd"&gt;</a:t>
                </a:r>
                <a:endParaRPr lang="zh-CN" altLang="en-US" sz="1200"/>
              </a:p>
              <a:p>
                <a:r>
                  <a:rPr lang="zh-CN" altLang="en-US" sz="1200"/>
                  <a:t>&lt;!-- HTML5 --&gt;</a:t>
                </a:r>
                <a:endParaRPr lang="zh-CN" altLang="en-US" sz="1200"/>
              </a:p>
              <a:p>
                <a:r>
                  <a:rPr lang="zh-CN" altLang="en-US" sz="1200"/>
                  <a:t>&lt;!DOCTYPE html&gt;</a:t>
                </a:r>
                <a:endParaRPr lang="zh-CN" altLang="en-US" sz="120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170545" y="991870"/>
            <a:ext cx="2931795" cy="5464175"/>
            <a:chOff x="6170" y="1419"/>
            <a:chExt cx="4617" cy="8605"/>
          </a:xfrm>
        </p:grpSpPr>
        <p:grpSp>
          <p:nvGrpSpPr>
            <p:cNvPr id="24" name="组合 23"/>
            <p:cNvGrpSpPr/>
            <p:nvPr/>
          </p:nvGrpSpPr>
          <p:grpSpPr>
            <a:xfrm>
              <a:off x="6170" y="1419"/>
              <a:ext cx="4617" cy="8605"/>
              <a:chOff x="591" y="1519"/>
              <a:chExt cx="4402" cy="725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889" y="1519"/>
                <a:ext cx="3848" cy="127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准标准模式</a:t>
                </a: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91" y="2796"/>
                <a:ext cx="4403" cy="598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sz="16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384" y="3064"/>
              <a:ext cx="4247" cy="6382"/>
              <a:chOff x="6384" y="3064"/>
              <a:chExt cx="4247" cy="638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6483" y="3064"/>
                <a:ext cx="414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通过过渡性文档类型（Transitional ）和框架集文档类型（Frameset ）来触发</a:t>
                </a:r>
                <a:endParaRPr lang="zh-CN" altLang="en-US" sz="12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384" y="4213"/>
                <a:ext cx="4247" cy="5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 sz="1000"/>
                  <a:t>&lt;!-- HTML 4.01 Transitional --&gt;</a:t>
                </a:r>
                <a:endParaRPr lang="zh-CN" altLang="en-US" sz="1000"/>
              </a:p>
              <a:p>
                <a:r>
                  <a:rPr lang="zh-CN" altLang="en-US" sz="1000"/>
                  <a:t>&lt;!DOCTYPE HTML PUBLIC</a:t>
                </a:r>
                <a:endParaRPr lang="zh-CN" altLang="en-US" sz="1000"/>
              </a:p>
              <a:p>
                <a:r>
                  <a:rPr lang="zh-CN" altLang="en-US" sz="1000"/>
                  <a:t>"-//W3C//DTD HTML 4.01 Transitional//EN"</a:t>
                </a:r>
                <a:endParaRPr lang="zh-CN" altLang="en-US" sz="1000"/>
              </a:p>
              <a:p>
                <a:r>
                  <a:rPr lang="zh-CN" altLang="en-US" sz="1000"/>
                  <a:t>"http://www.w3.org/TR/html4/loose.dtd"&gt;</a:t>
                </a:r>
                <a:endParaRPr lang="zh-CN" altLang="en-US" sz="1000"/>
              </a:p>
              <a:p>
                <a:endParaRPr lang="zh-CN" altLang="en-US" sz="1000"/>
              </a:p>
              <a:p>
                <a:r>
                  <a:rPr lang="zh-CN" altLang="en-US" sz="1000"/>
                  <a:t>&lt;!-- HTML 4.01 Frameset --&gt;</a:t>
                </a:r>
                <a:endParaRPr lang="zh-CN" altLang="en-US" sz="1000"/>
              </a:p>
              <a:p>
                <a:r>
                  <a:rPr lang="zh-CN" altLang="en-US" sz="1000"/>
                  <a:t>&lt;!DOCTYPE HTML PUBLIC</a:t>
                </a:r>
                <a:endParaRPr lang="zh-CN" altLang="en-US" sz="1000"/>
              </a:p>
              <a:p>
                <a:r>
                  <a:rPr lang="zh-CN" altLang="en-US" sz="1000"/>
                  <a:t>"-//W3C//DTD HTML 4.01 Frameset//EN"</a:t>
                </a:r>
                <a:endParaRPr lang="zh-CN" altLang="en-US" sz="1000"/>
              </a:p>
              <a:p>
                <a:r>
                  <a:rPr lang="zh-CN" altLang="en-US" sz="1000"/>
                  <a:t>"http://www.w3.org/TR/html4/frameset.dtd"&gt;</a:t>
                </a:r>
                <a:endParaRPr lang="zh-CN" altLang="en-US" sz="1000"/>
              </a:p>
              <a:p>
                <a:endParaRPr lang="zh-CN" altLang="en-US" sz="1000"/>
              </a:p>
              <a:p>
                <a:r>
                  <a:rPr lang="zh-CN" altLang="en-US" sz="1000"/>
                  <a:t>&lt;!-- XHTML 1.0 Transitional --&gt;</a:t>
                </a:r>
                <a:endParaRPr lang="zh-CN" altLang="en-US" sz="1000"/>
              </a:p>
              <a:p>
                <a:r>
                  <a:rPr lang="zh-CN" altLang="en-US" sz="1000"/>
                  <a:t>&lt;!DOCTYPE html PUBLIC</a:t>
                </a:r>
                <a:endParaRPr lang="zh-CN" altLang="en-US" sz="1000"/>
              </a:p>
              <a:p>
                <a:r>
                  <a:rPr lang="zh-CN" altLang="en-US" sz="1000"/>
                  <a:t>"-//W3C//DTD XHTML 1.0 Transitional//EN"</a:t>
                </a:r>
                <a:endParaRPr lang="zh-CN" altLang="en-US" sz="1000"/>
              </a:p>
              <a:p>
                <a:r>
                  <a:rPr lang="zh-CN" altLang="en-US" sz="1000"/>
                  <a:t>"http://www.w3.org/TR/xhtml1/DTD/xhtml1-transitional.dtd"&gt;</a:t>
                </a:r>
                <a:endParaRPr lang="zh-CN" altLang="en-US" sz="1000"/>
              </a:p>
              <a:p>
                <a:endParaRPr lang="zh-CN" altLang="en-US" sz="1000"/>
              </a:p>
              <a:p>
                <a:r>
                  <a:rPr lang="zh-CN" altLang="en-US" sz="1000"/>
                  <a:t>&lt;!-- XHTML 1.0 Frameset --&gt;</a:t>
                </a:r>
                <a:endParaRPr lang="zh-CN" altLang="en-US" sz="1000"/>
              </a:p>
              <a:p>
                <a:r>
                  <a:rPr lang="zh-CN" altLang="en-US" sz="1000"/>
                  <a:t>&lt;!DOCTYPE html PUBLIC</a:t>
                </a:r>
                <a:endParaRPr lang="zh-CN" altLang="en-US" sz="1000"/>
              </a:p>
              <a:p>
                <a:r>
                  <a:rPr lang="zh-CN" altLang="en-US" sz="1000"/>
                  <a:t>"-//W3C//DTD XHTML 1.0 Frameset//EN"</a:t>
                </a:r>
                <a:endParaRPr lang="zh-CN" altLang="en-US" sz="1000"/>
              </a:p>
              <a:p>
                <a:r>
                  <a:rPr lang="zh-CN" altLang="en-US" sz="1000"/>
                  <a:t>"http://www.w3.org/TR/xhtml1/DTD/xhtml1-frameset.dtd"&gt;</a:t>
                </a:r>
                <a:endParaRPr lang="zh-CN" altLang="en-US" sz="100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48590"/>
            <a:ext cx="6521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确保JavaScript不可用时的用户体验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90" y="808355"/>
            <a:ext cx="10828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针对早期浏览器不支持JavaScript的问题，需要一个页面优雅降级的处理方案。</a:t>
            </a:r>
            <a:r>
              <a:rPr lang="zh-CN" altLang="en-US" sz="1600" b="1"/>
              <a:t>最终，&lt;noscript&gt; 元素出现，被用于给不支持JavaScript的浏览器提供替代内容。</a:t>
            </a:r>
            <a:r>
              <a:rPr lang="zh-CN" altLang="en-US" sz="1600"/>
              <a:t>虽然如今的浏览器已经100%支持JavaScript，但对于禁用JavaScript的浏览器来说，这个元素仍然有它的用处。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&lt;noscript&gt; 元素可以包含任何可以出现在&lt;body&gt; 中的HTML元素，&lt;script&gt; 除外。</a:t>
            </a:r>
            <a:endParaRPr lang="zh-CN" altLang="en-US" sz="1600"/>
          </a:p>
        </p:txBody>
      </p:sp>
      <p:grpSp>
        <p:nvGrpSpPr>
          <p:cNvPr id="7" name="组合 6"/>
          <p:cNvGrpSpPr/>
          <p:nvPr/>
        </p:nvGrpSpPr>
        <p:grpSpPr>
          <a:xfrm>
            <a:off x="929005" y="3232150"/>
            <a:ext cx="5162550" cy="2213610"/>
            <a:chOff x="1210" y="4144"/>
            <a:chExt cx="8130" cy="3486"/>
          </a:xfrm>
        </p:grpSpPr>
        <p:sp>
          <p:nvSpPr>
            <p:cNvPr id="2" name="圆角矩形 1"/>
            <p:cNvSpPr/>
            <p:nvPr/>
          </p:nvSpPr>
          <p:spPr>
            <a:xfrm>
              <a:off x="1210" y="4144"/>
              <a:ext cx="2696" cy="34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两种情况下，浏览器将显示包含在&lt;noscript&gt; 中的内容：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92" y="4459"/>
              <a:ext cx="5349" cy="93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浏览器不支持脚本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976" y="6437"/>
              <a:ext cx="5349" cy="93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浏览器对脚本的支持被关闭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1345" y="2442210"/>
            <a:ext cx="4416895" cy="4189730"/>
            <a:chOff x="12037" y="3743"/>
            <a:chExt cx="5523" cy="6598"/>
          </a:xfrm>
        </p:grpSpPr>
        <p:sp>
          <p:nvSpPr>
            <p:cNvPr id="8" name="圆角矩形 7"/>
            <p:cNvSpPr/>
            <p:nvPr/>
          </p:nvSpPr>
          <p:spPr>
            <a:xfrm>
              <a:off x="12037" y="3743"/>
              <a:ext cx="5523" cy="659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037" y="4708"/>
              <a:ext cx="5523" cy="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&lt;!DOCTYPE html&gt;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&lt;html&gt;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&lt;head&gt;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&lt;title&gt;Example HTML Page&lt;/title&gt;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&lt;script defer="defer" src="example1.js"&gt;&lt;/script&gt;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&lt;script defer="defer" src="example2.js"&gt;&lt;/script&gt;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&lt;/head&gt;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&lt;body&gt;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&lt;noscript&gt;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  &lt;p&gt;This page requires a JavaScript-enabled browser.&lt;/p&gt;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&lt;/noscript&gt;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  &lt;/body&gt;</a:t>
              </a:r>
              <a:endParaRPr lang="zh-CN" altLang="en-US" sz="1200">
                <a:solidFill>
                  <a:schemeClr val="bg1"/>
                </a:solidFill>
              </a:endParaRPr>
            </a:p>
            <a:p>
              <a:r>
                <a:rPr lang="zh-CN" altLang="en-US" sz="1200">
                  <a:solidFill>
                    <a:schemeClr val="bg1"/>
                  </a:solidFill>
                </a:rPr>
                <a:t>&lt;/html&gt;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48590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小结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690" y="948690"/>
            <a:ext cx="113112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JavaScript是通过&lt;script&gt; 元素插入到HTML页面中的。这个元素可用于把JavaScript代码嵌入到HTML页面中，跟其他标记混合在一起，也可用于引入保存在外部文件中的JavaScript。本章的重点可以总结如下。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要包含外部JavaScript文件，必须将src 属性设置为要包含文件的URL。文件可以跟网页在同一台服务器上，也可以位于完全不同的域。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所有&lt;script&gt; 元素会依照它们在网页中出现的次序被解释。在不使用defer 和async 属性的情况下，包含在&lt;script&gt; 元素中的代码必须严格按次序解释。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对不推迟执行的脚本，浏览器必须解释完位于&lt;script&gt; 元素中的代码，然后才能继续渲染页面的剩余部分。为此，通常应该把&lt;script&gt; 元素放到页面末尾，介于主内容之后及&lt;/body&gt; 标签之前。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可以使用defer 属性把脚本推迟到文档渲染完毕后再执行。推迟的脚本原则上按照它们被列出的次序执行。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可以使用async 属性表示脚本不需要等待其他脚本，同时也不阻塞文档渲染，即异步加载。异步脚本不能保证按照它们在页面中出现的次序执行。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通过使用&lt;noscript&gt; 元素，可以指定在浏览器不支持脚本时显示的内容。如果浏览器支持并启用脚本，则&lt;noscript&gt; 元素中的任何内容都不会被渲染。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09495" y="1639570"/>
            <a:ext cx="75730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使用&lt;script&gt; 元素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行内脚本与外部脚本的比较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文档模式对JavaScript有什么影响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确保JavaScript不可用时的用户体验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54930" y="895350"/>
            <a:ext cx="1295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背景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205" y="2604135"/>
            <a:ext cx="10436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</a:rPr>
              <a:t>将JavaScript引入网页，首先要解决它与网页的主导语言HTML的关系问题。</a:t>
            </a:r>
            <a:r>
              <a:rPr lang="zh-CN" altLang="en-US" sz="2000">
                <a:solidFill>
                  <a:schemeClr val="accent2"/>
                </a:solidFill>
                <a:latin typeface="+mn-ea"/>
                <a:cs typeface="+mn-ea"/>
              </a:rPr>
              <a:t>在JavaScript早期，网景公司的工作人员希望在将JavaScript引入HTML页面的同时，不会导致页面在其他浏览器中渲染出问题。</a:t>
            </a: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</a:rPr>
              <a:t>通过反复试错和讨论，他们最终做出了一些决定，并达成了向网页中引入通用脚本能力的共识。当初他们的很多工作得到了保留，并且最终形成了HTML规范。</a:t>
            </a:r>
            <a:endParaRPr lang="zh-CN" altLang="en-US" sz="2000" b="1">
              <a:solidFill>
                <a:schemeClr val="accent2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3290" y="843915"/>
            <a:ext cx="10345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将JavaScript插入HTML的主要方法是使用&lt;script&gt; 元素。这个元素是由网景公司创造出来，并最早在Netscape Navigator 2中实现的。后来，这个元素被正式加入到HTML规范。&lt;script&gt; 元素有下列8个属性。</a:t>
            </a:r>
            <a:endParaRPr lang="zh-CN" altLang="en-US" sz="1600"/>
          </a:p>
        </p:txBody>
      </p:sp>
      <p:sp>
        <p:nvSpPr>
          <p:cNvPr id="16" name="圆角矩形 15"/>
          <p:cNvSpPr/>
          <p:nvPr/>
        </p:nvSpPr>
        <p:spPr>
          <a:xfrm>
            <a:off x="391160" y="2040255"/>
            <a:ext cx="2467610" cy="3951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async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可选。表示应该立即开始下载脚本，但不能阻止其他页面动作，比如下载资源或等待其他脚本加载。只对外部脚本文件有效。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94355" y="2040255"/>
            <a:ext cx="2797810" cy="39516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charset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可选。使用src 属性指定的代码字符集。这个属性很少使用，因为大多数浏览器不在乎它的值。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36640" y="2040255"/>
            <a:ext cx="2714625" cy="39516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crossorigin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可选。配置相关请求的CORS（跨源资源共享）设置。默认不使用CORS。crossorigin="anonymous" 配置文件请求不必设置凭据标志。crossorigin="use-credentials" 设置凭据标志，意味着出站请求会包含凭据。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117330" y="2040890"/>
            <a:ext cx="2755900" cy="3975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defer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可选。表示脚本可以延迟到文档完全被解析和显示之后再执行。只对外部脚本文件有效。在IE7及更早的版本中，对行内脚本也可以指定这个属性。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0680" y="1658620"/>
            <a:ext cx="2513330" cy="4533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src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可选。表示包含要执行的代码的外部文件。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11500" y="1658620"/>
            <a:ext cx="2684780" cy="4533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language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废弃。最初用于表示代码块中的脚本语言（如"JavaScript" 、"JavaScript 1.2" 或"VBScript" ）。大多数浏览器都会忽略这个属性，不应该再使用它。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905500" y="1658620"/>
            <a:ext cx="2906395" cy="4533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integrity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可选。允许比对接收到的资源和指定的加密签名以验证子资源完整性（SRI，Subresource Integrity）。如果接收到的资源的签名与这个属性指定的签名不匹配，则页面会报错，脚本不会执行。这个属性可以用于确保内容分发网络（CDN，Content Delivery Network）不会提供恶意内容。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22385" y="1659255"/>
            <a:ext cx="2920365" cy="4560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：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可选。代替language ，表示代码块中脚本语言的内容类型（也称MIME类型）。按照惯例，这个值始终都是"text/javascript" ，尽管"text/javascript" 和"text/ecmascript" 都已经废弃了。JavaScript文件的MIME类型通常是"application/x-javascript" ，不过给type属性这个值有可能导致脚本被忽略。如果这个值是module ，则代码会被当成ES6模块，而且只有这时候代码中才能出现import 和export 关键字。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819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接上：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892175"/>
            <a:ext cx="1036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使用&lt;script&gt; 的方式有两种：</a:t>
            </a:r>
            <a:r>
              <a:rPr lang="zh-CN" altLang="en-US" sz="1600" b="1"/>
              <a:t>通过它直接在网页中嵌入JavaScript代码，以及通过它在网页中包含外部JavaScript文件。</a:t>
            </a:r>
            <a:endParaRPr lang="zh-CN" altLang="en-US" sz="1600" b="1"/>
          </a:p>
        </p:txBody>
      </p:sp>
      <p:grpSp>
        <p:nvGrpSpPr>
          <p:cNvPr id="12" name="组合 11"/>
          <p:cNvGrpSpPr/>
          <p:nvPr/>
        </p:nvGrpSpPr>
        <p:grpSpPr>
          <a:xfrm>
            <a:off x="1368425" y="1583690"/>
            <a:ext cx="3898265" cy="5117465"/>
            <a:chOff x="620" y="3011"/>
            <a:chExt cx="5536" cy="7500"/>
          </a:xfrm>
        </p:grpSpPr>
        <p:grpSp>
          <p:nvGrpSpPr>
            <p:cNvPr id="11" name="组合 10"/>
            <p:cNvGrpSpPr/>
            <p:nvPr/>
          </p:nvGrpSpPr>
          <p:grpSpPr>
            <a:xfrm>
              <a:off x="620" y="3011"/>
              <a:ext cx="5536" cy="7500"/>
              <a:chOff x="620" y="3011"/>
              <a:chExt cx="5536" cy="750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20" y="3011"/>
                <a:ext cx="5536" cy="75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957" y="3240"/>
                <a:ext cx="4849" cy="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要嵌入行内JavaScript代码，直接把代码放在&lt;script&gt; 元素中就行：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26" y="4676"/>
              <a:ext cx="4833" cy="2483"/>
              <a:chOff x="1012" y="4504"/>
              <a:chExt cx="4833" cy="248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12" y="4504"/>
                <a:ext cx="4833" cy="24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12" y="4569"/>
                <a:ext cx="4781" cy="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&lt;script&gt;</a:t>
                </a:r>
                <a:endParaRPr lang="zh-CN" altLang="en-US" sz="1600">
                  <a:solidFill>
                    <a:schemeClr val="bg1"/>
                  </a:solidFill>
                </a:endParaRPr>
              </a:p>
              <a:p>
                <a:r>
                  <a:rPr lang="zh-CN" altLang="en-US" sz="1600">
                    <a:solidFill>
                      <a:schemeClr val="bg1"/>
                    </a:solidFill>
                  </a:rPr>
                  <a:t>  function sayHi() {</a:t>
                </a:r>
                <a:endParaRPr lang="zh-CN" altLang="en-US" sz="1600">
                  <a:solidFill>
                    <a:schemeClr val="bg1"/>
                  </a:solidFill>
                </a:endParaRPr>
              </a:p>
              <a:p>
                <a:r>
                  <a:rPr lang="zh-CN" altLang="en-US" sz="1600">
                    <a:solidFill>
                      <a:schemeClr val="bg1"/>
                    </a:solidFill>
                  </a:rPr>
                  <a:t>    console.log("Hi!");</a:t>
                </a:r>
                <a:endParaRPr lang="zh-CN" altLang="en-US" sz="1600">
                  <a:solidFill>
                    <a:schemeClr val="bg1"/>
                  </a:solidFill>
                </a:endParaRPr>
              </a:p>
              <a:p>
                <a:r>
                  <a:rPr lang="zh-CN" altLang="en-US" sz="1600">
                    <a:solidFill>
                      <a:schemeClr val="bg1"/>
                    </a:solidFill>
                  </a:rPr>
                  <a:t>  }</a:t>
                </a:r>
                <a:endParaRPr lang="zh-CN" altLang="en-US" sz="1600">
                  <a:solidFill>
                    <a:schemeClr val="bg1"/>
                  </a:solidFill>
                </a:endParaRPr>
              </a:p>
              <a:p>
                <a:r>
                  <a:rPr lang="zh-CN" altLang="en-US" sz="1600">
                    <a:solidFill>
                      <a:schemeClr val="bg1"/>
                    </a:solidFill>
                  </a:rPr>
                  <a:t>&lt;/script&gt;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132955" y="1583690"/>
            <a:ext cx="3888740" cy="5117465"/>
            <a:chOff x="620" y="3011"/>
            <a:chExt cx="5536" cy="7500"/>
          </a:xfrm>
        </p:grpSpPr>
        <p:grpSp>
          <p:nvGrpSpPr>
            <p:cNvPr id="14" name="组合 13"/>
            <p:cNvGrpSpPr/>
            <p:nvPr/>
          </p:nvGrpSpPr>
          <p:grpSpPr>
            <a:xfrm>
              <a:off x="620" y="3011"/>
              <a:ext cx="5536" cy="7500"/>
              <a:chOff x="620" y="3011"/>
              <a:chExt cx="5536" cy="750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20" y="3011"/>
                <a:ext cx="5536" cy="75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926" y="3143"/>
                <a:ext cx="4849" cy="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要包含外部文件中的JavaScript，就必须使用src 属性。这个属性的值是一个URL，指向包含JavaScript代码的文件</a:t>
                </a:r>
                <a:r>
                  <a:rPr lang="en-US" altLang="zh-CN" sz="14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:</a:t>
                </a:r>
                <a:endParaRPr lang="en-US" altLang="zh-CN" sz="14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87" y="4676"/>
              <a:ext cx="4833" cy="2482"/>
              <a:chOff x="973" y="4504"/>
              <a:chExt cx="4833" cy="248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973" y="4504"/>
                <a:ext cx="4833" cy="2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74" y="5480"/>
                <a:ext cx="4724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&lt;script src="example.js"&gt;&lt;/script&gt;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1591310" y="4397375"/>
            <a:ext cx="34556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包含在&lt;script&gt; 内的代码会被从上到下解释。在上面的例子中，被解释的是一个函数定义，并且该函数会被保存在解释器环境中。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在&lt;script&gt; 元素中的代码被计算完成之前，页面的其余内容不会被加载，也不会被显示。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6000" y="4506595"/>
            <a:ext cx="34556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与解释行内JavaScript一样，在解释外部JavaScript文件时，页面也会阻塞。（阻塞时间也包含下载文件的时间。）</a:t>
            </a:r>
            <a:endParaRPr lang="zh-CN" altLang="en-US" sz="16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endParaRPr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765" y="964565"/>
            <a:ext cx="103644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/>
              <a:t>注意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另外，使用了src 属性的&lt;script&gt; 元素不应该再在&lt;script&gt; 和&lt;/script&gt; 标签中再包含其他JavaScript代码。</a:t>
            </a:r>
            <a:r>
              <a:rPr lang="zh-CN" altLang="en-US" sz="1600" b="1"/>
              <a:t>如果两者都提供的话，则浏览器只会下载并执行脚本文件，从而忽略行内代码。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995045" y="2375535"/>
            <a:ext cx="103644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/>
              <a:t>&lt;script&gt;</a:t>
            </a:r>
            <a:r>
              <a:rPr lang="zh-CN" altLang="en-US" b="1"/>
              <a:t>跨域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&lt;script&gt; 元素的一个最为强大、同时也备受争议的特性是，它可以包含来自外部域的JavaScript文件。跟&lt;img&gt; 元素很像，&lt;script&gt; 元素的src 属性可以是一个完整的URL，而且这个URL指向的资源可以跟包含它的HTML页面不在同一个域中。浏览器在解析这个资源时，会向src 属性指定的路径发送一个GET 请求，以取得相应资源，假定是一个JavaScript文件。这个初始的请求不受浏览器同源策略限制，但返回并被执行的JavaScript则受限制。当然，这个请求仍然受父页面HTTP/HTTPS协议的限制。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1049655" y="4998720"/>
            <a:ext cx="103644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/>
              <a:t>顺序加载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zh-CN" altLang="en-US" sz="1600"/>
              <a:t>不管包含的是什么代码，浏览器都会按照&lt;script&gt; 在页面中出现的顺序依次解释它们，前提是它们没有使用defer 和async 属性。第二个&lt;script&gt; 元素的代码必须在第一个&lt;script&gt; 元素的代码解释完毕才能开始解释，第三个则必须等第二个解释完，以此类推。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81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加载脚本的时机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6840" y="858520"/>
            <a:ext cx="8924290" cy="6648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&lt;script&gt;</a:t>
            </a:r>
            <a:r>
              <a:rPr lang="zh-CN" altLang="en-US">
                <a:sym typeface="+mn-ea"/>
              </a:rPr>
              <a:t>元素位于页面的&lt;head&gt; 标签内 </a:t>
            </a:r>
            <a:r>
              <a:rPr lang="en-US" altLang="zh-CN" b="1">
                <a:sym typeface="+mn-ea"/>
              </a:rPr>
              <a:t>VS. </a:t>
            </a:r>
            <a:r>
              <a:rPr lang="zh-CN" altLang="en-US">
                <a:sym typeface="+mn-ea"/>
              </a:rPr>
              <a:t>位于&lt;body&gt; 标签内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86205" y="1701800"/>
            <a:ext cx="4315460" cy="2232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把所有JavaScript文件都放在&lt;head&gt; 里，也就意味着必须把所有JavaScript代码都下载、解析和解释完成后，才能开始渲染页面（页面在浏览器解析到&lt;body&gt; 的起始标签时开始渲染）。对于需要很多JavaScript的页面，这会导致页面渲染的明显延迟，在此期间浏览器窗口完全空白。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58180" y="1720850"/>
            <a:ext cx="4552950" cy="2212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为解决这个问题，现代Web应用程序通常将所有JavaScript引用放在&lt;body&gt; 元素中的页面内容后面。这样一来，页面会在处理JavaScript代码之前完全渲染页面。用户会感觉页面加载更快了，因为浏览器显示空白页面的时间短了。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77865" y="4124960"/>
            <a:ext cx="4532630" cy="2604770"/>
            <a:chOff x="9068" y="7457"/>
            <a:chExt cx="7330" cy="3141"/>
          </a:xfrm>
        </p:grpSpPr>
        <p:sp>
          <p:nvSpPr>
            <p:cNvPr id="9" name="圆角矩形 8"/>
            <p:cNvSpPr/>
            <p:nvPr/>
          </p:nvSpPr>
          <p:spPr>
            <a:xfrm>
              <a:off x="9068" y="7457"/>
              <a:ext cx="7330" cy="314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98" y="7623"/>
              <a:ext cx="6511" cy="25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200"/>
                <a:t>&lt;!DOCTYPE html&gt;</a:t>
              </a:r>
              <a:endParaRPr lang="zh-CN" altLang="en-US" sz="1200"/>
            </a:p>
            <a:p>
              <a:r>
                <a:rPr lang="zh-CN" altLang="en-US" sz="1200"/>
                <a:t>&lt;html&gt;</a:t>
              </a:r>
              <a:endParaRPr lang="zh-CN" altLang="en-US" sz="1200"/>
            </a:p>
            <a:p>
              <a:r>
                <a:rPr lang="zh-CN" altLang="en-US" sz="1200"/>
                <a:t>  &lt;head&gt;</a:t>
              </a:r>
              <a:endParaRPr lang="zh-CN" altLang="en-US" sz="1200"/>
            </a:p>
            <a:p>
              <a:r>
                <a:rPr lang="zh-CN" altLang="en-US" sz="1200"/>
                <a:t>  &lt;title&gt;Example HTML Page&lt;/title&gt;</a:t>
              </a:r>
              <a:endParaRPr lang="zh-CN" altLang="en-US" sz="1200"/>
            </a:p>
            <a:p>
              <a:r>
                <a:rPr lang="zh-CN" altLang="en-US" sz="1200"/>
                <a:t>  &lt;/head&gt;</a:t>
              </a:r>
              <a:endParaRPr lang="zh-CN" altLang="en-US" sz="1200"/>
            </a:p>
            <a:p>
              <a:r>
                <a:rPr lang="zh-CN" altLang="en-US" sz="1200"/>
                <a:t>  &lt;body&gt;</a:t>
              </a:r>
              <a:endParaRPr lang="zh-CN" altLang="en-US" sz="1200"/>
            </a:p>
            <a:p>
              <a:r>
                <a:rPr lang="zh-CN" altLang="en-US" sz="1200"/>
                <a:t>  &lt;!-- 这里是页面内容 --&gt;</a:t>
              </a:r>
              <a:endParaRPr lang="zh-CN" altLang="en-US" sz="1200"/>
            </a:p>
            <a:p>
              <a:r>
                <a:rPr lang="zh-CN" altLang="en-US" sz="1200"/>
                <a:t>  &lt;script src="example1.js"&gt;&lt;/script&gt;</a:t>
              </a:r>
              <a:endParaRPr lang="zh-CN" altLang="en-US" sz="1200"/>
            </a:p>
            <a:p>
              <a:r>
                <a:rPr lang="zh-CN" altLang="en-US" sz="1200"/>
                <a:t>  &lt;script src="example2.js"&gt;&lt;/script&gt;</a:t>
              </a:r>
              <a:endParaRPr lang="zh-CN" altLang="en-US" sz="1200"/>
            </a:p>
            <a:p>
              <a:r>
                <a:rPr lang="zh-CN" altLang="en-US" sz="1200"/>
                <a:t>  &lt;/body&gt;</a:t>
              </a:r>
              <a:endParaRPr lang="zh-CN" altLang="en-US" sz="1200"/>
            </a:p>
            <a:p>
              <a:r>
                <a:rPr lang="zh-CN" altLang="en-US" sz="1200"/>
                <a:t>&lt;/html&gt;</a:t>
              </a:r>
              <a:endParaRPr lang="zh-CN" altLang="en-US" sz="12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85570" y="4125595"/>
            <a:ext cx="4318635" cy="2604135"/>
            <a:chOff x="9068" y="7457"/>
            <a:chExt cx="7330" cy="3141"/>
          </a:xfrm>
        </p:grpSpPr>
        <p:sp>
          <p:nvSpPr>
            <p:cNvPr id="13" name="圆角矩形 12"/>
            <p:cNvSpPr/>
            <p:nvPr/>
          </p:nvSpPr>
          <p:spPr>
            <a:xfrm>
              <a:off x="9068" y="7457"/>
              <a:ext cx="7330" cy="314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398" y="7623"/>
              <a:ext cx="6511" cy="25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1200"/>
                <a:t>&lt;!DOCTYPE html&gt;</a:t>
              </a:r>
              <a:endParaRPr lang="zh-CN" altLang="en-US" sz="1200"/>
            </a:p>
            <a:p>
              <a:r>
                <a:rPr lang="zh-CN" altLang="en-US" sz="1200"/>
                <a:t>&lt;html&gt;</a:t>
              </a:r>
              <a:endParaRPr lang="zh-CN" altLang="en-US" sz="1200"/>
            </a:p>
            <a:p>
              <a:r>
                <a:rPr lang="zh-CN" altLang="en-US" sz="1200"/>
                <a:t>  &lt;head&gt;</a:t>
              </a:r>
              <a:endParaRPr lang="zh-CN" altLang="en-US" sz="1200"/>
            </a:p>
            <a:p>
              <a:r>
                <a:rPr lang="zh-CN" altLang="en-US" sz="1200"/>
                <a:t>  &lt;title&gt;Example HTML Page&lt;/title&gt;</a:t>
              </a:r>
              <a:endParaRPr lang="zh-CN" altLang="en-US" sz="1200"/>
            </a:p>
            <a:p>
              <a:r>
                <a:rPr lang="zh-CN" altLang="en-US" sz="1200"/>
                <a:t>  &lt;script src="example1.js"&gt;&lt;/script&gt;</a:t>
              </a:r>
              <a:endParaRPr lang="zh-CN" altLang="en-US" sz="1200"/>
            </a:p>
            <a:p>
              <a:r>
                <a:rPr lang="zh-CN" altLang="en-US" sz="1200"/>
                <a:t>  &lt;script src="example2.js"&gt;&lt;/script&gt;</a:t>
              </a:r>
              <a:endParaRPr lang="zh-CN" altLang="en-US" sz="1200"/>
            </a:p>
            <a:p>
              <a:r>
                <a:rPr lang="zh-CN" altLang="en-US" sz="1200"/>
                <a:t>  &lt;/head&gt;</a:t>
              </a:r>
              <a:endParaRPr lang="zh-CN" altLang="en-US" sz="1200"/>
            </a:p>
            <a:p>
              <a:r>
                <a:rPr lang="zh-CN" altLang="en-US" sz="1200"/>
                <a:t>  &lt;body&gt;</a:t>
              </a:r>
              <a:endParaRPr lang="zh-CN" altLang="en-US" sz="1200"/>
            </a:p>
            <a:p>
              <a:r>
                <a:rPr lang="zh-CN" altLang="en-US" sz="1200"/>
                <a:t>  &lt;!-- 这里是页面内容 --&gt;</a:t>
              </a:r>
              <a:endParaRPr lang="zh-CN" altLang="en-US" sz="1200"/>
            </a:p>
            <a:p>
              <a:r>
                <a:rPr lang="zh-CN" altLang="en-US" sz="1200"/>
                <a:t>  &lt;/body&gt;</a:t>
              </a:r>
              <a:endParaRPr lang="zh-CN" altLang="en-US" sz="1200"/>
            </a:p>
            <a:p>
              <a:r>
                <a:rPr lang="zh-CN" altLang="en-US" sz="1200"/>
                <a:t>&lt;/html&gt;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81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使用&lt;script&gt; 元素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加载脚本的时机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" y="1366520"/>
            <a:ext cx="10917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推迟执行脚本</a:t>
            </a:r>
            <a:r>
              <a:rPr lang="en-US" altLang="zh-CN" b="1"/>
              <a:t>——</a:t>
            </a:r>
            <a:r>
              <a:rPr lang="en-US" altLang="zh-CN" b="1">
                <a:sym typeface="+mn-ea"/>
              </a:rPr>
              <a:t>defer 的属性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HTML 4.01为&lt;script&gt; 元素定义了一个叫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defer 的属性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。这个属性表示脚本在执行的时候不会改变页面的结构。也就是说，脚本会被延迟到整个页面都解析完毕后再运行。因此，在&lt;script&gt; 元素中设置defer 属性，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相当于告诉浏览器立即下载，但延迟执行。</a:t>
            </a:r>
            <a:endParaRPr lang="en-US" altLang="zh-CN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905" y="3065780"/>
            <a:ext cx="10917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异步执行脚本</a:t>
            </a:r>
            <a:r>
              <a:rPr lang="en-US" altLang="zh-CN" b="1"/>
              <a:t>——</a:t>
            </a:r>
            <a:r>
              <a:rPr lang="en-US" altLang="zh-CN" b="1">
                <a:sym typeface="+mn-ea"/>
              </a:rPr>
              <a:t>async 属性</a:t>
            </a:r>
            <a:endParaRPr lang="en-US" altLang="zh-CN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HTML5为&lt;script&gt; 元素定义了async 属性。从改变脚本处理方式上看，async 属性与defer 类似。当然，它们两者也都只适用于外部脚本，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都会告诉浏览器立即开始下载。不过，与defer 不同的是，标记为async 的脚本并不保证能按照它们出现的次序执行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因此，重点在于它们之间没有依赖关系。给脚本添加async 属性的目的是告诉浏览器，不必等脚本下载和执行完后再加载页面，同样也不必等到该异步脚本下载和执行后再加载其他脚本。正因为如此，异步脚本不应该在加载期间修改DOM。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异步脚本保证会在页面的load 事件前执行，但可能会在DOMContentLoaded 之前或之后。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不过好的Web开发实践根本就不推荐使用这个方法。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6894</Words>
  <Application>WPS 演示</Application>
  <PresentationFormat>宽屏</PresentationFormat>
  <Paragraphs>226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方正舒体</vt:lpstr>
      <vt:lpstr>微软雅黑</vt:lpstr>
      <vt:lpstr>Calibri</vt:lpstr>
      <vt:lpstr>等线</vt:lpstr>
      <vt:lpstr>方正姚体</vt:lpstr>
      <vt:lpstr>仿宋</vt:lpstr>
      <vt:lpstr>黑体</vt:lpstr>
      <vt:lpstr>华文仿宋</vt:lpstr>
      <vt:lpstr>华文楷体</vt:lpstr>
      <vt:lpstr>华文细黑</vt:lpstr>
      <vt:lpstr>华文中宋</vt:lpstr>
      <vt:lpstr>华文行楷</vt:lpstr>
      <vt:lpstr>楷体</vt:lpstr>
      <vt:lpstr>微软雅黑 Light</vt:lpstr>
      <vt:lpstr>新宋体</vt:lpstr>
      <vt:lpstr>华文宋体</vt:lpstr>
      <vt:lpstr>隶书</vt:lpstr>
      <vt:lpstr>Office 主题</vt:lpstr>
      <vt:lpstr>第一章 什么是JavaScript？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sophi</cp:lastModifiedBy>
  <cp:revision>277</cp:revision>
  <dcterms:created xsi:type="dcterms:W3CDTF">2021-02-05T01:25:00Z</dcterms:created>
  <dcterms:modified xsi:type="dcterms:W3CDTF">2021-02-05T03:54:43Z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