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418" r:id="rId11"/>
    <p:sldId id="420" r:id="rId12"/>
    <p:sldId id="419" r:id="rId13"/>
    <p:sldId id="421" r:id="rId14"/>
    <p:sldId id="422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3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 fontScale="90000"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第八章 对象、类与面向对象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783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680085"/>
            <a:ext cx="295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合并对象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Object.assign()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35" y="1048385"/>
            <a:ext cx="112077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 6专门为合并对象提供了Object.assign() 方法。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这个方法接收一个目标对象和一个或多个源对象作为参数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然后将每个源对象中可枚举（Object.propertyIsEnumerable() 返回true ）和自有（Object.hasOwnProperty() 返回true ）属性复制到目标对象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。以字符串和符号为键的属性会被复制。对每个符合条件的属性，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这个方法会使用源对象上的[[Get]] 取得属性的值，然后使用目标对象上的[[Set]] 设置属性的值。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05" y="2577465"/>
            <a:ext cx="2887345" cy="3692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let dest, src, result;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/**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* 简单复制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*/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dest = {};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src = { id: 'src' };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result = Object.assign(dest, src);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Object.assign修改目标对象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也会返回修改后的目标对象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console.log(dest === result); // true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console.log(dest !== src);    // true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console.log(result);          // { id: src }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console.log(dest);            // { id: src }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3966210" y="2577465"/>
            <a:ext cx="3827780" cy="378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/**</a:t>
            </a:r>
            <a:endParaRPr lang="zh-CN" altLang="en-US" sz="1200"/>
          </a:p>
          <a:p>
            <a:pPr algn="l"/>
            <a:r>
              <a:rPr lang="zh-CN" altLang="en-US" sz="1200"/>
              <a:t> * 多个源对象</a:t>
            </a:r>
            <a:endParaRPr lang="zh-CN" altLang="en-US" sz="1200"/>
          </a:p>
          <a:p>
            <a:pPr algn="l"/>
            <a:r>
              <a:rPr lang="zh-CN" altLang="en-US" sz="1200"/>
              <a:t> */</a:t>
            </a:r>
            <a:endParaRPr lang="zh-CN" altLang="en-US" sz="1200"/>
          </a:p>
          <a:p>
            <a:pPr algn="l"/>
            <a:r>
              <a:rPr lang="zh-CN" altLang="en-US" sz="1200"/>
              <a:t>dest = {};</a:t>
            </a:r>
            <a:endParaRPr lang="zh-CN" altLang="en-US" sz="1200"/>
          </a:p>
          <a:p>
            <a:pPr algn="l"/>
            <a:r>
              <a:rPr lang="zh-CN" altLang="en-US" sz="1200"/>
              <a:t>result = Object.assign(dest, { a: 'foo' }, { b: 'bar' });</a:t>
            </a:r>
            <a:endParaRPr lang="zh-CN" altLang="en-US" sz="1200"/>
          </a:p>
          <a:p>
            <a:pPr algn="l"/>
            <a:r>
              <a:rPr lang="zh-CN" altLang="en-US" sz="1200"/>
              <a:t>console.log(result); // { a: foo, b: bar }</a:t>
            </a:r>
            <a:endParaRPr lang="zh-CN" altLang="en-US" sz="1200"/>
          </a:p>
          <a:p>
            <a:pPr algn="l"/>
            <a:r>
              <a:rPr lang="zh-CN" altLang="en-US" sz="1200"/>
              <a:t>/**</a:t>
            </a:r>
            <a:endParaRPr lang="zh-CN" altLang="en-US" sz="1200"/>
          </a:p>
          <a:p>
            <a:pPr algn="l"/>
            <a:r>
              <a:rPr lang="zh-CN" altLang="en-US" sz="1200"/>
              <a:t> * 获取函数与设置函数</a:t>
            </a:r>
            <a:endParaRPr lang="zh-CN" altLang="en-US" sz="1200"/>
          </a:p>
          <a:p>
            <a:pPr algn="l"/>
            <a:r>
              <a:rPr lang="zh-CN" altLang="en-US" sz="1200"/>
              <a:t> */</a:t>
            </a:r>
            <a:endParaRPr lang="zh-CN" altLang="en-US" sz="1200"/>
          </a:p>
          <a:p>
            <a:pPr algn="l"/>
            <a:r>
              <a:rPr lang="zh-CN" altLang="en-US" sz="1200"/>
              <a:t>dest = {</a:t>
            </a:r>
            <a:endParaRPr lang="zh-CN" altLang="en-US" sz="1200"/>
          </a:p>
          <a:p>
            <a:pPr algn="l"/>
            <a:r>
              <a:rPr lang="zh-CN" altLang="en-US" sz="1200"/>
              <a:t>  set a(val) {</a:t>
            </a:r>
            <a:endParaRPr lang="zh-CN" altLang="en-US" sz="1200"/>
          </a:p>
          <a:p>
            <a:pPr algn="l"/>
            <a:r>
              <a:rPr lang="zh-CN" altLang="en-US" sz="1200"/>
              <a:t>    console.log(`Invoked dest setter with param ${val}`);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r>
              <a:rPr lang="zh-CN" altLang="en-US" sz="1200"/>
              <a:t>src = {</a:t>
            </a:r>
            <a:endParaRPr lang="zh-CN" altLang="en-US" sz="1200"/>
          </a:p>
          <a:p>
            <a:pPr algn="l"/>
            <a:r>
              <a:rPr lang="zh-CN" altLang="en-US" sz="1200"/>
              <a:t>  get a() {</a:t>
            </a:r>
            <a:endParaRPr lang="zh-CN" altLang="en-US" sz="1200"/>
          </a:p>
          <a:p>
            <a:pPr algn="l"/>
            <a:r>
              <a:rPr lang="zh-CN" altLang="en-US" sz="1200"/>
              <a:t>    console.log('Invoked src getter');</a:t>
            </a:r>
            <a:endParaRPr lang="zh-CN" altLang="en-US" sz="1200"/>
          </a:p>
          <a:p>
            <a:pPr algn="l"/>
            <a:r>
              <a:rPr lang="zh-CN" altLang="en-US" sz="1200"/>
              <a:t>    return 'foo';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8122285" y="2577465"/>
            <a:ext cx="3090545" cy="1753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Object.assign(dest, src);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调用src的获取方法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调用dest的设置方法并传入参数"foo"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</a:t>
            </a:r>
            <a:r>
              <a:rPr lang="zh-CN" altLang="en-US" sz="1200" b="1"/>
              <a:t>因为这里的设置函数不执行赋值操作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</a:t>
            </a:r>
            <a:r>
              <a:rPr lang="zh-CN" altLang="en-US" sz="1200" b="1"/>
              <a:t>所以实际上并没有把值转移过来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console.log(dest); // { set a(val) {...} }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8090535" y="4608830"/>
            <a:ext cx="3154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Object.assign() 实际上对每个源对象执行的是浅复制。如果多个源对象都有相同的属性，则使用最后一个复制的值。此外，从源对象访问器属性取得的值，比如获取函数，会作为一个静态值赋给目标对象。</a:t>
            </a:r>
            <a:r>
              <a:rPr lang="zh-CN" altLang="en-US" sz="1200" b="1"/>
              <a:t>换句话说，不能在两个对象间转移获取函数和设置函数。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9410" y="819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71945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增强的对象语法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10" y="1005840"/>
            <a:ext cx="113982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 6为定义和操作对象新增了很多极其有用的语法糖特性。这些特性都没有改变现有引擎的行为，但极大地提升了处理对象的方便程度。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10" y="143827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属性值简写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359410" y="1775460"/>
            <a:ext cx="109035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简写属性名只要使用变量名（不用再写冒号）就会自动被解释为同名的属性键。如果没有找到同名变量，则会抛出ReferenceError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1040" y="2298065"/>
            <a:ext cx="3169285" cy="1383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400"/>
              <a:t>let name = 'Matt';</a:t>
            </a:r>
            <a:endParaRPr lang="zh-CN" altLang="en-US" sz="1400"/>
          </a:p>
          <a:p>
            <a:pPr algn="l"/>
            <a:r>
              <a:rPr lang="zh-CN" altLang="en-US" sz="1400"/>
              <a:t>let person = {</a:t>
            </a:r>
            <a:endParaRPr lang="zh-CN" altLang="en-US" sz="1400"/>
          </a:p>
          <a:p>
            <a:pPr algn="l"/>
            <a:r>
              <a:rPr lang="zh-CN" altLang="en-US" sz="1400"/>
              <a:t>  name</a:t>
            </a:r>
            <a:endParaRPr lang="zh-CN" altLang="en-US" sz="1400"/>
          </a:p>
          <a:p>
            <a:pPr algn="l"/>
            <a:r>
              <a:rPr lang="zh-CN" altLang="en-US" sz="1400"/>
              <a:t>};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console.log(person); // { name: 'Matt' }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38785" y="370332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可计算属性</a:t>
            </a:r>
            <a:endParaRPr lang="zh-CN" altLang="en-US" sz="1600" b="1"/>
          </a:p>
        </p:txBody>
      </p:sp>
      <p:sp>
        <p:nvSpPr>
          <p:cNvPr id="14" name="文本框 13"/>
          <p:cNvSpPr txBox="1"/>
          <p:nvPr/>
        </p:nvSpPr>
        <p:spPr>
          <a:xfrm>
            <a:off x="3190875" y="4645660"/>
            <a:ext cx="5810250" cy="20300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400"/>
              <a:t>const nameKey = 'name';</a:t>
            </a:r>
            <a:endParaRPr lang="zh-CN" altLang="en-US" sz="1400"/>
          </a:p>
          <a:p>
            <a:pPr algn="l"/>
            <a:r>
              <a:rPr lang="zh-CN" altLang="en-US" sz="1400"/>
              <a:t>const ageKey = 'age';</a:t>
            </a:r>
            <a:endParaRPr lang="zh-CN" altLang="en-US" sz="1400"/>
          </a:p>
          <a:p>
            <a:pPr algn="l"/>
            <a:r>
              <a:rPr lang="zh-CN" altLang="en-US" sz="1400"/>
              <a:t>const jobKey = 'job';</a:t>
            </a:r>
            <a:endParaRPr lang="zh-CN" altLang="en-US" sz="1400"/>
          </a:p>
          <a:p>
            <a:pPr algn="l"/>
            <a:r>
              <a:rPr lang="zh-CN" altLang="en-US" sz="1400"/>
              <a:t>let person = {</a:t>
            </a:r>
            <a:endParaRPr lang="zh-CN" altLang="en-US" sz="1400"/>
          </a:p>
          <a:p>
            <a:pPr algn="l"/>
            <a:r>
              <a:rPr lang="zh-CN" altLang="en-US" sz="1400"/>
              <a:t>  [nameKey]: 'Matt',</a:t>
            </a:r>
            <a:endParaRPr lang="zh-CN" altLang="en-US" sz="1400"/>
          </a:p>
          <a:p>
            <a:pPr algn="l"/>
            <a:r>
              <a:rPr lang="zh-CN" altLang="en-US" sz="1400"/>
              <a:t>  [ageKey]: 27,</a:t>
            </a:r>
            <a:endParaRPr lang="zh-CN" altLang="en-US" sz="1400"/>
          </a:p>
          <a:p>
            <a:pPr algn="l"/>
            <a:r>
              <a:rPr lang="zh-CN" altLang="en-US" sz="1400"/>
              <a:t>  [jobKey]: 'Software engineer'</a:t>
            </a:r>
            <a:endParaRPr lang="zh-CN" altLang="en-US" sz="1400"/>
          </a:p>
          <a:p>
            <a:pPr algn="l"/>
            <a:r>
              <a:rPr lang="zh-CN" altLang="en-US" sz="1400"/>
              <a:t>};</a:t>
            </a:r>
            <a:endParaRPr lang="zh-CN" altLang="en-US" sz="1400"/>
          </a:p>
          <a:p>
            <a:pPr algn="l"/>
            <a:r>
              <a:rPr lang="zh-CN" altLang="en-US" sz="1400"/>
              <a:t>console.log(person); // { name: 'Matt', age: 27, job: 'Software engineer' }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38785" y="4040505"/>
            <a:ext cx="11224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有了可计算属性，就可以在对象字面量中完成动态属性赋值。中括号包围的对象属性键告诉运行时将其作为JavaScript表达式而不是字符串来求值：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7825" y="8890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825" y="610870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增强的对象语法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7825" y="100139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简写方法名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377825" y="1266190"/>
            <a:ext cx="109035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新的简写方法的语法遵循同样的模式，但开发者要放弃给函数表达式命名（不过给作为方法的函数命名通常没什么用）。相应地，这样也可以明显缩短方法声明。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43730" y="1837055"/>
            <a:ext cx="3119755" cy="1383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sayName(name) {</a:t>
            </a:r>
            <a:endParaRPr lang="zh-CN" altLang="en-US" sz="1200"/>
          </a:p>
          <a:p>
            <a:pPr algn="l"/>
            <a:r>
              <a:rPr lang="zh-CN" altLang="en-US" sz="1200"/>
              <a:t>    console.log(`My name is ${name}`);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person.sayName('Matt'); // My name is Matt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64185" y="3220720"/>
            <a:ext cx="3916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/>
              <a:t>简写方法名对获取函数和设置函数也是适用的：</a:t>
            </a:r>
            <a:endParaRPr lang="zh-CN" altLang="en-US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4444365" y="3789045"/>
            <a:ext cx="3119120" cy="28613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name_: '',</a:t>
            </a:r>
            <a:endParaRPr lang="zh-CN" altLang="en-US" sz="1200"/>
          </a:p>
          <a:p>
            <a:pPr algn="l"/>
            <a:r>
              <a:rPr lang="zh-CN" altLang="en-US" sz="1200"/>
              <a:t>  get name() {</a:t>
            </a:r>
            <a:endParaRPr lang="zh-CN" altLang="en-US" sz="1200"/>
          </a:p>
          <a:p>
            <a:pPr algn="l"/>
            <a:r>
              <a:rPr lang="zh-CN" altLang="en-US" sz="1200"/>
              <a:t>    return this.name_;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r>
              <a:rPr lang="zh-CN" altLang="en-US" sz="1200"/>
              <a:t>  set name(name) {</a:t>
            </a:r>
            <a:endParaRPr lang="zh-CN" altLang="en-US" sz="1200"/>
          </a:p>
          <a:p>
            <a:pPr algn="l"/>
            <a:r>
              <a:rPr lang="zh-CN" altLang="en-US" sz="1200"/>
              <a:t>    this.name_ = name;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r>
              <a:rPr lang="zh-CN" altLang="en-US" sz="1200"/>
              <a:t>  sayName() {</a:t>
            </a:r>
            <a:endParaRPr lang="zh-CN" altLang="en-US" sz="1200"/>
          </a:p>
          <a:p>
            <a:pPr algn="l"/>
            <a:r>
              <a:rPr lang="zh-CN" altLang="en-US" sz="1200"/>
              <a:t>    console.log(`My name is ${this.name_}`);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person.name = 'Matt';</a:t>
            </a:r>
            <a:endParaRPr lang="zh-CN" altLang="en-US" sz="1200"/>
          </a:p>
          <a:p>
            <a:pPr algn="l"/>
            <a:r>
              <a:rPr lang="zh-CN" altLang="en-US" sz="1200"/>
              <a:t>person.sayName(); // My name is Matt</a:t>
            </a:r>
            <a:endParaRPr lang="zh-CN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4655" y="11874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40410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增强的对象语法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655" y="1054100"/>
            <a:ext cx="113982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 6为定义和操作对象新增了很多极其有用的语法糖特性。这些特性都没有改变现有引擎的行为，但极大地提升了处理对象的方便程度。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655" y="1468120"/>
            <a:ext cx="32054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/>
              <a:t>简写方法名与可计算属性键相互兼容：</a:t>
            </a:r>
            <a:endParaRPr lang="zh-CN" altLang="en-US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4480560" y="1882140"/>
            <a:ext cx="3119755" cy="1753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const methodKey = 'sayName';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[methodKey](name) {</a:t>
            </a:r>
            <a:endParaRPr lang="zh-CN" altLang="en-US" sz="1200"/>
          </a:p>
          <a:p>
            <a:pPr algn="l"/>
            <a:r>
              <a:rPr lang="zh-CN" altLang="en-US" sz="1200"/>
              <a:t>    console.log(`My name is ${name}`);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person.sayName('Matt'); // My name is Matt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9095" y="9969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045" y="6769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对象解构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" y="990600"/>
            <a:ext cx="113982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ECMAScript 6新增了对象解构语法，可以在一条语句中使用嵌套数据实现一个或多个赋值操作。简单地说，对象解构就是使用与对象匹配的结构来实现对象属性赋值。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450" y="1645920"/>
            <a:ext cx="3975735" cy="1938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// 使用对象解构</a:t>
            </a:r>
            <a:endParaRPr lang="zh-CN" altLang="en-US" sz="1200"/>
          </a:p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name: 'Matt',</a:t>
            </a:r>
            <a:endParaRPr lang="zh-CN" altLang="en-US" sz="1200"/>
          </a:p>
          <a:p>
            <a:pPr algn="l"/>
            <a:r>
              <a:rPr lang="zh-CN" altLang="en-US" sz="1200"/>
              <a:t>  age: 27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{ name: personName, age: personAge } = person;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console.log(personName);  // Matt</a:t>
            </a:r>
            <a:endParaRPr lang="zh-CN" altLang="en-US" sz="1200"/>
          </a:p>
          <a:p>
            <a:pPr algn="l"/>
            <a:r>
              <a:rPr lang="zh-CN" altLang="en-US" sz="1200"/>
              <a:t>console.log(personAge);   // 27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88620" y="3893820"/>
            <a:ext cx="1141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使用解构，可以在一个类似对象字面量的结构中，声明多个变量，同时执行多个赋值操作。如果想让变量直接使用属性的名称，那么可以使用简写语法，比如：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8450" y="4631055"/>
            <a:ext cx="3976370" cy="1753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name: 'Matt',</a:t>
            </a:r>
            <a:endParaRPr lang="zh-CN" altLang="en-US" sz="1200"/>
          </a:p>
          <a:p>
            <a:pPr algn="l"/>
            <a:r>
              <a:rPr lang="zh-CN" altLang="en-US" sz="1200"/>
              <a:t>  age: 27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{ name, age } = person;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console.log(name);  // Matt</a:t>
            </a:r>
            <a:endParaRPr lang="zh-CN" altLang="en-US" sz="1200"/>
          </a:p>
          <a:p>
            <a:pPr algn="l"/>
            <a:r>
              <a:rPr lang="zh-CN" altLang="en-US" sz="1200"/>
              <a:t>console.log(age);   // 27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9095" y="9969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045" y="6769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对象解构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" y="990600"/>
            <a:ext cx="113982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解构在内部使用函数ToObject() （不能在运行时环境中直接访问）把源数据结构转换为对象。这意味着在对象解构的上下文中，原始值会被当成对象。这也意味着（根据ToObject() 的定义），null 和undefined 不能被解构，否则会抛出错误。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450" y="1786890"/>
            <a:ext cx="3975735" cy="1753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let { length } = 'foobar';</a:t>
            </a:r>
            <a:endParaRPr lang="zh-CN" altLang="en-US" sz="1200"/>
          </a:p>
          <a:p>
            <a:pPr algn="l"/>
            <a:r>
              <a:rPr lang="zh-CN" altLang="en-US" sz="1200"/>
              <a:t>console.log(length);        // 6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{ constructor: c } = 4;</a:t>
            </a:r>
            <a:endParaRPr lang="zh-CN" altLang="en-US" sz="1200"/>
          </a:p>
          <a:p>
            <a:pPr algn="l"/>
            <a:r>
              <a:rPr lang="zh-CN" altLang="en-US" sz="1200"/>
              <a:t>console.log(c === Number);  // true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{ _ } = null;           // TypeError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{ _ } = undefined;      // TypeError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379095" y="3702050"/>
            <a:ext cx="111645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解构并不要求变量必须在解构表达式中声明。不过，如果是给事先声明的变量赋值，则赋值表达式必须包含在一对括号中：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8450" y="4097020"/>
            <a:ext cx="3975735" cy="1938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let personName, personAge;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let person = {</a:t>
            </a:r>
            <a:endParaRPr lang="zh-CN" altLang="en-US" sz="1200"/>
          </a:p>
          <a:p>
            <a:pPr algn="l"/>
            <a:r>
              <a:rPr lang="zh-CN" altLang="en-US" sz="1200"/>
              <a:t>  name: 'Matt',</a:t>
            </a:r>
            <a:endParaRPr lang="zh-CN" altLang="en-US" sz="1200"/>
          </a:p>
          <a:p>
            <a:pPr algn="l"/>
            <a:r>
              <a:rPr lang="zh-CN" altLang="en-US" sz="1200"/>
              <a:t>  age: 27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({name: personName, age: personAge} = person);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console.log(personName, personAge); // Matt, 27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5960" y="972820"/>
            <a:ext cx="30657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理解对</a:t>
            </a: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象</a:t>
            </a:r>
            <a:endParaRPr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创建对象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继承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类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125" y="1311910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创建对象的方式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0315" y="3287395"/>
            <a:ext cx="3694430" cy="181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400"/>
              <a:t>let person = new Object();</a:t>
            </a:r>
            <a:endParaRPr lang="zh-CN" altLang="en-US" sz="1400"/>
          </a:p>
          <a:p>
            <a:pPr algn="l"/>
            <a:r>
              <a:rPr lang="zh-CN" altLang="en-US" sz="1400"/>
              <a:t>person.name = "Nicholas";</a:t>
            </a:r>
            <a:endParaRPr lang="zh-CN" altLang="en-US" sz="1400"/>
          </a:p>
          <a:p>
            <a:pPr algn="l"/>
            <a:r>
              <a:rPr lang="zh-CN" altLang="en-US" sz="1400"/>
              <a:t>person.age = 29;</a:t>
            </a:r>
            <a:endParaRPr lang="zh-CN" altLang="en-US" sz="1400"/>
          </a:p>
          <a:p>
            <a:pPr algn="l"/>
            <a:r>
              <a:rPr lang="zh-CN" altLang="en-US" sz="1400"/>
              <a:t>person.job = "Software Engineer";</a:t>
            </a:r>
            <a:endParaRPr lang="zh-CN" altLang="en-US" sz="1400"/>
          </a:p>
          <a:p>
            <a:pPr algn="l"/>
            <a:r>
              <a:rPr lang="zh-CN" altLang="en-US" sz="1400"/>
              <a:t>person.sayName = function() {</a:t>
            </a:r>
            <a:endParaRPr lang="zh-CN" altLang="en-US" sz="1400"/>
          </a:p>
          <a:p>
            <a:pPr algn="l"/>
            <a:r>
              <a:rPr lang="zh-CN" altLang="en-US" sz="1400"/>
              <a:t>  console.log(this.name);</a:t>
            </a:r>
            <a:endParaRPr lang="zh-CN" altLang="en-US" sz="1400"/>
          </a:p>
          <a:p>
            <a:pPr algn="l"/>
            <a:r>
              <a:rPr lang="zh-CN" altLang="en-US" sz="1400"/>
              <a:t>};</a:t>
            </a:r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7352665" y="3287395"/>
            <a:ext cx="3594735" cy="181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400"/>
              <a:t>let person = {</a:t>
            </a:r>
            <a:endParaRPr lang="zh-CN" altLang="en-US" sz="1400"/>
          </a:p>
          <a:p>
            <a:pPr algn="l"/>
            <a:r>
              <a:rPr lang="zh-CN" altLang="en-US" sz="1400"/>
              <a:t>  name: "Nicholas",</a:t>
            </a:r>
            <a:endParaRPr lang="zh-CN" altLang="en-US" sz="1400"/>
          </a:p>
          <a:p>
            <a:pPr algn="l"/>
            <a:r>
              <a:rPr lang="zh-CN" altLang="en-US" sz="1400"/>
              <a:t>  age: 29,</a:t>
            </a:r>
            <a:endParaRPr lang="zh-CN" altLang="en-US" sz="1400"/>
          </a:p>
          <a:p>
            <a:pPr algn="l"/>
            <a:r>
              <a:rPr lang="zh-CN" altLang="en-US" sz="1400"/>
              <a:t>  job: "Software Engineer",</a:t>
            </a:r>
            <a:endParaRPr lang="zh-CN" altLang="en-US" sz="1400"/>
          </a:p>
          <a:p>
            <a:pPr algn="l"/>
            <a:r>
              <a:rPr lang="zh-CN" altLang="en-US" sz="1400"/>
              <a:t>  sayName() {</a:t>
            </a:r>
            <a:endParaRPr lang="zh-CN" altLang="en-US" sz="1400"/>
          </a:p>
          <a:p>
            <a:pPr algn="l"/>
            <a:r>
              <a:rPr lang="zh-CN" altLang="en-US" sz="1400"/>
              <a:t>    console.log(this.name);</a:t>
            </a:r>
            <a:endParaRPr lang="zh-CN" altLang="en-US" sz="1400"/>
          </a:p>
          <a:p>
            <a:pPr algn="l"/>
            <a:r>
              <a:rPr lang="zh-CN" altLang="en-US" sz="1400"/>
              <a:t>  }</a:t>
            </a:r>
            <a:endParaRPr lang="zh-CN" altLang="en-US" sz="1400"/>
          </a:p>
          <a:p>
            <a:pPr algn="l"/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127125" y="2341880"/>
            <a:ext cx="39408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① 创建自定义对象的通常方式是创建Object 的一个新实例，然后再给它添加属性和方法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9480" y="2405380"/>
            <a:ext cx="39408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② 对象字面量变成了更流行的方式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7835" y="13081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74866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属性的类型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35" y="1116965"/>
            <a:ext cx="112077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ECMA-262使用一些内部特性来描述属性的特征。这些特性是由为JavaScript实现引擎的规范定义的。因此，开发者不能在JavaScript中直接访问这些特性。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为了将某个特性标识为内部特性，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规范会用两个中括号把特性的名称括起来，比如[[Enumerable]] 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属性分两种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：数据属性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访问器属性。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835" y="244030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数据属性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395" y="2808605"/>
            <a:ext cx="111728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数据属性包含一个保存数据值的位置。值会从这个位置读取，也会写入到这个位置。数据属性有4个特性描述它们的行为。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555" y="3387725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[[Configurable]] </a:t>
            </a:r>
            <a:r>
              <a:rPr lang="zh-CN" altLang="en-US" sz="1200"/>
              <a:t>：表示属性是否可以通过delete 删除并重新定义，是否可以修改它的特性，以及是否可以把它改为访问器属性。默认情况下，所有直接定义在对象上的属性的这个特性都是true ，如前面的例子所示。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631190" y="4243070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[[Enumerable]] ：</a:t>
            </a:r>
            <a:r>
              <a:rPr lang="zh-CN" altLang="en-US" sz="1200"/>
              <a:t>表示属性是否可以通过for-in 循环返回。默认情况下，所有直接定义在对象上的属性的这个特性都是true ，如前面的例子所示。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630555" y="5107305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[[Writable]] ：</a:t>
            </a:r>
            <a:r>
              <a:rPr lang="zh-CN" altLang="en-US" sz="1200"/>
              <a:t>表示属性的值是否可以被修改。默认情况下，所有直接定义在对象上的属性的这个特性都是true ，如前面的例子所示。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31190" y="5972810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[[Value]] ：</a:t>
            </a:r>
            <a:r>
              <a:rPr lang="zh-CN" altLang="en-US" sz="1200"/>
              <a:t>包含属性实际的值。这就是前面提到的那个读取和写入属性值的位置。这个特性的默认值为undefined 。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783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846455"/>
            <a:ext cx="10932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要修改属性的默认特性，就必须使用Object.defineProperty() 方法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这个方法接收3个参数：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</a:rPr>
              <a:t>要给其添加属性的对象、属性的名称和一个描述符对象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最后一个参数，即描述符对象上的属性可以包含：configurable 、enumerable 、writable 和value ，跟相关特性的名称一一对应。根据要修改的特性，可以设置其中一个或多个值。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4870" y="2804160"/>
            <a:ext cx="2879725" cy="1568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let person = {};</a:t>
            </a:r>
            <a:endParaRPr lang="zh-CN" altLang="en-US" sz="1200"/>
          </a:p>
          <a:p>
            <a:pPr algn="l"/>
            <a:r>
              <a:rPr lang="zh-CN" altLang="en-US" sz="1200"/>
              <a:t>Object.defineProperty(person, "name", {</a:t>
            </a:r>
            <a:endParaRPr lang="zh-CN" altLang="en-US" sz="1200"/>
          </a:p>
          <a:p>
            <a:pPr algn="l"/>
            <a:r>
              <a:rPr lang="zh-CN" altLang="en-US" sz="1200"/>
              <a:t>  writable: false,</a:t>
            </a:r>
            <a:endParaRPr lang="zh-CN" altLang="en-US" sz="1200"/>
          </a:p>
          <a:p>
            <a:pPr algn="l"/>
            <a:r>
              <a:rPr lang="zh-CN" altLang="en-US" sz="1200"/>
              <a:t>  value: "Nicholas"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  <a:p>
            <a:pPr algn="l"/>
            <a:r>
              <a:rPr lang="zh-CN" altLang="en-US" sz="1200"/>
              <a:t>console.log(person.name); // "Nicholas"</a:t>
            </a:r>
            <a:endParaRPr lang="zh-CN" altLang="en-US" sz="1200"/>
          </a:p>
          <a:p>
            <a:pPr algn="l"/>
            <a:r>
              <a:rPr lang="zh-CN" altLang="en-US" sz="1200"/>
              <a:t>person.name = "Greg";</a:t>
            </a:r>
            <a:endParaRPr lang="zh-CN" altLang="en-US" sz="1200"/>
          </a:p>
          <a:p>
            <a:pPr algn="l"/>
            <a:r>
              <a:rPr lang="zh-CN" altLang="en-US" sz="1200"/>
              <a:t>console.log(person.name); // "Nicholas"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4377690" y="2804160"/>
            <a:ext cx="2907665" cy="15684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let person = {};</a:t>
            </a:r>
            <a:endParaRPr lang="zh-CN" altLang="en-US" sz="1200"/>
          </a:p>
          <a:p>
            <a:pPr algn="l"/>
            <a:r>
              <a:rPr lang="zh-CN" altLang="en-US" sz="1200"/>
              <a:t>Object.defineProperty(person, "name", {</a:t>
            </a:r>
            <a:endParaRPr lang="zh-CN" altLang="en-US" sz="1200"/>
          </a:p>
          <a:p>
            <a:pPr algn="l"/>
            <a:r>
              <a:rPr lang="zh-CN" altLang="en-US" sz="1200"/>
              <a:t>  configurable: false,</a:t>
            </a:r>
            <a:endParaRPr lang="zh-CN" altLang="en-US" sz="1200"/>
          </a:p>
          <a:p>
            <a:pPr algn="l"/>
            <a:r>
              <a:rPr lang="zh-CN" altLang="en-US" sz="1200"/>
              <a:t>  value: "Nicholas"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  <a:p>
            <a:pPr algn="l"/>
            <a:r>
              <a:rPr lang="zh-CN" altLang="en-US" sz="1200"/>
              <a:t>console.log(person.name); // "Nicholas"</a:t>
            </a:r>
            <a:endParaRPr lang="zh-CN" altLang="en-US" sz="1200"/>
          </a:p>
          <a:p>
            <a:pPr algn="l"/>
            <a:r>
              <a:rPr lang="zh-CN" altLang="en-US" sz="1200"/>
              <a:t>delete person.name;</a:t>
            </a:r>
            <a:endParaRPr lang="zh-CN" altLang="en-US" sz="1200"/>
          </a:p>
          <a:p>
            <a:pPr algn="l"/>
            <a:r>
              <a:rPr lang="zh-CN" altLang="en-US" sz="1200"/>
              <a:t>console.log(person.name); // "Nicholas"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7918450" y="2526665"/>
            <a:ext cx="2879725" cy="21228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let person = {};</a:t>
            </a:r>
            <a:endParaRPr lang="zh-CN" altLang="en-US" sz="1200"/>
          </a:p>
          <a:p>
            <a:pPr algn="l"/>
            <a:r>
              <a:rPr lang="zh-CN" altLang="en-US" sz="1200"/>
              <a:t>Object.defineProperty(person, "name", {</a:t>
            </a:r>
            <a:endParaRPr lang="zh-CN" altLang="en-US" sz="1200"/>
          </a:p>
          <a:p>
            <a:pPr algn="l"/>
            <a:r>
              <a:rPr lang="zh-CN" altLang="en-US" sz="1200"/>
              <a:t>  configurable: false,</a:t>
            </a:r>
            <a:endParaRPr lang="zh-CN" altLang="en-US" sz="1200"/>
          </a:p>
          <a:p>
            <a:pPr algn="l"/>
            <a:r>
              <a:rPr lang="zh-CN" altLang="en-US" sz="1200"/>
              <a:t>  value: "Nicholas"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// 抛出错误</a:t>
            </a:r>
            <a:endParaRPr lang="zh-CN" altLang="en-US" sz="1200"/>
          </a:p>
          <a:p>
            <a:pPr algn="l"/>
            <a:r>
              <a:rPr lang="zh-CN" altLang="en-US" sz="1200"/>
              <a:t>Object.defineProperty(person, "name", {</a:t>
            </a:r>
            <a:endParaRPr lang="zh-CN" altLang="en-US" sz="1200"/>
          </a:p>
          <a:p>
            <a:pPr algn="l"/>
            <a:r>
              <a:rPr lang="zh-CN" altLang="en-US" sz="1200"/>
              <a:t>  configurable: true,</a:t>
            </a:r>
            <a:endParaRPr lang="zh-CN" altLang="en-US" sz="1200"/>
          </a:p>
          <a:p>
            <a:pPr algn="l"/>
            <a:r>
              <a:rPr lang="zh-CN" altLang="en-US" sz="1200"/>
              <a:t>  value: "Nicholas"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64515" y="5093335"/>
            <a:ext cx="108254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在调用Object.defineProperty() 时，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configurable 、enumerable 和writable 的值如果不指定，则都默认为false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多数情况下，可能都不需要Object.defineProperty() 提供的这些强大的设置，但要理解JavaScript对象，就要理解这些概念。</a:t>
            </a:r>
            <a:endParaRPr lang="en-US" altLang="zh-CN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80962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访问器属性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075" y="1283335"/>
            <a:ext cx="1117282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访问器属性不包含数据值。相反，它们包含一个获取（getter）函数和一个设置（setter）函数，不过这两个函数不是必需的。在读取访问器属性时，会调用获取函数，这个函数的责任就是返回一个有效的值。在写入访问器属性时，会调用设置函数并传入新值，这个函数必须决定对数据做出什么修改。访问器属性有4个特性描述它们的行为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440" y="2690495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[[Configurable]] ：</a:t>
            </a:r>
            <a:r>
              <a:rPr lang="zh-CN" altLang="en-US" sz="1200"/>
              <a:t>表示属性是否可以通过delete 删除并重新定义，是否可以修改它的特性，以及是否可以把它改为数据属性。默认情况下，所有直接定义在对象上的属性的这个特性都是true 。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600075" y="3545840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[[Enumerable]] ：</a:t>
            </a:r>
            <a:r>
              <a:rPr lang="zh-CN" altLang="en-US" sz="1200"/>
              <a:t>表示属性是否可以通过for-in 循环返回。默认情况下，所有直接定义在对象上的属性的这个特性都是true 。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599440" y="4410075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[[Get]] ：</a:t>
            </a:r>
            <a:r>
              <a:rPr lang="zh-CN" altLang="en-US" sz="1200"/>
              <a:t>获取函数，在读取属性时调用。默认值为undefined 。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00075" y="5275580"/>
            <a:ext cx="11035030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200" b="1"/>
              <a:t>[[Set]] ：</a:t>
            </a:r>
            <a:r>
              <a:rPr lang="zh-CN" altLang="en-US" sz="1200"/>
              <a:t>设置函数，在写入属性时调用。默认值为undefined 。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80962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访问器属性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9695" y="1292860"/>
            <a:ext cx="4034155" cy="3599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// 定义一个对象，包含伪私有成员year_和公共成员edition</a:t>
            </a:r>
            <a:endParaRPr lang="zh-CN" altLang="en-US" sz="1200"/>
          </a:p>
          <a:p>
            <a:pPr algn="l"/>
            <a:r>
              <a:rPr lang="zh-CN" altLang="en-US" sz="1200"/>
              <a:t>let book = {</a:t>
            </a:r>
            <a:endParaRPr lang="zh-CN" altLang="en-US" sz="1200"/>
          </a:p>
          <a:p>
            <a:pPr algn="l"/>
            <a:r>
              <a:rPr lang="zh-CN" altLang="en-US" sz="1200"/>
              <a:t>  year_: 2017,</a:t>
            </a:r>
            <a:endParaRPr lang="zh-CN" altLang="en-US" sz="1200"/>
          </a:p>
          <a:p>
            <a:pPr algn="l"/>
            <a:r>
              <a:rPr lang="zh-CN" altLang="en-US" sz="1200"/>
              <a:t>  edition: 1</a:t>
            </a:r>
            <a:endParaRPr lang="zh-CN" altLang="en-US" sz="1200"/>
          </a:p>
          <a:p>
            <a:pPr algn="l"/>
            <a:r>
              <a:rPr lang="zh-CN" altLang="en-US" sz="1200"/>
              <a:t>};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Object.defineProperty(book, "year", {</a:t>
            </a:r>
            <a:endParaRPr lang="zh-CN" altLang="en-US" sz="1200"/>
          </a:p>
          <a:p>
            <a:pPr algn="l"/>
            <a:r>
              <a:rPr lang="zh-CN" altLang="en-US" sz="1200"/>
              <a:t>  get() {</a:t>
            </a:r>
            <a:endParaRPr lang="zh-CN" altLang="en-US" sz="1200"/>
          </a:p>
          <a:p>
            <a:pPr algn="l"/>
            <a:r>
              <a:rPr lang="zh-CN" altLang="en-US" sz="1200"/>
              <a:t>    return this.year_;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r>
              <a:rPr lang="zh-CN" altLang="en-US" sz="1200"/>
              <a:t>  set(newValue) {</a:t>
            </a:r>
            <a:endParaRPr lang="zh-CN" altLang="en-US" sz="1200"/>
          </a:p>
          <a:p>
            <a:pPr algn="l"/>
            <a:r>
              <a:rPr lang="zh-CN" altLang="en-US" sz="1200"/>
              <a:t>    if (newValue &gt; 2017) {</a:t>
            </a:r>
            <a:endParaRPr lang="zh-CN" altLang="en-US" sz="1200"/>
          </a:p>
          <a:p>
            <a:pPr algn="l"/>
            <a:r>
              <a:rPr lang="zh-CN" altLang="en-US" sz="1200"/>
              <a:t>      this.year_ = newValue;</a:t>
            </a:r>
            <a:endParaRPr lang="zh-CN" altLang="en-US" sz="1200"/>
          </a:p>
          <a:p>
            <a:pPr algn="l"/>
            <a:r>
              <a:rPr lang="zh-CN" altLang="en-US" sz="1200"/>
              <a:t>      this.edition += newValue - 2017;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  <a:p>
            <a:pPr algn="l"/>
            <a:r>
              <a:rPr lang="zh-CN" altLang="en-US" sz="1200"/>
              <a:t>book.year = 2018;</a:t>
            </a:r>
            <a:endParaRPr lang="zh-CN" altLang="en-US" sz="1200"/>
          </a:p>
          <a:p>
            <a:pPr algn="l"/>
            <a:r>
              <a:rPr lang="zh-CN" altLang="en-US" sz="1200"/>
              <a:t>console.log(book.edition); // 2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386080" y="5253990"/>
            <a:ext cx="114204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获取函数和设置函数不一定都要定义。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只定义获取函数意味着属性是只读的，尝试修改属性会被忽略。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在严格模式下，尝试写入只定义了获取函数的属性会抛出错误。类似地，只有一个设置函数的属性是不能读取的，非严格模式下读取会返回undefined ，严格模式下会抛出错误。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809625"/>
            <a:ext cx="4566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定义多个属性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Object.defineProperties()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2625" y="2129790"/>
            <a:ext cx="2685415" cy="4338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200"/>
              <a:t>let book = {};</a:t>
            </a:r>
            <a:endParaRPr lang="zh-CN" altLang="en-US" sz="1200"/>
          </a:p>
          <a:p>
            <a:pPr algn="l"/>
            <a:r>
              <a:rPr lang="zh-CN" altLang="en-US" sz="1200"/>
              <a:t>Object.defineProperties(book, {</a:t>
            </a:r>
            <a:endParaRPr lang="zh-CN" altLang="en-US" sz="1200"/>
          </a:p>
          <a:p>
            <a:pPr algn="l"/>
            <a:r>
              <a:rPr lang="zh-CN" altLang="en-US" sz="1200"/>
              <a:t>  year_: {</a:t>
            </a:r>
            <a:endParaRPr lang="zh-CN" altLang="en-US" sz="1200"/>
          </a:p>
          <a:p>
            <a:pPr algn="l"/>
            <a:r>
              <a:rPr lang="zh-CN" altLang="en-US" sz="1200"/>
              <a:t>    value: 2017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edition: {</a:t>
            </a:r>
            <a:endParaRPr lang="zh-CN" altLang="en-US" sz="1200"/>
          </a:p>
          <a:p>
            <a:pPr algn="l"/>
            <a:r>
              <a:rPr lang="zh-CN" altLang="en-US" sz="1200"/>
              <a:t>    value: 1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year: {</a:t>
            </a:r>
            <a:endParaRPr lang="zh-CN" altLang="en-US" sz="1200"/>
          </a:p>
          <a:p>
            <a:pPr algn="l"/>
            <a:r>
              <a:rPr lang="zh-CN" altLang="en-US" sz="1200"/>
              <a:t>    get() {</a:t>
            </a:r>
            <a:endParaRPr lang="zh-CN" altLang="en-US" sz="1200"/>
          </a:p>
          <a:p>
            <a:pPr algn="l"/>
            <a:r>
              <a:rPr lang="zh-CN" altLang="en-US" sz="1200"/>
              <a:t>      return this.year_;</a:t>
            </a:r>
            <a:endParaRPr lang="zh-CN" altLang="en-US" sz="1200"/>
          </a:p>
          <a:p>
            <a:pPr algn="l"/>
            <a:r>
              <a:rPr lang="zh-CN" altLang="en-US" sz="1200"/>
              <a:t>  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  set(newValue) {</a:t>
            </a:r>
            <a:endParaRPr lang="zh-CN" altLang="en-US" sz="1200"/>
          </a:p>
          <a:p>
            <a:pPr algn="l"/>
            <a:r>
              <a:rPr lang="zh-CN" altLang="en-US" sz="1200"/>
              <a:t>      if (newValue &gt; 2017) {</a:t>
            </a:r>
            <a:endParaRPr lang="zh-CN" altLang="en-US" sz="1200"/>
          </a:p>
          <a:p>
            <a:pPr algn="l"/>
            <a:r>
              <a:rPr lang="zh-CN" altLang="en-US" sz="1200"/>
              <a:t>        this.year_ = newValue;</a:t>
            </a:r>
            <a:endParaRPr lang="zh-CN" altLang="en-US" sz="1200"/>
          </a:p>
          <a:p>
            <a:pPr algn="l"/>
            <a:r>
              <a:rPr lang="zh-CN" altLang="en-US" sz="1200"/>
              <a:t>        this.edition += newValue - 2017;</a:t>
            </a:r>
            <a:endParaRPr lang="zh-CN" altLang="en-US" sz="1200"/>
          </a:p>
          <a:p>
            <a:pPr algn="l"/>
            <a:r>
              <a:rPr lang="zh-CN" altLang="en-US" sz="1200"/>
              <a:t>      }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39115" y="1177925"/>
            <a:ext cx="114204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在一个对象上同时定义多个属性的可能性是非常大的。为此，ECMAScript提供了Object.defineProperties() 方法。这个方法可以通过多个描述符一次性定义多个属性。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它接收两个参数：要为之添加或修改属性的对象和另一个描述符对象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，其属性与要添加或修改的属性一一对应。比如：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783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680085"/>
            <a:ext cx="572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读取属性的特性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Object.getOwnPropertyDescriptor()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35" y="1048385"/>
            <a:ext cx="112077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使用Object.getOwnPropertyDescriptor() 方法可以取得指定属性的属性描述符。这个方法接收两个参数：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属性所在的对象和要取得其描述符的属性名。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返回值是一个对象，对于访问器属性包含configurable 、enumerable 、get 和set 属性，对于数据属性包含configurable 、enumerable 、writable 和value 属性。比如：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4310" y="2162175"/>
            <a:ext cx="2685415" cy="4523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1200"/>
              <a:t>let book = {};</a:t>
            </a:r>
            <a:endParaRPr lang="zh-CN" altLang="en-US" sz="1200"/>
          </a:p>
          <a:p>
            <a:pPr algn="l"/>
            <a:r>
              <a:rPr lang="zh-CN" altLang="en-US" sz="1200"/>
              <a:t>Object.defineProperties(book, {</a:t>
            </a:r>
            <a:endParaRPr lang="zh-CN" altLang="en-US" sz="1200"/>
          </a:p>
          <a:p>
            <a:pPr algn="l"/>
            <a:r>
              <a:rPr lang="zh-CN" altLang="en-US" sz="1200"/>
              <a:t>  year_: {</a:t>
            </a:r>
            <a:endParaRPr lang="zh-CN" altLang="en-US" sz="1200"/>
          </a:p>
          <a:p>
            <a:pPr algn="l"/>
            <a:r>
              <a:rPr lang="zh-CN" altLang="en-US" sz="1200"/>
              <a:t>    value: 2017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edition: {</a:t>
            </a:r>
            <a:endParaRPr lang="zh-CN" altLang="en-US" sz="1200"/>
          </a:p>
          <a:p>
            <a:pPr algn="l"/>
            <a:r>
              <a:rPr lang="zh-CN" altLang="en-US" sz="1200"/>
              <a:t>    value: 1</a:t>
            </a:r>
            <a:endParaRPr lang="zh-CN" altLang="en-US" sz="1200"/>
          </a:p>
          <a:p>
            <a:pPr algn="l"/>
            <a:r>
              <a:rPr lang="zh-CN" altLang="en-US" sz="1200"/>
              <a:t>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year: {</a:t>
            </a:r>
            <a:endParaRPr lang="zh-CN" altLang="en-US" sz="1200"/>
          </a:p>
          <a:p>
            <a:pPr algn="l"/>
            <a:r>
              <a:rPr lang="zh-CN" altLang="en-US" sz="1200"/>
              <a:t>    get: function() {</a:t>
            </a:r>
            <a:endParaRPr lang="zh-CN" altLang="en-US" sz="1200"/>
          </a:p>
          <a:p>
            <a:pPr algn="l"/>
            <a:r>
              <a:rPr lang="zh-CN" altLang="en-US" sz="1200"/>
              <a:t>      return this.year_;</a:t>
            </a:r>
            <a:endParaRPr lang="zh-CN" altLang="en-US" sz="1200"/>
          </a:p>
          <a:p>
            <a:pPr algn="l"/>
            <a:r>
              <a:rPr lang="zh-CN" altLang="en-US" sz="1200"/>
              <a:t>    },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   set: function(newValue){</a:t>
            </a:r>
            <a:endParaRPr lang="zh-CN" altLang="en-US" sz="1200"/>
          </a:p>
          <a:p>
            <a:pPr algn="l"/>
            <a:r>
              <a:rPr lang="zh-CN" altLang="en-US" sz="1200"/>
              <a:t>      if (newValue &gt; 2017) {</a:t>
            </a:r>
            <a:endParaRPr lang="zh-CN" altLang="en-US" sz="1200"/>
          </a:p>
          <a:p>
            <a:pPr algn="l"/>
            <a:r>
              <a:rPr lang="zh-CN" altLang="en-US" sz="1200"/>
              <a:t>        this.year_ = newValue;</a:t>
            </a:r>
            <a:endParaRPr lang="zh-CN" altLang="en-US" sz="1200"/>
          </a:p>
          <a:p>
            <a:pPr algn="l"/>
            <a:r>
              <a:rPr lang="zh-CN" altLang="en-US" sz="1200"/>
              <a:t>        this.edition += newValue - 2017;</a:t>
            </a:r>
            <a:endParaRPr lang="zh-CN" altLang="en-US" sz="1200"/>
          </a:p>
          <a:p>
            <a:pPr algn="l"/>
            <a:r>
              <a:rPr lang="zh-CN" altLang="en-US" sz="1200"/>
              <a:t>      }</a:t>
            </a:r>
            <a:endParaRPr lang="zh-CN" altLang="en-US" sz="1200"/>
          </a:p>
          <a:p>
            <a:pPr algn="l"/>
            <a:r>
              <a:rPr lang="zh-CN" altLang="en-US" sz="1200"/>
              <a:t>    }</a:t>
            </a:r>
            <a:endParaRPr lang="zh-CN" altLang="en-US" sz="1200"/>
          </a:p>
          <a:p>
            <a:pPr algn="l"/>
            <a:r>
              <a:rPr lang="zh-CN" altLang="en-US" sz="1200"/>
              <a:t>  }</a:t>
            </a:r>
            <a:endParaRPr lang="zh-CN" altLang="en-US" sz="1200"/>
          </a:p>
          <a:p>
            <a:pPr algn="l"/>
            <a:r>
              <a:rPr lang="zh-CN" altLang="en-US" sz="1200"/>
              <a:t>});</a:t>
            </a:r>
            <a:endParaRPr lang="zh-CN" altLang="en-US" sz="1200"/>
          </a:p>
          <a:p>
            <a:pPr algn="l"/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757545" y="2162175"/>
            <a:ext cx="4551045" cy="23069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let descriptor = Object.getOwnPropertyDescriptor(book, "year_");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console.log(descriptor.value);          // 2017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console.log(descriptor.configurable);   // false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console.log(typeof descriptor.get);     // "undefined"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let descriptor = Object.getOwnPropertyDescriptor(book, "year");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console.log(descriptor.value);          // undefined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console.log(descriptor.enumerable);     // false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console.log(typeof descriptor.get);     // "function"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7501</Words>
  <Application>WPS 演示</Application>
  <PresentationFormat>宽屏</PresentationFormat>
  <Paragraphs>393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方正舒体</vt:lpstr>
      <vt:lpstr>楷体</vt:lpstr>
      <vt:lpstr>Office 主题​​</vt:lpstr>
      <vt:lpstr>第十二章 BOM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sophi</cp:lastModifiedBy>
  <cp:revision>422</cp:revision>
  <dcterms:created xsi:type="dcterms:W3CDTF">2019-06-19T02:08:00Z</dcterms:created>
  <dcterms:modified xsi:type="dcterms:W3CDTF">2021-03-10T07:04:13Z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