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0" r:id="rId3"/>
    <p:sldId id="411" r:id="rId4"/>
    <p:sldId id="412" r:id="rId5"/>
    <p:sldId id="413" r:id="rId6"/>
    <p:sldId id="414" r:id="rId7"/>
    <p:sldId id="415" r:id="rId8"/>
    <p:sldId id="416" r:id="rId9"/>
    <p:sldId id="417" r:id="rId10"/>
    <p:sldId id="419" r:id="rId11"/>
    <p:sldId id="418" r:id="rId12"/>
    <p:sldId id="421" r:id="rId13"/>
    <p:sldId id="422" r:id="rId14"/>
    <p:sldId id="424" r:id="rId15"/>
    <p:sldId id="425" r:id="rId16"/>
    <p:sldId id="426" r:id="rId17"/>
    <p:sldId id="427" r:id="rId18"/>
    <p:sldId id="428" r:id="rId19"/>
    <p:sldId id="429" r:id="rId20"/>
    <p:sldId id="431" r:id="rId21"/>
    <p:sldId id="430" r:id="rId22"/>
    <p:sldId id="432" r:id="rId23"/>
    <p:sldId id="433" r:id="rId24"/>
    <p:sldId id="43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8"/>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1.xml"/><Relationship Id="rId2" Type="http://schemas.openxmlformats.org/officeDocument/2006/relationships/image" Target="../media/image1.png"/><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44805" y="2989580"/>
            <a:ext cx="11503025" cy="994410"/>
          </a:xfrm>
        </p:spPr>
        <p:txBody>
          <a:bodyPr>
            <a:normAutofit fontScale="90000"/>
          </a:bodyPr>
          <a:p>
            <a:r>
              <a:rPr lang="zh-CN" altLang="en-US">
                <a:latin typeface="方正舒体" panose="02010601030101010101" charset="-122"/>
                <a:ea typeface="方正舒体" panose="02010601030101010101" charset="-122"/>
                <a:cs typeface="方正舒体" panose="02010601030101010101" charset="-122"/>
              </a:rPr>
              <a:t>第六章 集合引用类型</a:t>
            </a:r>
            <a:endParaRPr lang="zh-CN" altLang="en-US">
              <a:latin typeface="方正舒体" panose="02010601030101010101" charset="-122"/>
              <a:ea typeface="方正舒体" panose="02010601030101010101" charset="-122"/>
              <a:cs typeface="方正舒体" panose="02010601030101010101"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、数组</a:t>
            </a:r>
            <a:r>
              <a:rPr lang="en-US" altLang="zh-CN" sz="2800" b="1">
                <a:solidFill>
                  <a:schemeClr val="tx1"/>
                </a:solidFill>
                <a:effectLst>
                  <a:outerShdw blurRad="38100" dist="19050" dir="2700000" algn="tl" rotWithShape="0">
                    <a:schemeClr val="dk1">
                      <a:alpha val="40000"/>
                    </a:schemeClr>
                  </a:outerShdw>
                </a:effectLst>
              </a:rPr>
              <a:t>Array——定型数组</a:t>
            </a:r>
            <a:endParaRPr lang="en-US" altLang="zh-CN"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857250" y="846455"/>
            <a:ext cx="10266045" cy="645160"/>
          </a:xfrm>
          <a:prstGeom prst="rect">
            <a:avLst/>
          </a:prstGeom>
          <a:noFill/>
        </p:spPr>
        <p:txBody>
          <a:bodyPr wrap="square" rtlCol="0">
            <a:spAutoFit/>
          </a:bodyPr>
          <a:p>
            <a:pPr algn="ctr">
              <a:lnSpc>
                <a:spcPct val="150000"/>
              </a:lnSpc>
            </a:pPr>
            <a:r>
              <a:rPr lang="zh-CN" altLang="en-US" sz="2400" b="1"/>
              <a:t>通过DataView 读取缓冲</a:t>
            </a:r>
            <a:endParaRPr lang="zh-CN" altLang="en-US"/>
          </a:p>
        </p:txBody>
      </p:sp>
      <p:sp>
        <p:nvSpPr>
          <p:cNvPr id="6" name="文本框 5"/>
          <p:cNvSpPr txBox="1"/>
          <p:nvPr/>
        </p:nvSpPr>
        <p:spPr>
          <a:xfrm>
            <a:off x="564515" y="1813560"/>
            <a:ext cx="4998085" cy="396938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solidFill>
                  <a:schemeClr val="accent1"/>
                </a:solidFill>
              </a:rPr>
              <a:t>// 在内存中分配两个字节并声明一个DataView</a:t>
            </a:r>
            <a:endParaRPr lang="zh-CN" altLang="en-US">
              <a:solidFill>
                <a:schemeClr val="accent1"/>
              </a:solidFill>
            </a:endParaRPr>
          </a:p>
          <a:p>
            <a:r>
              <a:rPr lang="zh-CN" altLang="en-US"/>
              <a:t>const buf = new ArrayBuffer(2);</a:t>
            </a:r>
            <a:endParaRPr lang="zh-CN" altLang="en-US"/>
          </a:p>
          <a:p>
            <a:r>
              <a:rPr lang="zh-CN" altLang="en-US"/>
              <a:t>const view = new DataView(buf);</a:t>
            </a:r>
            <a:endParaRPr lang="zh-CN" altLang="en-US"/>
          </a:p>
          <a:p>
            <a:endParaRPr lang="zh-CN" altLang="en-US"/>
          </a:p>
          <a:p>
            <a:r>
              <a:rPr lang="zh-CN" altLang="en-US">
                <a:solidFill>
                  <a:schemeClr val="accent1"/>
                </a:solidFill>
              </a:rPr>
              <a:t>// 说明整个缓冲确实所有二进制位都是0</a:t>
            </a:r>
            <a:endParaRPr lang="zh-CN" altLang="en-US">
              <a:solidFill>
                <a:schemeClr val="accent1"/>
              </a:solidFill>
            </a:endParaRPr>
          </a:p>
          <a:p>
            <a:r>
              <a:rPr lang="zh-CN" altLang="en-US">
                <a:solidFill>
                  <a:schemeClr val="accent1"/>
                </a:solidFill>
              </a:rPr>
              <a:t>// 检查第一个和第二个字符</a:t>
            </a:r>
            <a:endParaRPr lang="zh-CN" altLang="en-US">
              <a:solidFill>
                <a:schemeClr val="accent1"/>
              </a:solidFill>
            </a:endParaRPr>
          </a:p>
          <a:p>
            <a:r>
              <a:rPr lang="zh-CN" altLang="en-US"/>
              <a:t>alert(view.getInt8(0));  // 0</a:t>
            </a:r>
            <a:endParaRPr lang="zh-CN" altLang="en-US"/>
          </a:p>
          <a:p>
            <a:r>
              <a:rPr lang="zh-CN" altLang="en-US"/>
              <a:t>alert(view.getInt8(1));  // 0</a:t>
            </a:r>
            <a:endParaRPr lang="zh-CN" altLang="en-US"/>
          </a:p>
          <a:p>
            <a:r>
              <a:rPr lang="zh-CN" altLang="en-US">
                <a:solidFill>
                  <a:schemeClr val="accent1"/>
                </a:solidFill>
              </a:rPr>
              <a:t>// 检查整个缓冲</a:t>
            </a:r>
            <a:endParaRPr lang="zh-CN" altLang="en-US">
              <a:solidFill>
                <a:schemeClr val="accent1"/>
              </a:solidFill>
            </a:endParaRPr>
          </a:p>
          <a:p>
            <a:r>
              <a:rPr lang="zh-CN" altLang="en-US"/>
              <a:t>alert(view.getInt16(0)); // 0</a:t>
            </a:r>
            <a:endParaRPr lang="zh-CN" altLang="en-US"/>
          </a:p>
          <a:p>
            <a:endParaRPr lang="zh-CN" altLang="en-US"/>
          </a:p>
          <a:p>
            <a:r>
              <a:rPr lang="zh-CN" altLang="en-US">
                <a:solidFill>
                  <a:schemeClr val="accent1"/>
                </a:solidFill>
              </a:rPr>
              <a:t>// 将整个缓冲都设置为1</a:t>
            </a:r>
            <a:endParaRPr lang="zh-CN" altLang="en-US">
              <a:solidFill>
                <a:schemeClr val="accent1"/>
              </a:solidFill>
            </a:endParaRPr>
          </a:p>
          <a:p>
            <a:r>
              <a:rPr lang="zh-CN" altLang="en-US">
                <a:solidFill>
                  <a:schemeClr val="accent1"/>
                </a:solidFill>
              </a:rPr>
              <a:t>// 255的二进制表示是11111111（2^8 - 1）</a:t>
            </a:r>
            <a:endParaRPr lang="zh-CN" altLang="en-US">
              <a:solidFill>
                <a:schemeClr val="accent1"/>
              </a:solidFill>
            </a:endParaRPr>
          </a:p>
          <a:p>
            <a:r>
              <a:rPr lang="zh-CN" altLang="en-US"/>
              <a:t>view.setUint8(0, 255);</a:t>
            </a:r>
            <a:endParaRPr lang="zh-CN" altLang="en-US"/>
          </a:p>
        </p:txBody>
      </p:sp>
      <p:sp>
        <p:nvSpPr>
          <p:cNvPr id="7" name="文本框 6"/>
          <p:cNvSpPr txBox="1"/>
          <p:nvPr/>
        </p:nvSpPr>
        <p:spPr>
          <a:xfrm>
            <a:off x="6005830" y="1813560"/>
            <a:ext cx="5613400" cy="20300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solidFill>
                  <a:schemeClr val="accent1"/>
                </a:solidFill>
              </a:rPr>
              <a:t>// DataView会自动将数据转换为特定的ElementType</a:t>
            </a:r>
            <a:endParaRPr lang="zh-CN" altLang="en-US">
              <a:solidFill>
                <a:schemeClr val="accent1"/>
              </a:solidFill>
            </a:endParaRPr>
          </a:p>
          <a:p>
            <a:r>
              <a:rPr lang="zh-CN" altLang="en-US">
                <a:solidFill>
                  <a:schemeClr val="accent1"/>
                </a:solidFill>
              </a:rPr>
              <a:t>// 255的十六进制表示是0xFF</a:t>
            </a:r>
            <a:endParaRPr lang="zh-CN" altLang="en-US">
              <a:solidFill>
                <a:schemeClr val="accent1"/>
              </a:solidFill>
            </a:endParaRPr>
          </a:p>
          <a:p>
            <a:r>
              <a:rPr lang="zh-CN" altLang="en-US"/>
              <a:t>view.setUint8(1, 0xFF);</a:t>
            </a:r>
            <a:endParaRPr lang="zh-CN" altLang="en-US"/>
          </a:p>
          <a:p>
            <a:endParaRPr lang="zh-CN" altLang="en-US"/>
          </a:p>
          <a:p>
            <a:r>
              <a:rPr lang="zh-CN" altLang="en-US">
                <a:solidFill>
                  <a:schemeClr val="accent1"/>
                </a:solidFill>
              </a:rPr>
              <a:t>// 现在，缓冲里都是1了</a:t>
            </a:r>
            <a:endParaRPr lang="zh-CN" altLang="en-US">
              <a:solidFill>
                <a:schemeClr val="accent1"/>
              </a:solidFill>
            </a:endParaRPr>
          </a:p>
          <a:p>
            <a:r>
              <a:rPr lang="zh-CN" altLang="en-US">
                <a:solidFill>
                  <a:schemeClr val="accent1"/>
                </a:solidFill>
              </a:rPr>
              <a:t>// 如果把它当成二补数的有符号整数，则应该是-1</a:t>
            </a:r>
            <a:endParaRPr lang="zh-CN" altLang="en-US">
              <a:solidFill>
                <a:schemeClr val="accent1"/>
              </a:solidFill>
            </a:endParaRPr>
          </a:p>
          <a:p>
            <a:r>
              <a:rPr lang="zh-CN" altLang="en-US"/>
              <a:t>alert(view.getInt16(0)); // -1</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、数组</a:t>
            </a:r>
            <a:r>
              <a:rPr lang="en-US" altLang="zh-CN" sz="2800" b="1">
                <a:solidFill>
                  <a:schemeClr val="tx1"/>
                </a:solidFill>
                <a:effectLst>
                  <a:outerShdw blurRad="38100" dist="19050" dir="2700000" algn="tl" rotWithShape="0">
                    <a:schemeClr val="dk1">
                      <a:alpha val="40000"/>
                    </a:schemeClr>
                  </a:outerShdw>
                </a:effectLst>
              </a:rPr>
              <a:t>Array——定型数组</a:t>
            </a:r>
            <a:endParaRPr lang="en-US" altLang="zh-CN"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480060" y="529590"/>
            <a:ext cx="11231245" cy="1891665"/>
          </a:xfrm>
          <a:prstGeom prst="rect">
            <a:avLst/>
          </a:prstGeom>
          <a:noFill/>
        </p:spPr>
        <p:txBody>
          <a:bodyPr wrap="square" rtlCol="0">
            <a:spAutoFit/>
          </a:bodyPr>
          <a:p>
            <a:pPr algn="ctr">
              <a:lnSpc>
                <a:spcPct val="150000"/>
              </a:lnSpc>
            </a:pPr>
            <a:r>
              <a:rPr lang="zh-CN" altLang="en-US" sz="2400" b="1"/>
              <a:t>定型数组是另一种形式的ArrayBuffer 视图</a:t>
            </a:r>
            <a:endParaRPr lang="zh-CN" altLang="en-US" sz="2400" b="1"/>
          </a:p>
          <a:p>
            <a:pPr algn="l">
              <a:lnSpc>
                <a:spcPct val="150000"/>
              </a:lnSpc>
            </a:pPr>
            <a:r>
              <a:rPr lang="zh-CN" altLang="en-US"/>
              <a:t>虽然概念上与DataView 接近，但定型数组的区别在于，它特定于一种ElementType 且遵循系统原生的字节序。相应地，定型数组提供了适用面更广的API和更高的性能。设计定型数组的目的就是提高与WebGL等原生库交换二进制数据的效率。</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a:t>
            </a:r>
            <a:r>
              <a:rPr lang="en-US" sz="2800" b="1">
                <a:solidFill>
                  <a:schemeClr val="tx1"/>
                </a:solidFill>
                <a:effectLst>
                  <a:outerShdw blurRad="38100" dist="19050" dir="2700000" algn="tl" rotWithShape="0">
                    <a:schemeClr val="dk1">
                      <a:alpha val="40000"/>
                    </a:schemeClr>
                  </a:outerShdw>
                </a:effectLst>
              </a:rPr>
              <a:t>Map</a:t>
            </a:r>
            <a:endParaRPr lang="en-US"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480695" y="1605915"/>
            <a:ext cx="11231245" cy="3646170"/>
          </a:xfrm>
          <a:prstGeom prst="rect">
            <a:avLst/>
          </a:prstGeom>
          <a:noFill/>
        </p:spPr>
        <p:txBody>
          <a:bodyPr wrap="square" rtlCol="0">
            <a:spAutoFit/>
          </a:bodyPr>
          <a:p>
            <a:pPr algn="ctr">
              <a:lnSpc>
                <a:spcPct val="150000"/>
              </a:lnSpc>
            </a:pPr>
            <a:r>
              <a:rPr lang="zh-CN" altLang="en-US" sz="2800" b="1"/>
              <a:t>背景</a:t>
            </a:r>
            <a:endParaRPr lang="zh-CN" altLang="en-US" sz="2800" b="1"/>
          </a:p>
          <a:p>
            <a:pPr algn="l">
              <a:lnSpc>
                <a:spcPct val="150000"/>
              </a:lnSpc>
            </a:pPr>
            <a:r>
              <a:rPr lang="zh-CN" altLang="en-US"/>
              <a:t>ECMAScript 6以前，在JavaScript中实现“键/值”式存储可以使用Object 来方便高效地完成，也就是使用对象属性作为键，再使用属性来引用值。但这种实现并非没有问题，为此TC39委员会专门为“键/值”存储定义了一个规范。</a:t>
            </a:r>
            <a:endParaRPr lang="zh-CN" altLang="en-US"/>
          </a:p>
          <a:p>
            <a:pPr algn="l">
              <a:lnSpc>
                <a:spcPct val="150000"/>
              </a:lnSpc>
            </a:pPr>
            <a:endParaRPr lang="zh-CN" altLang="en-US"/>
          </a:p>
          <a:p>
            <a:pPr algn="l">
              <a:lnSpc>
                <a:spcPct val="150000"/>
              </a:lnSpc>
            </a:pPr>
            <a:r>
              <a:rPr lang="zh-CN" altLang="en-US"/>
              <a:t>作为ECMAScript 6的新增特性，</a:t>
            </a:r>
            <a:r>
              <a:rPr lang="zh-CN" altLang="en-US" b="1"/>
              <a:t>Map 是一种新的集合类型，为这门语言带来了真正的键/值存储机制。</a:t>
            </a:r>
            <a:r>
              <a:rPr lang="zh-CN" altLang="en-US"/>
              <a:t>Map 的大多数特性都可以通过Object 类型实现，但二者之间还是存在一些细微的差异。具体实践中使用哪一个，还是值得细细甄别。</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a:t>
            </a:r>
            <a:r>
              <a:rPr lang="en-US" sz="2800" b="1">
                <a:solidFill>
                  <a:schemeClr val="tx1"/>
                </a:solidFill>
                <a:effectLst>
                  <a:outerShdw blurRad="38100" dist="19050" dir="2700000" algn="tl" rotWithShape="0">
                    <a:schemeClr val="dk1">
                      <a:alpha val="40000"/>
                    </a:schemeClr>
                  </a:outerShdw>
                </a:effectLst>
              </a:rPr>
              <a:t>Map</a:t>
            </a:r>
            <a:endParaRPr lang="en-US"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480695" y="680085"/>
            <a:ext cx="11231245" cy="553085"/>
          </a:xfrm>
          <a:prstGeom prst="rect">
            <a:avLst/>
          </a:prstGeom>
          <a:noFill/>
        </p:spPr>
        <p:txBody>
          <a:bodyPr wrap="square" rtlCol="0">
            <a:spAutoFit/>
          </a:bodyPr>
          <a:p>
            <a:pPr algn="ctr">
              <a:lnSpc>
                <a:spcPct val="150000"/>
              </a:lnSpc>
            </a:pPr>
            <a:r>
              <a:rPr lang="zh-CN" altLang="en-US" sz="2000" b="1"/>
              <a:t>基本</a:t>
            </a:r>
            <a:r>
              <a:rPr lang="en-US" altLang="zh-CN" sz="2000" b="1"/>
              <a:t>API</a:t>
            </a:r>
            <a:endParaRPr lang="en-US" altLang="zh-CN" sz="2000" b="1"/>
          </a:p>
        </p:txBody>
      </p:sp>
      <p:sp>
        <p:nvSpPr>
          <p:cNvPr id="2" name="文本框 1"/>
          <p:cNvSpPr txBox="1"/>
          <p:nvPr/>
        </p:nvSpPr>
        <p:spPr>
          <a:xfrm>
            <a:off x="564515" y="1417320"/>
            <a:ext cx="9101455" cy="368300"/>
          </a:xfrm>
          <a:prstGeom prst="rect">
            <a:avLst/>
          </a:prstGeom>
          <a:noFill/>
        </p:spPr>
        <p:txBody>
          <a:bodyPr wrap="square" rtlCol="0">
            <a:spAutoFit/>
          </a:bodyPr>
          <a:p>
            <a:r>
              <a:rPr lang="zh-CN" altLang="en-US"/>
              <a:t>使用new 关键字和Map 构造函数可以创建一个空映射：</a:t>
            </a:r>
            <a:endParaRPr lang="zh-CN" altLang="en-US"/>
          </a:p>
        </p:txBody>
      </p:sp>
      <p:sp>
        <p:nvSpPr>
          <p:cNvPr id="5" name="文本框 4"/>
          <p:cNvSpPr txBox="1"/>
          <p:nvPr/>
        </p:nvSpPr>
        <p:spPr>
          <a:xfrm>
            <a:off x="6750050" y="1417320"/>
            <a:ext cx="3513455" cy="3683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t>const m = new Map();</a:t>
            </a:r>
            <a:endParaRPr lang="zh-CN" altLang="en-US"/>
          </a:p>
        </p:txBody>
      </p:sp>
      <p:sp>
        <p:nvSpPr>
          <p:cNvPr id="8" name="文本框 7"/>
          <p:cNvSpPr txBox="1"/>
          <p:nvPr/>
        </p:nvSpPr>
        <p:spPr>
          <a:xfrm>
            <a:off x="564515" y="2707005"/>
            <a:ext cx="5461000" cy="645160"/>
          </a:xfrm>
          <a:prstGeom prst="rect">
            <a:avLst/>
          </a:prstGeom>
          <a:noFill/>
        </p:spPr>
        <p:txBody>
          <a:bodyPr wrap="square" rtlCol="0">
            <a:spAutoFit/>
          </a:bodyPr>
          <a:p>
            <a:r>
              <a:rPr lang="zh-CN" altLang="en-US"/>
              <a:t>如果想在创建的同时初始化实例，可以给Map 构造函数传入一个可迭代对象，需要包含键/值对数组：</a:t>
            </a:r>
            <a:endParaRPr lang="zh-CN" altLang="en-US"/>
          </a:p>
        </p:txBody>
      </p:sp>
      <p:sp>
        <p:nvSpPr>
          <p:cNvPr id="9" name="文本框 8"/>
          <p:cNvSpPr txBox="1"/>
          <p:nvPr/>
        </p:nvSpPr>
        <p:spPr>
          <a:xfrm>
            <a:off x="6750050" y="2122170"/>
            <a:ext cx="3513455" cy="18148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sz="1600"/>
              <a:t>// 使用嵌套数组初始化映射</a:t>
            </a:r>
            <a:endParaRPr lang="zh-CN" altLang="en-US" sz="1600"/>
          </a:p>
          <a:p>
            <a:r>
              <a:rPr lang="zh-CN" altLang="en-US" sz="1600"/>
              <a:t>const m1 = new Map([</a:t>
            </a:r>
            <a:endParaRPr lang="zh-CN" altLang="en-US" sz="1600"/>
          </a:p>
          <a:p>
            <a:r>
              <a:rPr lang="zh-CN" altLang="en-US" sz="1600"/>
              <a:t>  ["key1", "val1"],</a:t>
            </a:r>
            <a:endParaRPr lang="zh-CN" altLang="en-US" sz="1600"/>
          </a:p>
          <a:p>
            <a:r>
              <a:rPr lang="zh-CN" altLang="en-US" sz="1600"/>
              <a:t>  ["key2", "val2"],</a:t>
            </a:r>
            <a:endParaRPr lang="zh-CN" altLang="en-US" sz="1600"/>
          </a:p>
          <a:p>
            <a:r>
              <a:rPr lang="zh-CN" altLang="en-US" sz="1600"/>
              <a:t>  ["key3", "val3"]</a:t>
            </a:r>
            <a:endParaRPr lang="zh-CN" altLang="en-US" sz="1600"/>
          </a:p>
          <a:p>
            <a:r>
              <a:rPr lang="zh-CN" altLang="en-US" sz="1600"/>
              <a:t>]);</a:t>
            </a:r>
            <a:endParaRPr lang="zh-CN" altLang="en-US" sz="1600"/>
          </a:p>
          <a:p>
            <a:r>
              <a:rPr lang="zh-CN" altLang="en-US" sz="1600"/>
              <a:t>alert(m1.size); // 3</a:t>
            </a:r>
            <a:endParaRPr lang="zh-CN" altLang="en-US" sz="1600"/>
          </a:p>
        </p:txBody>
      </p:sp>
      <p:sp>
        <p:nvSpPr>
          <p:cNvPr id="12" name="文本框 11"/>
          <p:cNvSpPr txBox="1"/>
          <p:nvPr/>
        </p:nvSpPr>
        <p:spPr>
          <a:xfrm>
            <a:off x="564515" y="4881880"/>
            <a:ext cx="5207635" cy="645160"/>
          </a:xfrm>
          <a:prstGeom prst="rect">
            <a:avLst/>
          </a:prstGeom>
          <a:noFill/>
        </p:spPr>
        <p:txBody>
          <a:bodyPr wrap="square" rtlCol="0">
            <a:spAutoFit/>
          </a:bodyPr>
          <a:p>
            <a:r>
              <a:rPr lang="zh-CN" altLang="en-US"/>
              <a:t>可迭代对象中的每个键/值对都会按照迭代顺序插入到新映射实例中：</a:t>
            </a:r>
            <a:endParaRPr lang="zh-CN" altLang="en-US"/>
          </a:p>
        </p:txBody>
      </p:sp>
      <p:sp>
        <p:nvSpPr>
          <p:cNvPr id="13" name="文本框 12"/>
          <p:cNvSpPr txBox="1"/>
          <p:nvPr/>
        </p:nvSpPr>
        <p:spPr>
          <a:xfrm>
            <a:off x="6750050" y="4359910"/>
            <a:ext cx="3870960" cy="230695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sz="1600"/>
              <a:t>// 使用自定义迭代器初始化映射</a:t>
            </a:r>
            <a:endParaRPr lang="zh-CN" altLang="en-US" sz="1600"/>
          </a:p>
          <a:p>
            <a:r>
              <a:rPr lang="zh-CN" altLang="en-US" sz="1600"/>
              <a:t>const m2 = new Map({</a:t>
            </a:r>
            <a:endParaRPr lang="zh-CN" altLang="en-US" sz="1600"/>
          </a:p>
          <a:p>
            <a:r>
              <a:rPr lang="zh-CN" altLang="en-US" sz="1600"/>
              <a:t>  [Symbol.iterator]: function*() {</a:t>
            </a:r>
            <a:endParaRPr lang="zh-CN" altLang="en-US" sz="1600"/>
          </a:p>
          <a:p>
            <a:r>
              <a:rPr lang="zh-CN" altLang="en-US" sz="1600"/>
              <a:t>    yield ["key1", "val1"];</a:t>
            </a:r>
            <a:endParaRPr lang="zh-CN" altLang="en-US" sz="1600"/>
          </a:p>
          <a:p>
            <a:r>
              <a:rPr lang="zh-CN" altLang="en-US" sz="1600"/>
              <a:t>    yield ["key2", "val2"];</a:t>
            </a:r>
            <a:endParaRPr lang="zh-CN" altLang="en-US" sz="1600"/>
          </a:p>
          <a:p>
            <a:r>
              <a:rPr lang="zh-CN" altLang="en-US" sz="1600"/>
              <a:t>    yield ["key3", "val3"];</a:t>
            </a:r>
            <a:endParaRPr lang="zh-CN" altLang="en-US" sz="1600"/>
          </a:p>
          <a:p>
            <a:r>
              <a:rPr lang="zh-CN" altLang="en-US" sz="1600"/>
              <a:t>  }</a:t>
            </a:r>
            <a:endParaRPr lang="zh-CN" altLang="en-US" sz="1600"/>
          </a:p>
          <a:p>
            <a:r>
              <a:rPr lang="zh-CN" altLang="en-US" sz="1600"/>
              <a:t>});</a:t>
            </a:r>
            <a:endParaRPr lang="zh-CN" altLang="en-US" sz="1600"/>
          </a:p>
          <a:p>
            <a:r>
              <a:rPr lang="zh-CN" altLang="en-US" sz="1600"/>
              <a:t>alert(m2.size); // 3</a:t>
            </a:r>
            <a:endParaRPr lang="zh-CN" altLang="en-US" sz="16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a:t>
            </a:r>
            <a:r>
              <a:rPr lang="en-US" sz="2800" b="1">
                <a:solidFill>
                  <a:schemeClr val="tx1"/>
                </a:solidFill>
                <a:effectLst>
                  <a:outerShdw blurRad="38100" dist="19050" dir="2700000" algn="tl" rotWithShape="0">
                    <a:schemeClr val="dk1">
                      <a:alpha val="40000"/>
                    </a:schemeClr>
                  </a:outerShdw>
                </a:effectLst>
              </a:rPr>
              <a:t>Map</a:t>
            </a:r>
            <a:endParaRPr lang="en-US"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480695" y="680085"/>
            <a:ext cx="11231245" cy="553085"/>
          </a:xfrm>
          <a:prstGeom prst="rect">
            <a:avLst/>
          </a:prstGeom>
          <a:noFill/>
        </p:spPr>
        <p:txBody>
          <a:bodyPr wrap="square" rtlCol="0">
            <a:spAutoFit/>
          </a:bodyPr>
          <a:p>
            <a:pPr algn="ctr">
              <a:lnSpc>
                <a:spcPct val="150000"/>
              </a:lnSpc>
            </a:pPr>
            <a:r>
              <a:rPr lang="zh-CN" altLang="en-US" sz="2000" b="1"/>
              <a:t>基本</a:t>
            </a:r>
            <a:r>
              <a:rPr lang="en-US" altLang="zh-CN" sz="2000" b="1"/>
              <a:t>API</a:t>
            </a:r>
            <a:endParaRPr lang="en-US" altLang="zh-CN" sz="2000" b="1"/>
          </a:p>
        </p:txBody>
      </p:sp>
      <p:sp>
        <p:nvSpPr>
          <p:cNvPr id="2" name="文本框 1"/>
          <p:cNvSpPr txBox="1"/>
          <p:nvPr/>
        </p:nvSpPr>
        <p:spPr>
          <a:xfrm>
            <a:off x="564515" y="1629410"/>
            <a:ext cx="4784725" cy="368300"/>
          </a:xfrm>
          <a:prstGeom prst="rect">
            <a:avLst/>
          </a:prstGeom>
          <a:noFill/>
        </p:spPr>
        <p:txBody>
          <a:bodyPr wrap="square" rtlCol="0">
            <a:spAutoFit/>
          </a:bodyPr>
          <a:p>
            <a:r>
              <a:rPr lang="en-US" altLang="zh-CN" b="1"/>
              <a:t>has()/get</a:t>
            </a:r>
            <a:r>
              <a:rPr lang="en-US" altLang="zh-CN"/>
              <a:t> </a:t>
            </a:r>
            <a:r>
              <a:rPr lang="zh-CN" altLang="en-US"/>
              <a:t>判断是否存在键</a:t>
            </a:r>
            <a:r>
              <a:rPr lang="en-US" altLang="zh-CN"/>
              <a:t>/</a:t>
            </a:r>
            <a:r>
              <a:rPr lang="zh-CN" altLang="en-US"/>
              <a:t>获取键对应的值：</a:t>
            </a:r>
            <a:endParaRPr lang="zh-CN" altLang="en-US"/>
          </a:p>
        </p:txBody>
      </p:sp>
      <p:sp>
        <p:nvSpPr>
          <p:cNvPr id="5" name="文本框 4"/>
          <p:cNvSpPr txBox="1"/>
          <p:nvPr/>
        </p:nvSpPr>
        <p:spPr>
          <a:xfrm>
            <a:off x="5988050" y="1275080"/>
            <a:ext cx="4135120" cy="1076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sz="1600">
                <a:solidFill>
                  <a:schemeClr val="accent1"/>
                </a:solidFill>
              </a:rPr>
              <a:t>// 映射期待的键/值对，无论是否提供</a:t>
            </a:r>
            <a:endParaRPr lang="zh-CN" altLang="en-US" sz="1600">
              <a:solidFill>
                <a:schemeClr val="accent1"/>
              </a:solidFill>
            </a:endParaRPr>
          </a:p>
          <a:p>
            <a:r>
              <a:rPr lang="zh-CN" altLang="en-US" sz="1600"/>
              <a:t>const m3 = new Map([[]]);</a:t>
            </a:r>
            <a:endParaRPr lang="zh-CN" altLang="en-US" sz="1600"/>
          </a:p>
          <a:p>
            <a:r>
              <a:rPr lang="zh-CN" altLang="en-US" sz="1600"/>
              <a:t>alert(m3.has(undefined));  // true</a:t>
            </a:r>
            <a:endParaRPr lang="zh-CN" altLang="en-US" sz="1600"/>
          </a:p>
          <a:p>
            <a:r>
              <a:rPr lang="zh-CN" altLang="en-US" sz="1600"/>
              <a:t>alert(m3.get(undefined));  // undefined</a:t>
            </a:r>
            <a:endParaRPr lang="zh-CN" altLang="en-US" sz="1600"/>
          </a:p>
        </p:txBody>
      </p:sp>
      <p:sp>
        <p:nvSpPr>
          <p:cNvPr id="6" name="文本框 5"/>
          <p:cNvSpPr txBox="1"/>
          <p:nvPr/>
        </p:nvSpPr>
        <p:spPr>
          <a:xfrm>
            <a:off x="564515" y="3174365"/>
            <a:ext cx="4218305" cy="645160"/>
          </a:xfrm>
          <a:prstGeom prst="rect">
            <a:avLst/>
          </a:prstGeom>
          <a:noFill/>
        </p:spPr>
        <p:txBody>
          <a:bodyPr wrap="square" rtlCol="0">
            <a:spAutoFit/>
          </a:bodyPr>
          <a:p>
            <a:r>
              <a:rPr lang="zh-CN" altLang="en-US"/>
              <a:t>初始化之后，可以使用</a:t>
            </a:r>
            <a:r>
              <a:rPr lang="zh-CN" altLang="en-US" b="1"/>
              <a:t>set() </a:t>
            </a:r>
            <a:r>
              <a:rPr lang="zh-CN" altLang="en-US"/>
              <a:t>方法再添加键/值对：</a:t>
            </a:r>
            <a:endParaRPr lang="zh-CN" altLang="en-US"/>
          </a:p>
        </p:txBody>
      </p:sp>
      <p:sp>
        <p:nvSpPr>
          <p:cNvPr id="7" name="文本框 6"/>
          <p:cNvSpPr txBox="1"/>
          <p:nvPr/>
        </p:nvSpPr>
        <p:spPr>
          <a:xfrm>
            <a:off x="5988050" y="2466340"/>
            <a:ext cx="4135755" cy="20612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sz="1600">
                <a:solidFill>
                  <a:schemeClr val="tx1"/>
                </a:solidFill>
              </a:rPr>
              <a:t>const m = new Map();</a:t>
            </a:r>
            <a:endParaRPr lang="zh-CN" altLang="en-US" sz="1600">
              <a:solidFill>
                <a:schemeClr val="tx1"/>
              </a:solidFill>
            </a:endParaRPr>
          </a:p>
          <a:p>
            <a:r>
              <a:rPr lang="zh-CN" altLang="en-US" sz="1600">
                <a:solidFill>
                  <a:schemeClr val="tx1"/>
                </a:solidFill>
              </a:rPr>
              <a:t>m.set("firstName", "Matt")</a:t>
            </a:r>
            <a:endParaRPr lang="zh-CN" altLang="en-US" sz="1600">
              <a:solidFill>
                <a:schemeClr val="tx1"/>
              </a:solidFill>
            </a:endParaRPr>
          </a:p>
          <a:p>
            <a:r>
              <a:rPr lang="zh-CN" altLang="en-US" sz="1600">
                <a:solidFill>
                  <a:schemeClr val="tx1"/>
                </a:solidFill>
              </a:rPr>
              <a:t> .set("lastName", "Frisbie"); </a:t>
            </a:r>
            <a:r>
              <a:rPr lang="en-US" altLang="zh-CN" sz="1600">
                <a:solidFill>
                  <a:schemeClr val="accent1"/>
                </a:solidFill>
              </a:rPr>
              <a:t>// set() 方法返回映射实例，因此可以把多个操作连缀起来</a:t>
            </a:r>
            <a:endParaRPr lang="en-US" altLang="zh-CN" sz="1600">
              <a:solidFill>
                <a:schemeClr val="accent1"/>
              </a:solidFill>
            </a:endParaRPr>
          </a:p>
          <a:p>
            <a:endParaRPr lang="zh-CN" altLang="en-US" sz="1600">
              <a:solidFill>
                <a:schemeClr val="tx1"/>
              </a:solidFill>
            </a:endParaRPr>
          </a:p>
          <a:p>
            <a:r>
              <a:rPr lang="zh-CN" altLang="en-US" sz="1600">
                <a:solidFill>
                  <a:schemeClr val="tx1"/>
                </a:solidFill>
              </a:rPr>
              <a:t>alert(m.has("firstName")); // true</a:t>
            </a:r>
            <a:endParaRPr lang="zh-CN" altLang="en-US" sz="1600">
              <a:solidFill>
                <a:schemeClr val="tx1"/>
              </a:solidFill>
            </a:endParaRPr>
          </a:p>
          <a:p>
            <a:r>
              <a:rPr lang="zh-CN" altLang="en-US" sz="1600">
                <a:solidFill>
                  <a:schemeClr val="tx1"/>
                </a:solidFill>
              </a:rPr>
              <a:t>alert(m.get("firstName")); // Matt</a:t>
            </a:r>
            <a:endParaRPr lang="zh-CN" altLang="en-US" sz="1600">
              <a:solidFill>
                <a:schemeClr val="tx1"/>
              </a:solidFill>
            </a:endParaRPr>
          </a:p>
          <a:p>
            <a:r>
              <a:rPr lang="zh-CN" altLang="en-US" sz="1600">
                <a:solidFill>
                  <a:schemeClr val="tx1"/>
                </a:solidFill>
              </a:rPr>
              <a:t>alert(m.size);             // 2</a:t>
            </a:r>
            <a:endParaRPr lang="zh-CN" altLang="en-US" sz="1600">
              <a:solidFill>
                <a:schemeClr val="tx1"/>
              </a:solidFill>
            </a:endParaRPr>
          </a:p>
        </p:txBody>
      </p:sp>
      <p:sp>
        <p:nvSpPr>
          <p:cNvPr id="10" name="文本框 9"/>
          <p:cNvSpPr txBox="1"/>
          <p:nvPr/>
        </p:nvSpPr>
        <p:spPr>
          <a:xfrm>
            <a:off x="564515" y="5476875"/>
            <a:ext cx="4218940" cy="368300"/>
          </a:xfrm>
          <a:prstGeom prst="rect">
            <a:avLst/>
          </a:prstGeom>
          <a:noFill/>
        </p:spPr>
        <p:txBody>
          <a:bodyPr wrap="square" rtlCol="0">
            <a:spAutoFit/>
          </a:bodyPr>
          <a:p>
            <a:r>
              <a:rPr lang="zh-CN" altLang="en-US"/>
              <a:t>使用</a:t>
            </a:r>
            <a:r>
              <a:rPr lang="zh-CN" altLang="en-US" b="1"/>
              <a:t>delete() 和clear() </a:t>
            </a:r>
            <a:r>
              <a:rPr lang="zh-CN" altLang="en-US"/>
              <a:t>删除值：</a:t>
            </a:r>
            <a:endParaRPr lang="zh-CN" altLang="en-US"/>
          </a:p>
        </p:txBody>
      </p:sp>
      <p:sp>
        <p:nvSpPr>
          <p:cNvPr id="11" name="文本框 10"/>
          <p:cNvSpPr txBox="1"/>
          <p:nvPr/>
        </p:nvSpPr>
        <p:spPr>
          <a:xfrm>
            <a:off x="5988050" y="4630420"/>
            <a:ext cx="4135120" cy="20612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sz="1600">
                <a:solidFill>
                  <a:schemeClr val="tx1"/>
                </a:solidFill>
              </a:rPr>
              <a:t>m.delete("firstName");     // 只删除这一个键/值对</a:t>
            </a:r>
            <a:endParaRPr lang="zh-CN" altLang="en-US" sz="1600">
              <a:solidFill>
                <a:schemeClr val="tx1"/>
              </a:solidFill>
            </a:endParaRPr>
          </a:p>
          <a:p>
            <a:r>
              <a:rPr lang="zh-CN" altLang="en-US" sz="1600">
                <a:solidFill>
                  <a:schemeClr val="tx1"/>
                </a:solidFill>
              </a:rPr>
              <a:t>alert(m.has("firstName")); // false</a:t>
            </a:r>
            <a:endParaRPr lang="zh-CN" altLang="en-US" sz="1600">
              <a:solidFill>
                <a:schemeClr val="tx1"/>
              </a:solidFill>
            </a:endParaRPr>
          </a:p>
          <a:p>
            <a:r>
              <a:rPr lang="zh-CN" altLang="en-US" sz="1600">
                <a:solidFill>
                  <a:schemeClr val="tx1"/>
                </a:solidFill>
              </a:rPr>
              <a:t>alert(m.has("lastName"));  // true</a:t>
            </a:r>
            <a:endParaRPr lang="zh-CN" altLang="en-US" sz="1600">
              <a:solidFill>
                <a:schemeClr val="tx1"/>
              </a:solidFill>
            </a:endParaRPr>
          </a:p>
          <a:p>
            <a:r>
              <a:rPr lang="zh-CN" altLang="en-US" sz="1600">
                <a:solidFill>
                  <a:schemeClr val="tx1"/>
                </a:solidFill>
              </a:rPr>
              <a:t>alert(m.size);             // 1</a:t>
            </a:r>
            <a:endParaRPr lang="zh-CN" altLang="en-US" sz="1600">
              <a:solidFill>
                <a:schemeClr val="tx1"/>
              </a:solidFill>
            </a:endParaRPr>
          </a:p>
          <a:p>
            <a:r>
              <a:rPr lang="zh-CN" altLang="en-US" sz="1600">
                <a:solidFill>
                  <a:schemeClr val="tx1"/>
                </a:solidFill>
              </a:rPr>
              <a:t>m.clear(); // 清除这个映射实例中的所有键/值对</a:t>
            </a:r>
            <a:endParaRPr lang="zh-CN" altLang="en-US" sz="1600">
              <a:solidFill>
                <a:schemeClr val="tx1"/>
              </a:solidFill>
            </a:endParaRPr>
          </a:p>
          <a:p>
            <a:r>
              <a:rPr lang="zh-CN" altLang="en-US" sz="1600">
                <a:solidFill>
                  <a:schemeClr val="tx1"/>
                </a:solidFill>
              </a:rPr>
              <a:t>alert(m.size);             // 0</a:t>
            </a:r>
            <a:endParaRPr lang="zh-CN" altLang="en-US" sz="1600">
              <a:solidFill>
                <a:schemeClr val="tx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a:t>
            </a:r>
            <a:r>
              <a:rPr lang="en-US" sz="2800" b="1">
                <a:solidFill>
                  <a:schemeClr val="tx1"/>
                </a:solidFill>
                <a:effectLst>
                  <a:outerShdw blurRad="38100" dist="19050" dir="2700000" algn="tl" rotWithShape="0">
                    <a:schemeClr val="dk1">
                      <a:alpha val="40000"/>
                    </a:schemeClr>
                  </a:outerShdw>
                </a:effectLst>
              </a:rPr>
              <a:t>Map</a:t>
            </a:r>
            <a:endParaRPr lang="en-US"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480060" y="1341755"/>
            <a:ext cx="11231245" cy="1198880"/>
          </a:xfrm>
          <a:prstGeom prst="rect">
            <a:avLst/>
          </a:prstGeom>
          <a:noFill/>
        </p:spPr>
        <p:txBody>
          <a:bodyPr wrap="square" rtlCol="0">
            <a:spAutoFit/>
          </a:bodyPr>
          <a:p>
            <a:pPr algn="l">
              <a:lnSpc>
                <a:spcPct val="150000"/>
              </a:lnSpc>
            </a:pPr>
            <a:r>
              <a:rPr lang="en-US" altLang="zh-CN" sz="1600"/>
              <a:t>与Object 只能使用数值、字符串或符号作为键不同，</a:t>
            </a:r>
            <a:r>
              <a:rPr lang="en-US" altLang="zh-CN" sz="1600" b="1"/>
              <a:t>Map 可以使用任何JavaScript数据类型作为键。</a:t>
            </a:r>
            <a:r>
              <a:rPr lang="en-US" altLang="zh-CN" sz="1600"/>
              <a:t>Map 内部使用SameValueZero比较操作（ECMAScript规范内部定义，语言中不能使用），基本上相当于使用严格对象相等的标准来检查键的匹配性。</a:t>
            </a:r>
            <a:r>
              <a:rPr lang="en-US" altLang="zh-CN" sz="1600" b="1"/>
              <a:t>与Object 类似，映射的值是没有限制的。</a:t>
            </a:r>
            <a:endParaRPr lang="en-US" altLang="zh-CN" sz="1600" b="1"/>
          </a:p>
        </p:txBody>
      </p:sp>
      <p:sp>
        <p:nvSpPr>
          <p:cNvPr id="2" name="文本框 1"/>
          <p:cNvSpPr txBox="1"/>
          <p:nvPr/>
        </p:nvSpPr>
        <p:spPr>
          <a:xfrm>
            <a:off x="3886200" y="2967990"/>
            <a:ext cx="3907155" cy="3538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400"/>
              <a:t>const m = new Map();</a:t>
            </a:r>
            <a:endParaRPr lang="zh-CN" altLang="en-US" sz="1400"/>
          </a:p>
          <a:p>
            <a:endParaRPr lang="zh-CN" altLang="en-US" sz="1400"/>
          </a:p>
          <a:p>
            <a:r>
              <a:rPr lang="zh-CN" altLang="en-US" sz="1400"/>
              <a:t>const functionKey = function() {};</a:t>
            </a:r>
            <a:endParaRPr lang="zh-CN" altLang="en-US" sz="1400"/>
          </a:p>
          <a:p>
            <a:r>
              <a:rPr lang="zh-CN" altLang="en-US" sz="1400"/>
              <a:t>const symbolKey = Symbol();</a:t>
            </a:r>
            <a:endParaRPr lang="zh-CN" altLang="en-US" sz="1400"/>
          </a:p>
          <a:p>
            <a:r>
              <a:rPr lang="zh-CN" altLang="en-US" sz="1400"/>
              <a:t>const objectKey = new Object();</a:t>
            </a:r>
            <a:endParaRPr lang="zh-CN" altLang="en-US" sz="1400"/>
          </a:p>
          <a:p>
            <a:endParaRPr lang="zh-CN" altLang="en-US" sz="1400"/>
          </a:p>
          <a:p>
            <a:r>
              <a:rPr lang="zh-CN" altLang="en-US" sz="1400">
                <a:solidFill>
                  <a:srgbClr val="FF0000"/>
                </a:solidFill>
              </a:rPr>
              <a:t>m.set(functionKey, "functionValue");</a:t>
            </a:r>
            <a:endParaRPr lang="zh-CN" altLang="en-US" sz="1400">
              <a:solidFill>
                <a:srgbClr val="FF0000"/>
              </a:solidFill>
            </a:endParaRPr>
          </a:p>
          <a:p>
            <a:r>
              <a:rPr lang="zh-CN" altLang="en-US" sz="1400">
                <a:solidFill>
                  <a:srgbClr val="FF0000"/>
                </a:solidFill>
              </a:rPr>
              <a:t>m.set(symbolKey, "symbolValue");</a:t>
            </a:r>
            <a:endParaRPr lang="zh-CN" altLang="en-US" sz="1400">
              <a:solidFill>
                <a:srgbClr val="FF0000"/>
              </a:solidFill>
            </a:endParaRPr>
          </a:p>
          <a:p>
            <a:r>
              <a:rPr lang="zh-CN" altLang="en-US" sz="1400">
                <a:solidFill>
                  <a:srgbClr val="FF0000"/>
                </a:solidFill>
              </a:rPr>
              <a:t>m.set(objectKey, "objectValue");</a:t>
            </a:r>
            <a:endParaRPr lang="zh-CN" altLang="en-US" sz="1400">
              <a:solidFill>
                <a:srgbClr val="FF0000"/>
              </a:solidFill>
            </a:endParaRPr>
          </a:p>
          <a:p>
            <a:endParaRPr lang="zh-CN" altLang="en-US" sz="1400"/>
          </a:p>
          <a:p>
            <a:r>
              <a:rPr lang="zh-CN" altLang="en-US" sz="1400"/>
              <a:t>alert(m.get(functionKey));  // functionValue</a:t>
            </a:r>
            <a:endParaRPr lang="zh-CN" altLang="en-US" sz="1400"/>
          </a:p>
          <a:p>
            <a:r>
              <a:rPr lang="zh-CN" altLang="en-US" sz="1400"/>
              <a:t>alert(m.get(symbolKey));    // symbolValue</a:t>
            </a:r>
            <a:endParaRPr lang="zh-CN" altLang="en-US" sz="1400"/>
          </a:p>
          <a:p>
            <a:r>
              <a:rPr lang="zh-CN" altLang="en-US" sz="1400"/>
              <a:t>alert(m.get(objectKey));    // objectValue</a:t>
            </a:r>
            <a:endParaRPr lang="zh-CN" altLang="en-US" sz="1400"/>
          </a:p>
          <a:p>
            <a:endParaRPr lang="zh-CN" altLang="en-US" sz="1400"/>
          </a:p>
          <a:p>
            <a:r>
              <a:rPr lang="zh-CN" altLang="en-US" sz="1400"/>
              <a:t>// SameValueZero比较意味着独立实例不冲突</a:t>
            </a:r>
            <a:endParaRPr lang="zh-CN" altLang="en-US" sz="1400"/>
          </a:p>
          <a:p>
            <a:r>
              <a:rPr lang="zh-CN" altLang="en-US" sz="1400"/>
              <a:t>alert(m.get(function() {})); // undefined</a:t>
            </a:r>
            <a:endParaRPr lang="zh-CN" altLang="en-US" sz="1400"/>
          </a:p>
        </p:txBody>
      </p:sp>
      <p:sp>
        <p:nvSpPr>
          <p:cNvPr id="5" name="文本框 4"/>
          <p:cNvSpPr txBox="1"/>
          <p:nvPr/>
        </p:nvSpPr>
        <p:spPr>
          <a:xfrm>
            <a:off x="3472180" y="645795"/>
            <a:ext cx="4963795" cy="460375"/>
          </a:xfrm>
          <a:prstGeom prst="rect">
            <a:avLst/>
          </a:prstGeom>
          <a:noFill/>
        </p:spPr>
        <p:txBody>
          <a:bodyPr wrap="square" rtlCol="0">
            <a:spAutoFit/>
          </a:bodyPr>
          <a:p>
            <a:pPr algn="ctr"/>
            <a:r>
              <a:rPr lang="zh-CN" altLang="en-US" sz="2400" b="1"/>
              <a:t>键</a:t>
            </a:r>
            <a:r>
              <a:rPr lang="en-US" altLang="zh-CN" sz="2400" b="1"/>
              <a:t>/</a:t>
            </a:r>
            <a:r>
              <a:rPr lang="zh-CN" altLang="en-US" sz="2400" b="1"/>
              <a:t>值类型</a:t>
            </a:r>
            <a:endParaRPr lang="zh-CN" altLang="en-US" sz="2400" b="1"/>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a:t>
            </a:r>
            <a:r>
              <a:rPr lang="en-US" sz="2800" b="1">
                <a:solidFill>
                  <a:schemeClr val="tx1"/>
                </a:solidFill>
                <a:effectLst>
                  <a:outerShdw blurRad="38100" dist="19050" dir="2700000" algn="tl" rotWithShape="0">
                    <a:schemeClr val="dk1">
                      <a:alpha val="40000"/>
                    </a:schemeClr>
                  </a:outerShdw>
                </a:effectLst>
              </a:rPr>
              <a:t>Map</a:t>
            </a:r>
            <a:endParaRPr lang="en-US"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338455" y="1224280"/>
            <a:ext cx="11231245" cy="460375"/>
          </a:xfrm>
          <a:prstGeom prst="rect">
            <a:avLst/>
          </a:prstGeom>
          <a:noFill/>
        </p:spPr>
        <p:txBody>
          <a:bodyPr wrap="square" rtlCol="0">
            <a:spAutoFit/>
          </a:bodyPr>
          <a:p>
            <a:pPr algn="l">
              <a:lnSpc>
                <a:spcPct val="150000"/>
              </a:lnSpc>
            </a:pPr>
            <a:r>
              <a:rPr lang="en-US" altLang="zh-CN" sz="1600"/>
              <a:t>与Object 类型的一个主要差异是，</a:t>
            </a:r>
            <a:r>
              <a:rPr lang="en-US" altLang="zh-CN" sz="1600" b="1"/>
              <a:t>Map 实例会维护键值对的插入顺序，因此可以根据插入顺序执行迭代操作。</a:t>
            </a:r>
            <a:endParaRPr lang="en-US" altLang="zh-CN" sz="1600" b="1"/>
          </a:p>
        </p:txBody>
      </p:sp>
      <p:sp>
        <p:nvSpPr>
          <p:cNvPr id="2" name="文本框 1"/>
          <p:cNvSpPr txBox="1"/>
          <p:nvPr/>
        </p:nvSpPr>
        <p:spPr>
          <a:xfrm>
            <a:off x="3161665" y="1875790"/>
            <a:ext cx="4408170" cy="461581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400"/>
              <a:t>const m = new Map([</a:t>
            </a:r>
            <a:endParaRPr lang="zh-CN" altLang="en-US" sz="1400"/>
          </a:p>
          <a:p>
            <a:r>
              <a:rPr lang="zh-CN" altLang="en-US" sz="1400"/>
              <a:t>  ["key1", "val1"],</a:t>
            </a:r>
            <a:endParaRPr lang="zh-CN" altLang="en-US" sz="1400"/>
          </a:p>
          <a:p>
            <a:r>
              <a:rPr lang="zh-CN" altLang="en-US" sz="1400"/>
              <a:t>  ["key2", "val2"],</a:t>
            </a:r>
            <a:endParaRPr lang="zh-CN" altLang="en-US" sz="1400"/>
          </a:p>
          <a:p>
            <a:r>
              <a:rPr lang="zh-CN" altLang="en-US" sz="1400"/>
              <a:t>  ["key3", "val3"]</a:t>
            </a:r>
            <a:endParaRPr lang="zh-CN" altLang="en-US" sz="1400"/>
          </a:p>
          <a:p>
            <a:r>
              <a:rPr lang="zh-CN" altLang="en-US" sz="1400"/>
              <a:t>]);</a:t>
            </a:r>
            <a:endParaRPr lang="zh-CN" altLang="en-US" sz="1400"/>
          </a:p>
          <a:p>
            <a:endParaRPr lang="zh-CN" altLang="en-US" sz="1400"/>
          </a:p>
          <a:p>
            <a:r>
              <a:rPr lang="zh-CN" altLang="en-US" sz="1400"/>
              <a:t>alert(</a:t>
            </a:r>
            <a:r>
              <a:rPr lang="zh-CN" altLang="en-US" sz="1400">
                <a:solidFill>
                  <a:srgbClr val="FF0000"/>
                </a:solidFill>
              </a:rPr>
              <a:t>m.entries === m[Symbol.iterator]</a:t>
            </a:r>
            <a:r>
              <a:rPr lang="zh-CN" altLang="en-US" sz="1400"/>
              <a:t>); // true</a:t>
            </a:r>
            <a:endParaRPr lang="zh-CN" altLang="en-US" sz="1400"/>
          </a:p>
          <a:p>
            <a:endParaRPr lang="zh-CN" altLang="en-US" sz="1400"/>
          </a:p>
          <a:p>
            <a:r>
              <a:rPr lang="zh-CN" altLang="en-US" sz="1400"/>
              <a:t>for (let pair of m.entries()) {</a:t>
            </a:r>
            <a:endParaRPr lang="zh-CN" altLang="en-US" sz="1400"/>
          </a:p>
          <a:p>
            <a:r>
              <a:rPr lang="zh-CN" altLang="en-US" sz="1400"/>
              <a:t>  alert(pair);</a:t>
            </a:r>
            <a:endParaRPr lang="zh-CN" altLang="en-US" sz="1400"/>
          </a:p>
          <a:p>
            <a:r>
              <a:rPr lang="zh-CN" altLang="en-US" sz="1400"/>
              <a:t>}</a:t>
            </a:r>
            <a:endParaRPr lang="zh-CN" altLang="en-US" sz="1400"/>
          </a:p>
          <a:p>
            <a:r>
              <a:rPr lang="zh-CN" altLang="en-US" sz="1400"/>
              <a:t>// [key1,val1]</a:t>
            </a:r>
            <a:endParaRPr lang="zh-CN" altLang="en-US" sz="1400"/>
          </a:p>
          <a:p>
            <a:r>
              <a:rPr lang="zh-CN" altLang="en-US" sz="1400"/>
              <a:t>// [key2,val2]</a:t>
            </a:r>
            <a:endParaRPr lang="zh-CN" altLang="en-US" sz="1400"/>
          </a:p>
          <a:p>
            <a:r>
              <a:rPr lang="zh-CN" altLang="en-US" sz="1400"/>
              <a:t>// [key3,val3]</a:t>
            </a:r>
            <a:endParaRPr lang="zh-CN" altLang="en-US" sz="1400"/>
          </a:p>
          <a:p>
            <a:endParaRPr lang="zh-CN" altLang="en-US" sz="1400"/>
          </a:p>
          <a:p>
            <a:r>
              <a:rPr lang="zh-CN" altLang="en-US" sz="1400"/>
              <a:t>for (let pair of m[Symbol.iterator]()) {</a:t>
            </a:r>
            <a:endParaRPr lang="zh-CN" altLang="en-US" sz="1400"/>
          </a:p>
          <a:p>
            <a:r>
              <a:rPr lang="zh-CN" altLang="en-US" sz="1400"/>
              <a:t>  alert(pair);</a:t>
            </a:r>
            <a:endParaRPr lang="zh-CN" altLang="en-US" sz="1400"/>
          </a:p>
          <a:p>
            <a:r>
              <a:rPr lang="zh-CN" altLang="en-US" sz="1400"/>
              <a:t>}</a:t>
            </a:r>
            <a:endParaRPr lang="zh-CN" altLang="en-US" sz="1400"/>
          </a:p>
          <a:p>
            <a:r>
              <a:rPr lang="zh-CN" altLang="en-US" sz="1400"/>
              <a:t>// [key1,val1]</a:t>
            </a:r>
            <a:endParaRPr lang="zh-CN" altLang="en-US" sz="1400"/>
          </a:p>
          <a:p>
            <a:r>
              <a:rPr lang="zh-CN" altLang="en-US" sz="1400"/>
              <a:t>// [key2,val2]</a:t>
            </a:r>
            <a:endParaRPr lang="zh-CN" altLang="en-US" sz="1400"/>
          </a:p>
          <a:p>
            <a:r>
              <a:rPr lang="zh-CN" altLang="en-US" sz="1400"/>
              <a:t>// [key3,val3]</a:t>
            </a:r>
            <a:endParaRPr lang="zh-CN" altLang="en-US" sz="1400"/>
          </a:p>
        </p:txBody>
      </p:sp>
      <p:sp>
        <p:nvSpPr>
          <p:cNvPr id="5" name="文本框 4"/>
          <p:cNvSpPr txBox="1"/>
          <p:nvPr/>
        </p:nvSpPr>
        <p:spPr>
          <a:xfrm>
            <a:off x="3472815" y="680085"/>
            <a:ext cx="4963795" cy="460375"/>
          </a:xfrm>
          <a:prstGeom prst="rect">
            <a:avLst/>
          </a:prstGeom>
          <a:noFill/>
        </p:spPr>
        <p:txBody>
          <a:bodyPr wrap="square" rtlCol="0">
            <a:spAutoFit/>
          </a:bodyPr>
          <a:p>
            <a:pPr algn="ctr"/>
            <a:r>
              <a:rPr sz="2400" b="1"/>
              <a:t>顺序与迭代</a:t>
            </a:r>
            <a:endParaRPr sz="2400" b="1"/>
          </a:p>
        </p:txBody>
      </p:sp>
      <p:sp>
        <p:nvSpPr>
          <p:cNvPr id="6" name="文本框 5"/>
          <p:cNvSpPr txBox="1"/>
          <p:nvPr/>
        </p:nvSpPr>
        <p:spPr>
          <a:xfrm>
            <a:off x="101600" y="3060700"/>
            <a:ext cx="2932430" cy="2030095"/>
          </a:xfrm>
          <a:prstGeom prst="rect">
            <a:avLst/>
          </a:prstGeom>
          <a:noFill/>
        </p:spPr>
        <p:txBody>
          <a:bodyPr wrap="square" rtlCol="0">
            <a:spAutoFit/>
          </a:bodyPr>
          <a:p>
            <a:pPr>
              <a:lnSpc>
                <a:spcPct val="150000"/>
              </a:lnSpc>
            </a:pPr>
            <a:r>
              <a:rPr lang="zh-CN" altLang="en-US" sz="1400" b="1"/>
              <a:t>映射实例可以提供一个迭代器（Iterator ）</a:t>
            </a:r>
            <a:r>
              <a:rPr lang="zh-CN" altLang="en-US" sz="1400"/>
              <a:t>，能以插入顺序生成[key, value] 形式的数组。可以通过entries() 方法（或者Symbol.iterator 属性，它引用entries() ）取得这个迭代器</a:t>
            </a:r>
            <a:endParaRPr lang="zh-CN" altLang="en-US" sz="1400"/>
          </a:p>
        </p:txBody>
      </p:sp>
      <p:sp>
        <p:nvSpPr>
          <p:cNvPr id="7" name="文本框 6"/>
          <p:cNvSpPr txBox="1"/>
          <p:nvPr/>
        </p:nvSpPr>
        <p:spPr>
          <a:xfrm>
            <a:off x="8016875" y="2585720"/>
            <a:ext cx="3025140" cy="1060450"/>
          </a:xfrm>
          <a:prstGeom prst="rect">
            <a:avLst/>
          </a:prstGeom>
          <a:noFill/>
        </p:spPr>
        <p:txBody>
          <a:bodyPr wrap="square" rtlCol="0">
            <a:spAutoFit/>
          </a:bodyPr>
          <a:p>
            <a:pPr algn="l">
              <a:lnSpc>
                <a:spcPct val="150000"/>
              </a:lnSpc>
            </a:pPr>
            <a:r>
              <a:rPr lang="zh-CN" altLang="en-US" sz="1400"/>
              <a:t>entries() 是默认迭代器，所以</a:t>
            </a:r>
            <a:r>
              <a:rPr lang="zh-CN" altLang="en-US" sz="1400" b="1"/>
              <a:t>可以直接对映射实例使用扩展操作，把映射转换为数组：</a:t>
            </a:r>
            <a:endParaRPr lang="zh-CN" altLang="en-US" sz="1400" b="1"/>
          </a:p>
        </p:txBody>
      </p:sp>
      <p:sp>
        <p:nvSpPr>
          <p:cNvPr id="8" name="文本框 7"/>
          <p:cNvSpPr txBox="1"/>
          <p:nvPr/>
        </p:nvSpPr>
        <p:spPr>
          <a:xfrm>
            <a:off x="8126730" y="3994785"/>
            <a:ext cx="2997200" cy="18148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400"/>
              <a:t>const m = new Map([</a:t>
            </a:r>
            <a:endParaRPr lang="zh-CN" altLang="en-US" sz="1400"/>
          </a:p>
          <a:p>
            <a:r>
              <a:rPr lang="zh-CN" altLang="en-US" sz="1400"/>
              <a:t>  ["key1", "val1"],</a:t>
            </a:r>
            <a:endParaRPr lang="zh-CN" altLang="en-US" sz="1400"/>
          </a:p>
          <a:p>
            <a:r>
              <a:rPr lang="zh-CN" altLang="en-US" sz="1400"/>
              <a:t>  ["key2", "val2"],</a:t>
            </a:r>
            <a:endParaRPr lang="zh-CN" altLang="en-US" sz="1400"/>
          </a:p>
          <a:p>
            <a:r>
              <a:rPr lang="zh-CN" altLang="en-US" sz="1400"/>
              <a:t>  ["key3", "val3"]</a:t>
            </a:r>
            <a:endParaRPr lang="zh-CN" altLang="en-US" sz="1400"/>
          </a:p>
          <a:p>
            <a:r>
              <a:rPr lang="zh-CN" altLang="en-US" sz="1400"/>
              <a:t>]);</a:t>
            </a:r>
            <a:endParaRPr lang="zh-CN" altLang="en-US" sz="1400"/>
          </a:p>
          <a:p>
            <a:endParaRPr lang="zh-CN" altLang="en-US" sz="1400"/>
          </a:p>
          <a:p>
            <a:r>
              <a:rPr lang="zh-CN" altLang="en-US" sz="1400"/>
              <a:t>console.log([...m]); // [[key1,val1],[key2,val2],[key3,val3]]</a:t>
            </a:r>
            <a:endParaRPr lang="zh-CN" altLang="en-US" sz="14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a:t>
            </a:r>
            <a:r>
              <a:rPr lang="en-US" sz="2800" b="1">
                <a:solidFill>
                  <a:schemeClr val="tx1"/>
                </a:solidFill>
                <a:effectLst>
                  <a:outerShdw blurRad="38100" dist="19050" dir="2700000" algn="tl" rotWithShape="0">
                    <a:schemeClr val="dk1">
                      <a:alpha val="40000"/>
                    </a:schemeClr>
                  </a:outerShdw>
                </a:effectLst>
              </a:rPr>
              <a:t>Map</a:t>
            </a:r>
            <a:endParaRPr lang="en-US" sz="2800" b="1">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3472815" y="680085"/>
            <a:ext cx="4963795" cy="460375"/>
          </a:xfrm>
          <a:prstGeom prst="rect">
            <a:avLst/>
          </a:prstGeom>
          <a:noFill/>
        </p:spPr>
        <p:txBody>
          <a:bodyPr wrap="square" rtlCol="0">
            <a:spAutoFit/>
          </a:bodyPr>
          <a:p>
            <a:pPr algn="ctr"/>
            <a:r>
              <a:rPr sz="2400" b="1"/>
              <a:t>选择Object 还是Map</a:t>
            </a:r>
            <a:endParaRPr sz="2400" b="1"/>
          </a:p>
        </p:txBody>
      </p:sp>
      <p:sp>
        <p:nvSpPr>
          <p:cNvPr id="10" name="文本框 9"/>
          <p:cNvSpPr txBox="1"/>
          <p:nvPr/>
        </p:nvSpPr>
        <p:spPr>
          <a:xfrm>
            <a:off x="891540" y="1802765"/>
            <a:ext cx="10125710" cy="299974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marL="285750" indent="-285750">
              <a:lnSpc>
                <a:spcPct val="150000"/>
              </a:lnSpc>
              <a:buFont typeface="Arial" panose="020B0604020202020204" pitchFamily="34" charset="0"/>
              <a:buChar char="•"/>
            </a:pPr>
            <a:r>
              <a:rPr lang="zh-CN" altLang="en-US" b="1"/>
              <a:t>内存占用：</a:t>
            </a:r>
            <a:r>
              <a:rPr lang="zh-CN" altLang="en-US"/>
              <a:t>Map 大约可以比Object 多存储50%的键/值对。</a:t>
            </a:r>
            <a:endParaRPr lang="zh-CN" altLang="en-US"/>
          </a:p>
          <a:p>
            <a:pPr marL="285750" indent="-285750">
              <a:lnSpc>
                <a:spcPct val="150000"/>
              </a:lnSpc>
              <a:buFont typeface="Arial" panose="020B0604020202020204" pitchFamily="34" charset="0"/>
              <a:buChar char="•"/>
            </a:pPr>
            <a:r>
              <a:rPr lang="zh-CN" altLang="en-US" b="1"/>
              <a:t>插入性能：</a:t>
            </a:r>
            <a:r>
              <a:rPr lang="zh-CN" altLang="en-US"/>
              <a:t>向Object 和Map 中插入新键/值对的消耗大致相当，不过插入Map 在所有浏览器中一般会稍微快一点儿。</a:t>
            </a:r>
            <a:endParaRPr lang="zh-CN" altLang="en-US"/>
          </a:p>
          <a:p>
            <a:pPr marL="285750" indent="-285750">
              <a:lnSpc>
                <a:spcPct val="150000"/>
              </a:lnSpc>
              <a:buFont typeface="Arial" panose="020B0604020202020204" pitchFamily="34" charset="0"/>
              <a:buChar char="•"/>
            </a:pPr>
            <a:r>
              <a:rPr lang="zh-CN" altLang="en-US" b="1"/>
              <a:t>查找速度：</a:t>
            </a:r>
            <a:r>
              <a:rPr lang="zh-CN" altLang="en-US"/>
              <a:t>与插入不同，从大型Object 和Map 中查找键/值对的性能差异极小，但如果只包含少量键/值对，则Object 有时候速度更快。</a:t>
            </a:r>
            <a:endParaRPr lang="zh-CN" altLang="en-US"/>
          </a:p>
          <a:p>
            <a:pPr marL="285750" indent="-285750">
              <a:lnSpc>
                <a:spcPct val="150000"/>
              </a:lnSpc>
              <a:buFont typeface="Arial" panose="020B0604020202020204" pitchFamily="34" charset="0"/>
              <a:buChar char="•"/>
            </a:pPr>
            <a:r>
              <a:rPr lang="zh-CN" altLang="en-US" b="1"/>
              <a:t>删除性能：</a:t>
            </a:r>
            <a:r>
              <a:rPr lang="zh-CN" altLang="en-US"/>
              <a:t>而对大多数浏览器引擎来说，Map 的delete() 操作都比插入和查找更快。如果代码涉及大量删除操作，那么毫无疑问应该选择Map 。</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a:t>
            </a:r>
            <a:r>
              <a:rPr lang="en-US" sz="2800" b="1">
                <a:solidFill>
                  <a:schemeClr val="tx1"/>
                </a:solidFill>
                <a:effectLst>
                  <a:outerShdw blurRad="38100" dist="19050" dir="2700000" algn="tl" rotWithShape="0">
                    <a:schemeClr val="dk1">
                      <a:alpha val="40000"/>
                    </a:schemeClr>
                  </a:outerShdw>
                </a:effectLst>
              </a:rPr>
              <a:t>WeakMap</a:t>
            </a:r>
            <a:endParaRPr lang="en-US" sz="2800" b="1">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1033145" y="2585720"/>
            <a:ext cx="10125710" cy="156845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indent="0">
              <a:lnSpc>
                <a:spcPct val="150000"/>
              </a:lnSpc>
              <a:buNone/>
            </a:pPr>
            <a:r>
              <a:rPr lang="zh-CN" altLang="en-US" sz="1600"/>
              <a:t>ECMAScript 6新增的“弱映射”（WeakMap ）是一种新的集合类型，为这门语言带来了增强的键/值对存储机制。WeakMap 是Map 的“兄弟”类型，其API也是Map 的子集。</a:t>
            </a:r>
            <a:r>
              <a:rPr lang="zh-CN" altLang="en-US" sz="1600" b="1"/>
              <a:t>WeakMap 中的“weak”（弱），描述的是JavaScript垃圾回收程序对待“弱映射”中键的方式。弱映射造就了在JavaScript中实现真正私有变量的一种新方式。前提很明确：私有变量会存储在弱映射中，以对象实例为键，以私有成员的字典为值。</a:t>
            </a:r>
            <a:endParaRPr lang="zh-CN" altLang="en-US" sz="1600" b="1"/>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a:t>
            </a:r>
            <a:r>
              <a:rPr lang="en-US" sz="2800" b="1">
                <a:solidFill>
                  <a:schemeClr val="tx1"/>
                </a:solidFill>
                <a:effectLst>
                  <a:outerShdw blurRad="38100" dist="19050" dir="2700000" algn="tl" rotWithShape="0">
                    <a:schemeClr val="dk1">
                      <a:alpha val="40000"/>
                    </a:schemeClr>
                  </a:outerShdw>
                </a:effectLst>
              </a:rPr>
              <a:t>WeakMap</a:t>
            </a:r>
            <a:endParaRPr lang="en-US"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1632585" y="864870"/>
            <a:ext cx="3869690" cy="337185"/>
          </a:xfrm>
          <a:prstGeom prst="rect">
            <a:avLst/>
          </a:prstGeom>
          <a:noFill/>
        </p:spPr>
        <p:txBody>
          <a:bodyPr wrap="square" rtlCol="0">
            <a:spAutoFit/>
          </a:bodyPr>
          <a:p>
            <a:r>
              <a:rPr lang="zh-CN" altLang="en-US" sz="1600" b="1"/>
              <a:t>new 关键字实例化一个空的WeakMap：</a:t>
            </a:r>
            <a:endParaRPr lang="zh-CN" altLang="en-US" sz="1600" b="1"/>
          </a:p>
        </p:txBody>
      </p:sp>
      <p:sp>
        <p:nvSpPr>
          <p:cNvPr id="4" name="文本框 3"/>
          <p:cNvSpPr txBox="1"/>
          <p:nvPr/>
        </p:nvSpPr>
        <p:spPr>
          <a:xfrm>
            <a:off x="5794375" y="864870"/>
            <a:ext cx="3560445" cy="33718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600"/>
              <a:t>const wm = new WeakMap();</a:t>
            </a:r>
            <a:endParaRPr lang="zh-CN" altLang="en-US" sz="1600"/>
          </a:p>
        </p:txBody>
      </p:sp>
      <p:sp>
        <p:nvSpPr>
          <p:cNvPr id="5" name="文本框 4"/>
          <p:cNvSpPr txBox="1"/>
          <p:nvPr/>
        </p:nvSpPr>
        <p:spPr>
          <a:xfrm>
            <a:off x="5137785" y="1507490"/>
            <a:ext cx="5610225" cy="50774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a:t>const wm = new WeakMap();</a:t>
            </a:r>
            <a:endParaRPr lang="zh-CN" altLang="en-US"/>
          </a:p>
          <a:p>
            <a:endParaRPr lang="zh-CN" altLang="en-US"/>
          </a:p>
          <a:p>
            <a:r>
              <a:rPr lang="zh-CN" altLang="en-US"/>
              <a:t>const key1 = {id: 1},</a:t>
            </a:r>
            <a:endParaRPr lang="zh-CN" altLang="en-US"/>
          </a:p>
          <a:p>
            <a:r>
              <a:rPr lang="zh-CN" altLang="en-US"/>
              <a:t>      key2 = {id: 2};</a:t>
            </a:r>
            <a:endParaRPr lang="zh-CN" altLang="en-US"/>
          </a:p>
          <a:p>
            <a:endParaRPr lang="zh-CN" altLang="en-US"/>
          </a:p>
          <a:p>
            <a:r>
              <a:rPr lang="zh-CN" altLang="en-US"/>
              <a:t>alert(wm.has(key1)); // false</a:t>
            </a:r>
            <a:endParaRPr lang="zh-CN" altLang="en-US"/>
          </a:p>
          <a:p>
            <a:r>
              <a:rPr lang="zh-CN" altLang="en-US"/>
              <a:t>alert(wm.get(key1)); // undefined</a:t>
            </a:r>
            <a:endParaRPr lang="zh-CN" altLang="en-US"/>
          </a:p>
          <a:p>
            <a:endParaRPr lang="zh-CN" altLang="en-US"/>
          </a:p>
          <a:p>
            <a:r>
              <a:rPr lang="zh-CN" altLang="en-US"/>
              <a:t>wm.set(key1, "Matt")</a:t>
            </a:r>
            <a:endParaRPr lang="zh-CN" altLang="en-US"/>
          </a:p>
          <a:p>
            <a:r>
              <a:rPr lang="zh-CN" altLang="en-US"/>
              <a:t>  .set(key2, "Frisbie");</a:t>
            </a:r>
            <a:endParaRPr lang="zh-CN" altLang="en-US"/>
          </a:p>
          <a:p>
            <a:endParaRPr lang="zh-CN" altLang="en-US"/>
          </a:p>
          <a:p>
            <a:r>
              <a:rPr lang="zh-CN" altLang="en-US"/>
              <a:t>alert(wm.has(key1)); // true</a:t>
            </a:r>
            <a:endParaRPr lang="zh-CN" altLang="en-US"/>
          </a:p>
          <a:p>
            <a:r>
              <a:rPr lang="zh-CN" altLang="en-US"/>
              <a:t>alert(wm.get(key1)); // Matt</a:t>
            </a:r>
            <a:endParaRPr lang="zh-CN" altLang="en-US"/>
          </a:p>
          <a:p>
            <a:endParaRPr lang="zh-CN" altLang="en-US"/>
          </a:p>
          <a:p>
            <a:r>
              <a:rPr lang="zh-CN" altLang="en-US"/>
              <a:t>wm.delete(key1);     // 只删除这一个键/值对</a:t>
            </a:r>
            <a:endParaRPr lang="zh-CN" altLang="en-US"/>
          </a:p>
          <a:p>
            <a:endParaRPr lang="zh-CN" altLang="en-US"/>
          </a:p>
          <a:p>
            <a:r>
              <a:rPr lang="zh-CN" altLang="en-US"/>
              <a:t>alert(wm.has(key1)); // false</a:t>
            </a:r>
            <a:endParaRPr lang="zh-CN" altLang="en-US"/>
          </a:p>
          <a:p>
            <a:r>
              <a:rPr lang="zh-CN" altLang="en-US"/>
              <a:t>alert(wm.has(key2)); // true</a:t>
            </a:r>
            <a:endParaRPr lang="zh-CN" altLang="en-US"/>
          </a:p>
        </p:txBody>
      </p:sp>
      <p:sp>
        <p:nvSpPr>
          <p:cNvPr id="6" name="文本框 5"/>
          <p:cNvSpPr txBox="1"/>
          <p:nvPr/>
        </p:nvSpPr>
        <p:spPr>
          <a:xfrm>
            <a:off x="866775" y="1507490"/>
            <a:ext cx="3854450" cy="1383665"/>
          </a:xfrm>
          <a:prstGeom prst="rect">
            <a:avLst/>
          </a:prstGeom>
          <a:noFill/>
        </p:spPr>
        <p:txBody>
          <a:bodyPr wrap="square" rtlCol="0">
            <a:spAutoFit/>
          </a:bodyPr>
          <a:p>
            <a:pPr algn="l">
              <a:lnSpc>
                <a:spcPct val="150000"/>
              </a:lnSpc>
            </a:pPr>
            <a:r>
              <a:rPr lang="zh-CN" altLang="en-US" sz="1400"/>
              <a:t>初始化之后可以使用set() 再添加键/值对，set() 方法返回弱映射实例，因此可以把多个操作连缀起来。可以使用get() 和has() 查询，还可以使用delete() 删除：</a:t>
            </a:r>
            <a:endParaRPr lang="zh-CN" altLang="en-US" sz="14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06495" y="1654175"/>
            <a:ext cx="4779010" cy="4030980"/>
          </a:xfrm>
          <a:prstGeom prst="rect">
            <a:avLst/>
          </a:prstGeom>
          <a:noFill/>
        </p:spPr>
        <p:txBody>
          <a:bodyPr wrap="square" rtlCol="0">
            <a:spAutoFit/>
          </a:bodyPr>
          <a:p>
            <a:pPr marL="571500" indent="-571500">
              <a:lnSpc>
                <a:spcPct val="200000"/>
              </a:lnSpc>
              <a:buFont typeface="+mj-ea"/>
              <a:buAutoNum type="ea1JpnChsDbPeriod"/>
            </a:pPr>
            <a:r>
              <a:rPr lang="zh-CN" altLang="en-US" sz="3200" b="1">
                <a:latin typeface="方正舒体" panose="02010601030101010101" charset="-122"/>
                <a:ea typeface="方正舒体" panose="02010601030101010101" charset="-122"/>
                <a:cs typeface="方正舒体" panose="02010601030101010101" charset="-122"/>
              </a:rPr>
              <a:t>对象</a:t>
            </a:r>
            <a:r>
              <a:rPr lang="en-US" altLang="zh-CN" sz="3200" b="1">
                <a:latin typeface="方正舒体" panose="02010601030101010101" charset="-122"/>
                <a:ea typeface="方正舒体" panose="02010601030101010101" charset="-122"/>
                <a:cs typeface="方正舒体" panose="02010601030101010101" charset="-122"/>
              </a:rPr>
              <a:t>Object</a:t>
            </a:r>
            <a:endParaRPr lang="en-US" altLang="zh-CN" sz="3200" b="1">
              <a:latin typeface="方正舒体" panose="02010601030101010101" charset="-122"/>
              <a:ea typeface="方正舒体" panose="02010601030101010101" charset="-122"/>
              <a:cs typeface="方正舒体" panose="02010601030101010101" charset="-122"/>
            </a:endParaRPr>
          </a:p>
          <a:p>
            <a:pPr marL="571500" indent="-571500">
              <a:lnSpc>
                <a:spcPct val="200000"/>
              </a:lnSpc>
              <a:buFont typeface="+mj-ea"/>
              <a:buAutoNum type="ea1JpnChsDbPeriod"/>
            </a:pPr>
            <a:r>
              <a:rPr lang="zh-CN" altLang="en-US" sz="3200" b="1">
                <a:latin typeface="方正舒体" panose="02010601030101010101" charset="-122"/>
                <a:ea typeface="方正舒体" panose="02010601030101010101" charset="-122"/>
                <a:cs typeface="方正舒体" panose="02010601030101010101" charset="-122"/>
              </a:rPr>
              <a:t>数组与定型数组</a:t>
            </a:r>
            <a:endParaRPr lang="zh-CN" altLang="en-US" sz="3200" b="1">
              <a:latin typeface="方正舒体" panose="02010601030101010101" charset="-122"/>
              <a:ea typeface="方正舒体" panose="02010601030101010101" charset="-122"/>
              <a:cs typeface="方正舒体" panose="02010601030101010101" charset="-122"/>
            </a:endParaRPr>
          </a:p>
          <a:p>
            <a:pPr marL="571500" indent="-571500">
              <a:lnSpc>
                <a:spcPct val="200000"/>
              </a:lnSpc>
              <a:buFont typeface="+mj-ea"/>
              <a:buAutoNum type="ea1JpnChsDbPeriod"/>
            </a:pPr>
            <a:r>
              <a:rPr lang="en-US" altLang="zh-CN" sz="3200" b="1">
                <a:latin typeface="方正舒体" panose="02010601030101010101" charset="-122"/>
                <a:ea typeface="方正舒体" panose="02010601030101010101" charset="-122"/>
                <a:cs typeface="方正舒体" panose="02010601030101010101" charset="-122"/>
              </a:rPr>
              <a:t>Map/WeakMap</a:t>
            </a:r>
            <a:endParaRPr lang="zh-CN" altLang="en-US" sz="3200" b="1">
              <a:latin typeface="方正舒体" panose="02010601030101010101" charset="-122"/>
              <a:ea typeface="方正舒体" panose="02010601030101010101" charset="-122"/>
              <a:cs typeface="方正舒体" panose="02010601030101010101" charset="-122"/>
            </a:endParaRPr>
          </a:p>
          <a:p>
            <a:pPr marL="571500" indent="-571500">
              <a:lnSpc>
                <a:spcPct val="200000"/>
              </a:lnSpc>
              <a:buFont typeface="+mj-ea"/>
              <a:buAutoNum type="ea1JpnChsDbPeriod"/>
            </a:pPr>
            <a:r>
              <a:rPr lang="en-US" altLang="zh-CN" sz="3200" b="1">
                <a:latin typeface="方正舒体" panose="02010601030101010101" charset="-122"/>
                <a:ea typeface="方正舒体" panose="02010601030101010101" charset="-122"/>
                <a:cs typeface="方正舒体" panose="02010601030101010101" charset="-122"/>
              </a:rPr>
              <a:t>Set/WeakSet</a:t>
            </a:r>
            <a:endParaRPr lang="en-US" altLang="zh-CN" sz="3200" b="1">
              <a:latin typeface="方正舒体" panose="02010601030101010101" charset="-122"/>
              <a:ea typeface="方正舒体" panose="02010601030101010101" charset="-122"/>
              <a:cs typeface="方正舒体" panose="02010601030101010101" charset="-122"/>
            </a:endParaRPr>
          </a:p>
        </p:txBody>
      </p:sp>
      <p:sp>
        <p:nvSpPr>
          <p:cNvPr id="3" name="文本框 2"/>
          <p:cNvSpPr txBox="1"/>
          <p:nvPr/>
        </p:nvSpPr>
        <p:spPr>
          <a:xfrm>
            <a:off x="1154430" y="450850"/>
            <a:ext cx="6417310" cy="521970"/>
          </a:xfrm>
          <a:prstGeom prst="rect">
            <a:avLst/>
          </a:prstGeom>
          <a:noFill/>
        </p:spPr>
        <p:txBody>
          <a:bodyPr wrap="square" rtlCol="0">
            <a:spAutoFit/>
          </a:bodyPr>
          <a:p>
            <a:r>
              <a:rPr lang="zh-CN" altLang="en-US" sz="2800" b="1">
                <a:solidFill>
                  <a:schemeClr val="tx1"/>
                </a:solidFill>
                <a:effectLst>
                  <a:outerShdw blurRad="38100" dist="19050" dir="2700000" algn="tl" rotWithShape="0">
                    <a:schemeClr val="dk1">
                      <a:alpha val="40000"/>
                    </a:schemeClr>
                  </a:outerShdw>
                </a:effectLst>
              </a:rPr>
              <a:t>目录</a:t>
            </a:r>
            <a:endParaRPr lang="en-US" altLang="zh-CN" sz="28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a:t>
            </a:r>
            <a:r>
              <a:rPr lang="en-US" sz="2800" b="1">
                <a:solidFill>
                  <a:schemeClr val="tx1"/>
                </a:solidFill>
                <a:effectLst>
                  <a:outerShdw blurRad="38100" dist="19050" dir="2700000" algn="tl" rotWithShape="0">
                    <a:schemeClr val="dk1">
                      <a:alpha val="40000"/>
                    </a:schemeClr>
                  </a:outerShdw>
                </a:effectLst>
              </a:rPr>
              <a:t>WeakMap</a:t>
            </a:r>
            <a:endParaRPr lang="en-US"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01895" y="556895"/>
            <a:ext cx="1748155" cy="460375"/>
          </a:xfrm>
          <a:prstGeom prst="rect">
            <a:avLst/>
          </a:prstGeom>
          <a:noFill/>
        </p:spPr>
        <p:txBody>
          <a:bodyPr wrap="square" rtlCol="0">
            <a:spAutoFit/>
          </a:bodyPr>
          <a:p>
            <a:pPr algn="ctr"/>
            <a:r>
              <a:rPr lang="zh-CN" altLang="en-US" sz="2400" b="1"/>
              <a:t>弱键</a:t>
            </a:r>
            <a:endParaRPr lang="zh-CN" altLang="en-US" sz="2400" b="1"/>
          </a:p>
        </p:txBody>
      </p:sp>
      <p:sp>
        <p:nvSpPr>
          <p:cNvPr id="4" name="文本框 3"/>
          <p:cNvSpPr txBox="1"/>
          <p:nvPr/>
        </p:nvSpPr>
        <p:spPr>
          <a:xfrm>
            <a:off x="1350010" y="1017270"/>
            <a:ext cx="9051290" cy="119888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nSpc>
                <a:spcPct val="150000"/>
              </a:lnSpc>
            </a:pPr>
            <a:r>
              <a:rPr lang="zh-CN" altLang="en-US" sz="1600"/>
              <a:t>WeakMap 中“weak”表示弱映射的键是“弱弱地拿着”的。意思就是，这些键不属于正式的引用，不会阻止垃圾回收。但要注意的是，弱映射中值的引用可不是 “弱弱地拿着”的。只要键存在，键/值对就会存在于映射中，并被当作对值的引用，因此就不会被当作垃圾回收。</a:t>
            </a:r>
            <a:endParaRPr lang="zh-CN" altLang="en-US" sz="1600"/>
          </a:p>
        </p:txBody>
      </p:sp>
      <p:sp>
        <p:nvSpPr>
          <p:cNvPr id="7" name="文本框 6"/>
          <p:cNvSpPr txBox="1"/>
          <p:nvPr/>
        </p:nvSpPr>
        <p:spPr>
          <a:xfrm>
            <a:off x="1350010" y="2676525"/>
            <a:ext cx="2806065" cy="82994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p>
            <a:pPr algn="l"/>
            <a:r>
              <a:rPr lang="zh-CN" altLang="en-US" sz="1600"/>
              <a:t>const wm = new WeakMap();</a:t>
            </a:r>
            <a:endParaRPr lang="zh-CN" altLang="en-US" sz="1600"/>
          </a:p>
          <a:p>
            <a:pPr algn="l"/>
            <a:endParaRPr lang="zh-CN" altLang="en-US" sz="1600"/>
          </a:p>
          <a:p>
            <a:pPr algn="l"/>
            <a:r>
              <a:rPr lang="zh-CN" altLang="en-US" sz="1600"/>
              <a:t>wm.set({}, "val");</a:t>
            </a:r>
            <a:endParaRPr lang="zh-CN" altLang="en-US" sz="1600"/>
          </a:p>
        </p:txBody>
      </p:sp>
      <p:sp>
        <p:nvSpPr>
          <p:cNvPr id="8" name="文本框 7"/>
          <p:cNvSpPr txBox="1"/>
          <p:nvPr/>
        </p:nvSpPr>
        <p:spPr>
          <a:xfrm>
            <a:off x="4620260" y="2284095"/>
            <a:ext cx="5781040" cy="1706880"/>
          </a:xfrm>
          <a:prstGeom prst="rect">
            <a:avLst/>
          </a:prstGeom>
          <a:noFill/>
        </p:spPr>
        <p:txBody>
          <a:bodyPr wrap="square" rtlCol="0">
            <a:spAutoFit/>
          </a:bodyPr>
          <a:p>
            <a:pPr>
              <a:lnSpc>
                <a:spcPct val="150000"/>
              </a:lnSpc>
            </a:pPr>
            <a:r>
              <a:rPr lang="zh-CN" altLang="en-US" sz="1400"/>
              <a:t>set() 方法初始化了一个新对象并将它用作一个字符串的键。因为没有指向这个对象的其他引用，所以当这行代码执行完成后，这个对象键就会被当作垃圾回收。</a:t>
            </a:r>
            <a:r>
              <a:rPr lang="zh-CN" altLang="en-US" sz="1400" b="1"/>
              <a:t>然后，这个键/值对就从弱映射中消失了，使其成为一个空映射。在这个例子中，因为值也没有被引用，所以这对键/值被破坏以后，值本身也会成为垃圾回收的目标。</a:t>
            </a:r>
            <a:endParaRPr lang="zh-CN" altLang="en-US" sz="1400" b="1"/>
          </a:p>
        </p:txBody>
      </p:sp>
      <p:sp>
        <p:nvSpPr>
          <p:cNvPr id="9" name="文本框 8"/>
          <p:cNvSpPr txBox="1"/>
          <p:nvPr/>
        </p:nvSpPr>
        <p:spPr>
          <a:xfrm>
            <a:off x="1357630" y="4124960"/>
            <a:ext cx="2798445" cy="24612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400"/>
              <a:t>const wm = new WeakMap();</a:t>
            </a:r>
            <a:endParaRPr lang="zh-CN" altLang="en-US" sz="1400"/>
          </a:p>
          <a:p>
            <a:endParaRPr lang="zh-CN" altLang="en-US" sz="1400"/>
          </a:p>
          <a:p>
            <a:r>
              <a:rPr lang="zh-CN" altLang="en-US" sz="1400"/>
              <a:t>const container = {</a:t>
            </a:r>
            <a:endParaRPr lang="zh-CN" altLang="en-US" sz="1400"/>
          </a:p>
          <a:p>
            <a:r>
              <a:rPr lang="zh-CN" altLang="en-US" sz="1400"/>
              <a:t>  key: {}</a:t>
            </a:r>
            <a:endParaRPr lang="zh-CN" altLang="en-US" sz="1400"/>
          </a:p>
          <a:p>
            <a:r>
              <a:rPr lang="zh-CN" altLang="en-US" sz="1400"/>
              <a:t>};</a:t>
            </a:r>
            <a:endParaRPr lang="zh-CN" altLang="en-US" sz="1400"/>
          </a:p>
          <a:p>
            <a:endParaRPr lang="zh-CN" altLang="en-US" sz="1400"/>
          </a:p>
          <a:p>
            <a:r>
              <a:rPr lang="zh-CN" altLang="en-US" sz="1400"/>
              <a:t>wm.set(container.key, "val");</a:t>
            </a:r>
            <a:endParaRPr lang="zh-CN" altLang="en-US" sz="1400"/>
          </a:p>
          <a:p>
            <a:endParaRPr lang="zh-CN" altLang="en-US" sz="1400"/>
          </a:p>
          <a:p>
            <a:r>
              <a:rPr lang="zh-CN" altLang="en-US" sz="1400"/>
              <a:t>function removeReference() {</a:t>
            </a:r>
            <a:endParaRPr lang="zh-CN" altLang="en-US" sz="1400"/>
          </a:p>
          <a:p>
            <a:r>
              <a:rPr lang="zh-CN" altLang="en-US" sz="1400"/>
              <a:t>  container.key = null;</a:t>
            </a:r>
            <a:endParaRPr lang="zh-CN" altLang="en-US" sz="1400"/>
          </a:p>
          <a:p>
            <a:r>
              <a:rPr lang="zh-CN" altLang="en-US" sz="1400"/>
              <a:t>}</a:t>
            </a:r>
            <a:endParaRPr lang="zh-CN" altLang="en-US" sz="1400"/>
          </a:p>
        </p:txBody>
      </p:sp>
      <p:sp>
        <p:nvSpPr>
          <p:cNvPr id="11" name="文本框 10"/>
          <p:cNvSpPr txBox="1"/>
          <p:nvPr/>
        </p:nvSpPr>
        <p:spPr>
          <a:xfrm>
            <a:off x="4791710" y="4598670"/>
            <a:ext cx="5610225" cy="1383665"/>
          </a:xfrm>
          <a:prstGeom prst="rect">
            <a:avLst/>
          </a:prstGeom>
          <a:noFill/>
        </p:spPr>
        <p:txBody>
          <a:bodyPr wrap="square" rtlCol="0">
            <a:spAutoFit/>
          </a:bodyPr>
          <a:p>
            <a:pPr>
              <a:lnSpc>
                <a:spcPct val="150000"/>
              </a:lnSpc>
            </a:pPr>
            <a:r>
              <a:rPr lang="zh-CN" altLang="en-US" sz="1400"/>
              <a:t>这一次，container 对象维护着一个对弱映射键的引用，因此这个对象键不会成为垃圾回收的目标。不过，如果调用了removeReference() ，就会摧毁键对象的最后一个引用，垃圾回收程序就可以把这个键/值对清理掉。</a:t>
            </a:r>
            <a:endParaRPr lang="zh-CN" altLang="en-US" sz="14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a:t>
            </a:r>
            <a:r>
              <a:rPr lang="en-US" sz="2800" b="1">
                <a:solidFill>
                  <a:schemeClr val="tx1"/>
                </a:solidFill>
                <a:effectLst>
                  <a:outerShdw blurRad="38100" dist="19050" dir="2700000" algn="tl" rotWithShape="0">
                    <a:schemeClr val="dk1">
                      <a:alpha val="40000"/>
                    </a:schemeClr>
                  </a:outerShdw>
                </a:effectLst>
              </a:rPr>
              <a:t>WeakMap</a:t>
            </a:r>
            <a:endParaRPr lang="en-US" sz="2800" b="1">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5614670" y="1153795"/>
            <a:ext cx="1454150" cy="506730"/>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p>
            <a:pPr indent="0">
              <a:lnSpc>
                <a:spcPct val="150000"/>
              </a:lnSpc>
              <a:buNone/>
            </a:pPr>
            <a:r>
              <a:rPr lang="zh-CN" altLang="en-US" b="1"/>
              <a:t>不可迭代键</a:t>
            </a:r>
            <a:endParaRPr lang="zh-CN" altLang="en-US" b="1"/>
          </a:p>
        </p:txBody>
      </p:sp>
      <p:sp>
        <p:nvSpPr>
          <p:cNvPr id="2" name="文本框 1"/>
          <p:cNvSpPr txBox="1"/>
          <p:nvPr/>
        </p:nvSpPr>
        <p:spPr>
          <a:xfrm>
            <a:off x="1247140" y="1865630"/>
            <a:ext cx="9926320" cy="2306955"/>
          </a:xfrm>
          <a:prstGeom prst="rect">
            <a:avLst/>
          </a:prstGeom>
          <a:noFill/>
        </p:spPr>
        <p:txBody>
          <a:bodyPr wrap="square" rtlCol="0">
            <a:spAutoFit/>
          </a:bodyPr>
          <a:p>
            <a:pPr>
              <a:lnSpc>
                <a:spcPct val="150000"/>
              </a:lnSpc>
            </a:pPr>
            <a:r>
              <a:rPr lang="zh-CN" altLang="en-US" sz="1600" b="1"/>
              <a:t>因为WeakMap 中的键/值对任何时候都可能被销毁，所以没必要提供迭代其键/值对的能力。</a:t>
            </a:r>
            <a:r>
              <a:rPr lang="zh-CN" altLang="en-US" sz="1600"/>
              <a:t>当然，也用不着像clear() 这样一次性销毁所有键/值的方法。WeakMap 确实没有这个方法。</a:t>
            </a:r>
            <a:r>
              <a:rPr lang="zh-CN" altLang="en-US" sz="1600" b="1"/>
              <a:t>因为不可能迭代，所以也不可能在不知道对象引用的情况下从弱映射中取得值。</a:t>
            </a:r>
            <a:r>
              <a:rPr lang="zh-CN" altLang="en-US" sz="1600"/>
              <a:t>即便代码可以访问WeakMap 实例，也没办法看到其中的内容。</a:t>
            </a:r>
            <a:endParaRPr lang="zh-CN" altLang="en-US" sz="1600"/>
          </a:p>
          <a:p>
            <a:pPr>
              <a:lnSpc>
                <a:spcPct val="150000"/>
              </a:lnSpc>
            </a:pPr>
            <a:endParaRPr lang="zh-CN" altLang="en-US" sz="1600"/>
          </a:p>
          <a:p>
            <a:pPr>
              <a:lnSpc>
                <a:spcPct val="150000"/>
              </a:lnSpc>
            </a:pPr>
            <a:r>
              <a:rPr lang="zh-CN" altLang="en-US" sz="1600" b="1"/>
              <a:t>WeakMap 实例之所以限制只能用对象作为键，是为了保证只有通过键对象的引用才能取得值。</a:t>
            </a:r>
            <a:r>
              <a:rPr lang="zh-CN" altLang="en-US" sz="1600"/>
              <a:t>如果允许原始值，那就没办法区分初始化时使用的字符串字面量和初始化之后使用的一个相等的字符串了。</a:t>
            </a:r>
            <a:endParaRPr lang="zh-CN" altLang="en-US" sz="16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a:t>
            </a:r>
            <a:r>
              <a:rPr lang="en-US" sz="2800" b="1">
                <a:solidFill>
                  <a:schemeClr val="tx1"/>
                </a:solidFill>
                <a:effectLst>
                  <a:outerShdw blurRad="38100" dist="19050" dir="2700000" algn="tl" rotWithShape="0">
                    <a:schemeClr val="dk1">
                      <a:alpha val="40000"/>
                    </a:schemeClr>
                  </a:outerShdw>
                </a:effectLst>
              </a:rPr>
              <a:t>WeakMap</a:t>
            </a:r>
            <a:r>
              <a:rPr lang="zh-CN" altLang="en-US" sz="2800" b="1">
                <a:solidFill>
                  <a:schemeClr val="tx1"/>
                </a:solidFill>
                <a:effectLst>
                  <a:outerShdw blurRad="38100" dist="19050" dir="2700000" algn="tl" rotWithShape="0">
                    <a:schemeClr val="dk1">
                      <a:alpha val="40000"/>
                    </a:schemeClr>
                  </a:outerShdw>
                </a:effectLst>
              </a:rPr>
              <a:t>的应用</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409575" y="978535"/>
            <a:ext cx="6668135" cy="506730"/>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p>
            <a:pPr indent="0">
              <a:lnSpc>
                <a:spcPct val="150000"/>
              </a:lnSpc>
              <a:buNone/>
            </a:pPr>
            <a:r>
              <a:rPr lang="zh-CN" altLang="en-US" b="1"/>
              <a:t>弱映射造就了在JavaScript中实现真正私有变量的一种新方式</a:t>
            </a:r>
            <a:endParaRPr lang="zh-CN" altLang="en-US" b="1"/>
          </a:p>
        </p:txBody>
      </p:sp>
      <p:sp>
        <p:nvSpPr>
          <p:cNvPr id="2" name="文本框 1"/>
          <p:cNvSpPr txBox="1"/>
          <p:nvPr/>
        </p:nvSpPr>
        <p:spPr>
          <a:xfrm>
            <a:off x="2524125" y="2225040"/>
            <a:ext cx="4225925" cy="1706880"/>
          </a:xfrm>
          <a:prstGeom prst="rect">
            <a:avLst/>
          </a:prstGeom>
          <a:noFill/>
        </p:spPr>
        <p:txBody>
          <a:bodyPr wrap="square" rtlCol="0">
            <a:spAutoFit/>
          </a:bodyPr>
          <a:p>
            <a:pPr>
              <a:lnSpc>
                <a:spcPct val="150000"/>
              </a:lnSpc>
            </a:pPr>
            <a:r>
              <a:rPr lang="zh-CN" altLang="en-US" sz="1400"/>
              <a:t>前提很明确：私有变量会存储在弱映射中，以对象实例为键，以私有成员的字典为值。这样，拿不到弱映射中的健，也就无法取得弱映射中对应的值。虽然这防止了前面提到的访问，但整个代码也完全陷入了ES6之前的闭包私有变量模式。</a:t>
            </a:r>
            <a:endParaRPr lang="zh-CN" altLang="en-US" sz="1400"/>
          </a:p>
        </p:txBody>
      </p:sp>
      <p:sp>
        <p:nvSpPr>
          <p:cNvPr id="4" name="文本框 3"/>
          <p:cNvSpPr txBox="1"/>
          <p:nvPr/>
        </p:nvSpPr>
        <p:spPr>
          <a:xfrm>
            <a:off x="7440930" y="244475"/>
            <a:ext cx="3710940" cy="636968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200"/>
              <a:t>const User = (() =&gt; {</a:t>
            </a:r>
            <a:endParaRPr lang="zh-CN" altLang="en-US" sz="1200"/>
          </a:p>
          <a:p>
            <a:pPr algn="l"/>
            <a:r>
              <a:rPr lang="zh-CN" altLang="en-US" sz="1200"/>
              <a:t>  const wm = new WeakMap();</a:t>
            </a:r>
            <a:endParaRPr lang="zh-CN" altLang="en-US" sz="1200"/>
          </a:p>
          <a:p>
            <a:pPr algn="l"/>
            <a:endParaRPr lang="zh-CN" altLang="en-US" sz="1200"/>
          </a:p>
          <a:p>
            <a:pPr algn="l"/>
            <a:r>
              <a:rPr lang="zh-CN" altLang="en-US" sz="1200"/>
              <a:t>  class User {</a:t>
            </a:r>
            <a:endParaRPr lang="zh-CN" altLang="en-US" sz="1200"/>
          </a:p>
          <a:p>
            <a:pPr algn="l"/>
            <a:r>
              <a:rPr lang="zh-CN" altLang="en-US" sz="1200"/>
              <a:t>    constructor(id) {</a:t>
            </a:r>
            <a:endParaRPr lang="zh-CN" altLang="en-US" sz="1200"/>
          </a:p>
          <a:p>
            <a:pPr algn="l"/>
            <a:r>
              <a:rPr lang="zh-CN" altLang="en-US" sz="1200"/>
              <a:t>      this.idProperty = Symbol('id');</a:t>
            </a:r>
            <a:endParaRPr lang="zh-CN" altLang="en-US" sz="1200"/>
          </a:p>
          <a:p>
            <a:pPr algn="l"/>
            <a:r>
              <a:rPr lang="zh-CN" altLang="en-US" sz="1200"/>
              <a:t>      this.setId(id);</a:t>
            </a:r>
            <a:endParaRPr lang="zh-CN" altLang="en-US" sz="1200"/>
          </a:p>
          <a:p>
            <a:pPr algn="l"/>
            <a:r>
              <a:rPr lang="zh-CN" altLang="en-US" sz="1200"/>
              <a:t>    }</a:t>
            </a:r>
            <a:endParaRPr lang="zh-CN" altLang="en-US" sz="1200"/>
          </a:p>
          <a:p>
            <a:pPr algn="l"/>
            <a:endParaRPr lang="zh-CN" altLang="en-US" sz="1200"/>
          </a:p>
          <a:p>
            <a:pPr algn="l"/>
            <a:r>
              <a:rPr lang="zh-CN" altLang="en-US" sz="1200"/>
              <a:t>    setPrivate(property, value) {</a:t>
            </a:r>
            <a:endParaRPr lang="zh-CN" altLang="en-US" sz="1200"/>
          </a:p>
          <a:p>
            <a:pPr algn="l"/>
            <a:r>
              <a:rPr lang="zh-CN" altLang="en-US" sz="1200"/>
              <a:t>      const privateMembers = wm.get(this) || {};</a:t>
            </a:r>
            <a:endParaRPr lang="zh-CN" altLang="en-US" sz="1200"/>
          </a:p>
          <a:p>
            <a:pPr algn="l"/>
            <a:r>
              <a:rPr lang="zh-CN" altLang="en-US" sz="1200"/>
              <a:t>      privateMembers[property] = value;</a:t>
            </a:r>
            <a:endParaRPr lang="zh-CN" altLang="en-US" sz="1200"/>
          </a:p>
          <a:p>
            <a:pPr algn="l"/>
            <a:r>
              <a:rPr lang="zh-CN" altLang="en-US" sz="1200"/>
              <a:t>      wm.set(this, privateMembers);</a:t>
            </a:r>
            <a:endParaRPr lang="zh-CN" altLang="en-US" sz="1200"/>
          </a:p>
          <a:p>
            <a:pPr algn="l"/>
            <a:r>
              <a:rPr lang="zh-CN" altLang="en-US" sz="1200"/>
              <a:t>    }</a:t>
            </a:r>
            <a:endParaRPr lang="zh-CN" altLang="en-US" sz="1200"/>
          </a:p>
          <a:p>
            <a:pPr algn="l"/>
            <a:endParaRPr lang="zh-CN" altLang="en-US" sz="1200"/>
          </a:p>
          <a:p>
            <a:pPr algn="l"/>
            <a:r>
              <a:rPr lang="zh-CN" altLang="en-US" sz="1200"/>
              <a:t>    getPrivate(property) {</a:t>
            </a:r>
            <a:endParaRPr lang="zh-CN" altLang="en-US" sz="1200"/>
          </a:p>
          <a:p>
            <a:pPr algn="l"/>
            <a:r>
              <a:rPr lang="zh-CN" altLang="en-US" sz="1200"/>
              <a:t>      return wm.get(this)[property];</a:t>
            </a:r>
            <a:endParaRPr lang="zh-CN" altLang="en-US" sz="1200"/>
          </a:p>
          <a:p>
            <a:pPr algn="l"/>
            <a:r>
              <a:rPr lang="zh-CN" altLang="en-US" sz="1200"/>
              <a:t>    }</a:t>
            </a:r>
            <a:endParaRPr lang="zh-CN" altLang="en-US" sz="1200"/>
          </a:p>
          <a:p>
            <a:pPr algn="l"/>
            <a:endParaRPr lang="zh-CN" altLang="en-US" sz="1200"/>
          </a:p>
          <a:p>
            <a:pPr algn="l"/>
            <a:r>
              <a:rPr lang="zh-CN" altLang="en-US" sz="1200"/>
              <a:t>    setId(id) {</a:t>
            </a:r>
            <a:endParaRPr lang="zh-CN" altLang="en-US" sz="1200"/>
          </a:p>
          <a:p>
            <a:pPr algn="l"/>
            <a:r>
              <a:rPr lang="zh-CN" altLang="en-US" sz="1200"/>
              <a:t>      this.setPrivate(this.idProperty, id);</a:t>
            </a:r>
            <a:endParaRPr lang="zh-CN" altLang="en-US" sz="1200"/>
          </a:p>
          <a:p>
            <a:pPr algn="l"/>
            <a:r>
              <a:rPr lang="zh-CN" altLang="en-US" sz="1200"/>
              <a:t>    }</a:t>
            </a:r>
            <a:endParaRPr lang="zh-CN" altLang="en-US" sz="1200"/>
          </a:p>
          <a:p>
            <a:pPr algn="l"/>
            <a:endParaRPr lang="zh-CN" altLang="en-US" sz="1200"/>
          </a:p>
          <a:p>
            <a:pPr algn="l"/>
            <a:r>
              <a:rPr lang="zh-CN" altLang="en-US" sz="1200"/>
              <a:t>    getId(id) {</a:t>
            </a:r>
            <a:endParaRPr lang="zh-CN" altLang="en-US" sz="1200"/>
          </a:p>
          <a:p>
            <a:pPr algn="l"/>
            <a:r>
              <a:rPr lang="zh-CN" altLang="en-US" sz="1200"/>
              <a:t>      return this.getPrivate(this.idProperty);</a:t>
            </a:r>
            <a:endParaRPr lang="zh-CN" altLang="en-US" sz="1200"/>
          </a:p>
          <a:p>
            <a:pPr algn="l"/>
            <a:r>
              <a:rPr lang="zh-CN" altLang="en-US" sz="1200"/>
              <a:t>    }</a:t>
            </a:r>
            <a:endParaRPr lang="zh-CN" altLang="en-US" sz="1200"/>
          </a:p>
          <a:p>
            <a:pPr algn="l"/>
            <a:r>
              <a:rPr lang="zh-CN" altLang="en-US" sz="1200"/>
              <a:t>  }</a:t>
            </a:r>
            <a:endParaRPr lang="zh-CN" altLang="en-US" sz="1200"/>
          </a:p>
          <a:p>
            <a:pPr algn="l"/>
            <a:r>
              <a:rPr lang="zh-CN" altLang="en-US" sz="1200"/>
              <a:t>  return User;</a:t>
            </a:r>
            <a:endParaRPr lang="zh-CN" altLang="en-US" sz="1200"/>
          </a:p>
          <a:p>
            <a:pPr algn="l"/>
            <a:r>
              <a:rPr lang="zh-CN" altLang="en-US" sz="1200"/>
              <a:t>})();</a:t>
            </a:r>
            <a:endParaRPr lang="zh-CN" altLang="en-US" sz="1200"/>
          </a:p>
          <a:p>
            <a:pPr algn="l"/>
            <a:endParaRPr lang="zh-CN" altLang="en-US" sz="1200"/>
          </a:p>
          <a:p>
            <a:pPr algn="l"/>
            <a:r>
              <a:rPr lang="zh-CN" altLang="en-US" sz="1200"/>
              <a:t>const user = new User(123);</a:t>
            </a:r>
            <a:endParaRPr lang="zh-CN" altLang="en-US" sz="1200"/>
          </a:p>
          <a:p>
            <a:pPr algn="l"/>
            <a:r>
              <a:rPr lang="zh-CN" altLang="en-US" sz="1200"/>
              <a:t>alert(user.getId()); // 123</a:t>
            </a:r>
            <a:endParaRPr lang="zh-CN" altLang="en-US" sz="1200"/>
          </a:p>
          <a:p>
            <a:pPr algn="l"/>
            <a:r>
              <a:rPr lang="zh-CN" altLang="en-US" sz="1200"/>
              <a:t>user.setId(456);</a:t>
            </a:r>
            <a:endParaRPr lang="zh-CN" altLang="en-US" sz="1200"/>
          </a:p>
          <a:p>
            <a:pPr algn="l"/>
            <a:r>
              <a:rPr lang="zh-CN" altLang="en-US" sz="1200"/>
              <a:t>alert(user.getId()); // 456</a:t>
            </a:r>
            <a:endParaRPr lang="zh-CN" altLang="en-US" sz="12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a:t>
            </a:r>
            <a:r>
              <a:rPr lang="en-US" sz="2800" b="1">
                <a:solidFill>
                  <a:schemeClr val="tx1"/>
                </a:solidFill>
                <a:effectLst>
                  <a:outerShdw blurRad="38100" dist="19050" dir="2700000" algn="tl" rotWithShape="0">
                    <a:schemeClr val="dk1">
                      <a:alpha val="40000"/>
                    </a:schemeClr>
                  </a:outerShdw>
                </a:effectLst>
              </a:rPr>
              <a:t>WeakMap</a:t>
            </a:r>
            <a:r>
              <a:rPr lang="zh-CN" altLang="en-US" sz="2800" b="1">
                <a:solidFill>
                  <a:schemeClr val="tx1"/>
                </a:solidFill>
                <a:effectLst>
                  <a:outerShdw blurRad="38100" dist="19050" dir="2700000" algn="tl" rotWithShape="0">
                    <a:schemeClr val="dk1">
                      <a:alpha val="40000"/>
                    </a:schemeClr>
                  </a:outerShdw>
                </a:effectLst>
              </a:rPr>
              <a:t>的应用</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5133975" y="680085"/>
            <a:ext cx="1923415" cy="506730"/>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p>
            <a:pPr indent="0">
              <a:lnSpc>
                <a:spcPct val="150000"/>
              </a:lnSpc>
              <a:buNone/>
            </a:pPr>
            <a:r>
              <a:rPr lang="zh-CN" altLang="en-US" b="1"/>
              <a:t>DOM节点元数据</a:t>
            </a:r>
            <a:endParaRPr lang="zh-CN" altLang="en-US" b="1"/>
          </a:p>
        </p:txBody>
      </p:sp>
      <p:sp>
        <p:nvSpPr>
          <p:cNvPr id="2" name="文本框 1"/>
          <p:cNvSpPr txBox="1"/>
          <p:nvPr/>
        </p:nvSpPr>
        <p:spPr>
          <a:xfrm>
            <a:off x="887730" y="1186815"/>
            <a:ext cx="10415905" cy="414020"/>
          </a:xfrm>
          <a:prstGeom prst="rect">
            <a:avLst/>
          </a:prstGeom>
          <a:noFill/>
        </p:spPr>
        <p:txBody>
          <a:bodyPr wrap="square" rtlCol="0">
            <a:spAutoFit/>
          </a:bodyPr>
          <a:p>
            <a:pPr>
              <a:lnSpc>
                <a:spcPct val="150000"/>
              </a:lnSpc>
            </a:pPr>
            <a:r>
              <a:rPr lang="zh-CN" altLang="en-US" sz="1400"/>
              <a:t>因为WeakMap 实例不会妨碍垃圾回收，所以非常适合保存关联元数据。来看下面这个例子，其中使用了常规的Map ：</a:t>
            </a:r>
            <a:endParaRPr lang="zh-CN" altLang="en-US" sz="1400"/>
          </a:p>
        </p:txBody>
      </p:sp>
      <p:sp>
        <p:nvSpPr>
          <p:cNvPr id="4" name="文本框 3"/>
          <p:cNvSpPr txBox="1"/>
          <p:nvPr/>
        </p:nvSpPr>
        <p:spPr>
          <a:xfrm>
            <a:off x="4362450" y="1775460"/>
            <a:ext cx="3946525" cy="119888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200"/>
              <a:t>const m = new Map();</a:t>
            </a:r>
            <a:endParaRPr lang="zh-CN" altLang="en-US" sz="1200"/>
          </a:p>
          <a:p>
            <a:pPr algn="l"/>
            <a:endParaRPr lang="zh-CN" altLang="en-US" sz="1200"/>
          </a:p>
          <a:p>
            <a:pPr algn="l"/>
            <a:r>
              <a:rPr lang="zh-CN" altLang="en-US" sz="1200"/>
              <a:t>const loginButton = document.querySelector('#login');</a:t>
            </a:r>
            <a:endParaRPr lang="zh-CN" altLang="en-US" sz="1200"/>
          </a:p>
          <a:p>
            <a:pPr algn="l"/>
            <a:endParaRPr lang="zh-CN" altLang="en-US" sz="1200"/>
          </a:p>
          <a:p>
            <a:pPr algn="l"/>
            <a:r>
              <a:rPr lang="zh-CN" altLang="en-US" sz="1200"/>
              <a:t>// 给这个节点关联一些元数据</a:t>
            </a:r>
            <a:endParaRPr lang="zh-CN" altLang="en-US" sz="1200"/>
          </a:p>
          <a:p>
            <a:pPr algn="l"/>
            <a:r>
              <a:rPr lang="zh-CN" altLang="en-US" sz="1200"/>
              <a:t>m.set(loginButton, {disabled: true});</a:t>
            </a:r>
            <a:endParaRPr lang="zh-CN" altLang="en-US" sz="1200"/>
          </a:p>
        </p:txBody>
      </p:sp>
      <p:sp>
        <p:nvSpPr>
          <p:cNvPr id="5" name="文本框 4"/>
          <p:cNvSpPr txBox="1"/>
          <p:nvPr/>
        </p:nvSpPr>
        <p:spPr>
          <a:xfrm>
            <a:off x="1215390" y="3148965"/>
            <a:ext cx="9761855" cy="737235"/>
          </a:xfrm>
          <a:prstGeom prst="rect">
            <a:avLst/>
          </a:prstGeom>
          <a:noFill/>
        </p:spPr>
        <p:txBody>
          <a:bodyPr wrap="square" rtlCol="0">
            <a:spAutoFit/>
          </a:bodyPr>
          <a:p>
            <a:pPr>
              <a:lnSpc>
                <a:spcPct val="150000"/>
              </a:lnSpc>
            </a:pPr>
            <a:r>
              <a:rPr lang="zh-CN" altLang="en-US" sz="1400"/>
              <a:t>假设在上面的代码执行后，页面被JavaScript改变了，原来的登录按钮从DOM树中被删掉了。</a:t>
            </a:r>
            <a:r>
              <a:rPr lang="zh-CN" altLang="en-US" sz="1400" b="1"/>
              <a:t>但由于映射中还保存着按钮的引用，所以对应的DOM节点仍然会逗留在内存中，除非明确将其从映射中删除或者等到映射本身被销毁。</a:t>
            </a:r>
            <a:endParaRPr lang="zh-CN" altLang="en-US" sz="1400" b="1"/>
          </a:p>
        </p:txBody>
      </p:sp>
      <p:sp>
        <p:nvSpPr>
          <p:cNvPr id="6" name="文本框 5"/>
          <p:cNvSpPr txBox="1"/>
          <p:nvPr/>
        </p:nvSpPr>
        <p:spPr>
          <a:xfrm>
            <a:off x="1150620" y="4107180"/>
            <a:ext cx="9680575" cy="737235"/>
          </a:xfrm>
          <a:prstGeom prst="rect">
            <a:avLst/>
          </a:prstGeom>
          <a:noFill/>
        </p:spPr>
        <p:txBody>
          <a:bodyPr wrap="square" rtlCol="0">
            <a:spAutoFit/>
          </a:bodyPr>
          <a:p>
            <a:pPr>
              <a:lnSpc>
                <a:spcPct val="150000"/>
              </a:lnSpc>
            </a:pPr>
            <a:r>
              <a:rPr lang="zh-CN" altLang="en-US" sz="1400"/>
              <a:t>如果这里使用的是弱映射，如以下代码所示，那么当节点从DOM树中被删除后，垃圾回收程序就可以立即释放其内存（假设没有其他地方引用这个对象）：</a:t>
            </a:r>
            <a:endParaRPr lang="zh-CN" altLang="en-US" sz="1400"/>
          </a:p>
        </p:txBody>
      </p:sp>
      <p:sp>
        <p:nvSpPr>
          <p:cNvPr id="7" name="文本框 6"/>
          <p:cNvSpPr txBox="1"/>
          <p:nvPr/>
        </p:nvSpPr>
        <p:spPr>
          <a:xfrm>
            <a:off x="4280535" y="5054600"/>
            <a:ext cx="4373245" cy="1383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400"/>
              <a:t>const wm = new WeakMap();</a:t>
            </a:r>
            <a:endParaRPr lang="zh-CN" altLang="en-US" sz="1400"/>
          </a:p>
          <a:p>
            <a:endParaRPr lang="zh-CN" altLang="en-US" sz="1400"/>
          </a:p>
          <a:p>
            <a:r>
              <a:rPr lang="zh-CN" altLang="en-US" sz="1400"/>
              <a:t>const loginButton = document.querySelector('#login');</a:t>
            </a:r>
            <a:endParaRPr lang="zh-CN" altLang="en-US" sz="1400"/>
          </a:p>
          <a:p>
            <a:endParaRPr lang="zh-CN" altLang="en-US" sz="1400"/>
          </a:p>
          <a:p>
            <a:r>
              <a:rPr lang="zh-CN" altLang="en-US" sz="1400"/>
              <a:t>// 给这个节点关联一些元数据</a:t>
            </a:r>
            <a:endParaRPr lang="zh-CN" altLang="en-US" sz="1400"/>
          </a:p>
          <a:p>
            <a:r>
              <a:rPr lang="zh-CN" altLang="en-US" sz="1400"/>
              <a:t>wm.set(loginButton, {disabled: true});</a:t>
            </a:r>
            <a:endParaRPr lang="zh-CN" altLang="en-US" sz="14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一、对象</a:t>
            </a:r>
            <a:r>
              <a:rPr lang="en-US" altLang="zh-CN" sz="2800" b="1">
                <a:solidFill>
                  <a:schemeClr val="tx1"/>
                </a:solidFill>
                <a:effectLst>
                  <a:outerShdw blurRad="38100" dist="19050" dir="2700000" algn="tl" rotWithShape="0">
                    <a:schemeClr val="dk1">
                      <a:alpha val="40000"/>
                    </a:schemeClr>
                  </a:outerShdw>
                </a:effectLst>
              </a:rPr>
              <a:t>Object</a:t>
            </a:r>
            <a:endParaRPr lang="en-US" alt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1188720" y="2921635"/>
            <a:ext cx="10139680" cy="1014730"/>
          </a:xfrm>
          <a:prstGeom prst="rect">
            <a:avLst/>
          </a:prstGeom>
          <a:noFill/>
        </p:spPr>
        <p:txBody>
          <a:bodyPr wrap="square" rtlCol="0">
            <a:spAutoFit/>
          </a:bodyPr>
          <a:p>
            <a:pPr>
              <a:lnSpc>
                <a:spcPct val="150000"/>
              </a:lnSpc>
            </a:pPr>
            <a:r>
              <a:rPr lang="zh-CN" altLang="en-US" sz="2000">
                <a:latin typeface="楷体" panose="02010609060101010101" charset="-122"/>
                <a:ea typeface="楷体" panose="02010609060101010101" charset="-122"/>
                <a:cs typeface="楷体" panose="02010609060101010101" charset="-122"/>
              </a:rPr>
              <a:t>到目前为止，大多数引用值的示例使用的是Object 类型。Object 是ECMAScript中最常用的类型之一。虽然Object 的实例没有多少功能，但很适合存储和在应用程序间交换数据。</a:t>
            </a:r>
            <a:endParaRPr lang="zh-CN" altLang="en-US" sz="2000">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一、对象</a:t>
            </a:r>
            <a:r>
              <a:rPr lang="en-US" altLang="zh-CN" sz="2800" b="1">
                <a:solidFill>
                  <a:schemeClr val="tx1"/>
                </a:solidFill>
                <a:effectLst>
                  <a:outerShdw blurRad="38100" dist="19050" dir="2700000" algn="tl" rotWithShape="0">
                    <a:schemeClr val="dk1">
                      <a:alpha val="40000"/>
                    </a:schemeClr>
                  </a:outerShdw>
                </a:effectLst>
              </a:rPr>
              <a:t>Object</a:t>
            </a:r>
            <a:endParaRPr lang="en-US" alt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4515" y="1073150"/>
            <a:ext cx="10139680" cy="1014730"/>
          </a:xfrm>
          <a:prstGeom prst="rect">
            <a:avLst/>
          </a:prstGeom>
          <a:noFill/>
        </p:spPr>
        <p:txBody>
          <a:bodyPr wrap="square" rtlCol="0">
            <a:spAutoFit/>
          </a:bodyPr>
          <a:p>
            <a:pPr>
              <a:lnSpc>
                <a:spcPct val="150000"/>
              </a:lnSpc>
            </a:pPr>
            <a:r>
              <a:rPr lang="zh-CN" altLang="en-US" sz="2000">
                <a:latin typeface="楷体" panose="02010609060101010101" charset="-122"/>
                <a:ea typeface="楷体" panose="02010609060101010101" charset="-122"/>
                <a:cs typeface="楷体" panose="02010609060101010101" charset="-122"/>
              </a:rPr>
              <a:t>显式地创建Object 的实例有两种方式，</a:t>
            </a:r>
            <a:r>
              <a:rPr lang="zh-CN" altLang="en-US" sz="2000" b="1">
                <a:latin typeface="楷体" panose="02010609060101010101" charset="-122"/>
                <a:ea typeface="楷体" panose="02010609060101010101" charset="-122"/>
                <a:cs typeface="楷体" panose="02010609060101010101" charset="-122"/>
              </a:rPr>
              <a:t>第一种是使用new 操作符和Object 构造函数，另一种方式是使用对象字面量 （object literal）表示法：</a:t>
            </a:r>
            <a:endParaRPr lang="zh-CN" altLang="en-US" sz="2000" b="1">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2228850" y="2290445"/>
            <a:ext cx="3032760" cy="14763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zh-CN" altLang="en-US"/>
              <a:t>let person = new Object();</a:t>
            </a:r>
            <a:endParaRPr lang="zh-CN" altLang="en-US"/>
          </a:p>
          <a:p>
            <a:r>
              <a:rPr lang="zh-CN" altLang="en-US"/>
              <a:t>person.name = "Nicholas";</a:t>
            </a:r>
            <a:endParaRPr lang="zh-CN" altLang="en-US"/>
          </a:p>
          <a:p>
            <a:r>
              <a:rPr lang="zh-CN" altLang="en-US"/>
              <a:t>person.age = 29;</a:t>
            </a:r>
            <a:endParaRPr lang="zh-CN" altLang="en-US"/>
          </a:p>
          <a:p>
            <a:endParaRPr lang="zh-CN" altLang="en-US"/>
          </a:p>
          <a:p>
            <a:endParaRPr lang="zh-CN" altLang="en-US"/>
          </a:p>
        </p:txBody>
      </p:sp>
      <p:sp>
        <p:nvSpPr>
          <p:cNvPr id="5" name="文本框 4"/>
          <p:cNvSpPr txBox="1"/>
          <p:nvPr/>
        </p:nvSpPr>
        <p:spPr>
          <a:xfrm>
            <a:off x="6138545" y="2290445"/>
            <a:ext cx="2933700" cy="14763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zh-CN" altLang="en-US"/>
              <a:t>let person = {</a:t>
            </a:r>
            <a:endParaRPr lang="zh-CN" altLang="en-US"/>
          </a:p>
          <a:p>
            <a:r>
              <a:rPr lang="zh-CN" altLang="en-US"/>
              <a:t>  name: "Nicholas",</a:t>
            </a:r>
            <a:endParaRPr lang="zh-CN" altLang="en-US"/>
          </a:p>
          <a:p>
            <a:r>
              <a:rPr lang="zh-CN" altLang="en-US"/>
              <a:t>  age: 29</a:t>
            </a:r>
            <a:endParaRPr lang="zh-CN" altLang="en-US"/>
          </a:p>
          <a:p>
            <a:r>
              <a:rPr lang="zh-CN" altLang="en-US"/>
              <a:t>};</a:t>
            </a:r>
            <a:endParaRPr lang="zh-CN" altLang="en-US"/>
          </a:p>
          <a:p>
            <a:endParaRPr lang="zh-CN" altLang="en-US"/>
          </a:p>
        </p:txBody>
      </p:sp>
      <p:sp>
        <p:nvSpPr>
          <p:cNvPr id="6" name="文本框 5"/>
          <p:cNvSpPr txBox="1"/>
          <p:nvPr/>
        </p:nvSpPr>
        <p:spPr>
          <a:xfrm>
            <a:off x="564515" y="4049395"/>
            <a:ext cx="9538335" cy="368300"/>
          </a:xfrm>
          <a:prstGeom prst="rect">
            <a:avLst/>
          </a:prstGeom>
          <a:noFill/>
        </p:spPr>
        <p:txBody>
          <a:bodyPr wrap="square" rtlCol="0">
            <a:spAutoFit/>
          </a:bodyPr>
          <a:p>
            <a:r>
              <a:rPr lang="zh-CN" altLang="en-US" b="1">
                <a:solidFill>
                  <a:srgbClr val="FF0000"/>
                </a:solidFill>
              </a:rPr>
              <a:t>注意</a:t>
            </a:r>
            <a:r>
              <a:rPr lang="zh-CN" altLang="en-US">
                <a:solidFill>
                  <a:srgbClr val="FF0000"/>
                </a:solidFill>
              </a:rPr>
              <a:t> </a:t>
            </a:r>
            <a:r>
              <a:rPr lang="zh-CN" altLang="en-US"/>
              <a:t>　</a:t>
            </a:r>
            <a:r>
              <a:rPr lang="zh-CN" altLang="en-US" b="1"/>
              <a:t>在使用对象字面量表示法定义对象时，并不会实际调用Object 构造函数。</a:t>
            </a:r>
            <a:endParaRPr lang="zh-CN" altLang="en-US" b="1"/>
          </a:p>
        </p:txBody>
      </p:sp>
      <p:sp>
        <p:nvSpPr>
          <p:cNvPr id="7" name="文本框 6"/>
          <p:cNvSpPr txBox="1"/>
          <p:nvPr/>
        </p:nvSpPr>
        <p:spPr>
          <a:xfrm>
            <a:off x="564515" y="4613910"/>
            <a:ext cx="11035030" cy="922020"/>
          </a:xfrm>
          <a:prstGeom prst="rect">
            <a:avLst/>
          </a:prstGeom>
          <a:noFill/>
        </p:spPr>
        <p:txBody>
          <a:bodyPr wrap="square" rtlCol="0">
            <a:spAutoFit/>
          </a:bodyPr>
          <a:p>
            <a:pPr algn="ctr">
              <a:lnSpc>
                <a:spcPct val="150000"/>
              </a:lnSpc>
            </a:pPr>
            <a:r>
              <a:rPr lang="zh-CN" altLang="en-US" b="1"/>
              <a:t>存取对象属性的两种方式</a:t>
            </a:r>
            <a:endParaRPr lang="zh-CN" altLang="en-US"/>
          </a:p>
          <a:p>
            <a:pPr>
              <a:lnSpc>
                <a:spcPct val="150000"/>
              </a:lnSpc>
            </a:pPr>
            <a:r>
              <a:rPr lang="zh-CN" altLang="en-US"/>
              <a:t>可以使用点语法，也可以使用中括号来存取，（在使用中括号时，要在括号内使用属性名的字符串形式）</a:t>
            </a:r>
            <a:endParaRPr lang="zh-CN" altLang="en-US"/>
          </a:p>
        </p:txBody>
      </p:sp>
      <p:sp>
        <p:nvSpPr>
          <p:cNvPr id="8" name="文本框 7"/>
          <p:cNvSpPr txBox="1"/>
          <p:nvPr/>
        </p:nvSpPr>
        <p:spPr>
          <a:xfrm>
            <a:off x="691515" y="5722620"/>
            <a:ext cx="4980940" cy="9220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t>console.log(person["name"]); // "Nicholas"</a:t>
            </a:r>
            <a:endParaRPr lang="zh-CN" altLang="en-US"/>
          </a:p>
          <a:p>
            <a:r>
              <a:rPr lang="zh-CN" altLang="en-US"/>
              <a:t>console.log(person.name);    // "Nicholas"</a:t>
            </a:r>
            <a:endParaRPr lang="zh-CN" altLang="en-US"/>
          </a:p>
          <a:p>
            <a:endParaRPr lang="zh-CN" altLang="en-US"/>
          </a:p>
        </p:txBody>
      </p:sp>
      <p:sp>
        <p:nvSpPr>
          <p:cNvPr id="9" name="文本框 8"/>
          <p:cNvSpPr txBox="1"/>
          <p:nvPr/>
        </p:nvSpPr>
        <p:spPr>
          <a:xfrm>
            <a:off x="6100445" y="5722620"/>
            <a:ext cx="5291455" cy="9220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t>let propertyName = "name";</a:t>
            </a:r>
            <a:endParaRPr lang="zh-CN" altLang="en-US"/>
          </a:p>
          <a:p>
            <a:r>
              <a:rPr lang="zh-CN" altLang="en-US"/>
              <a:t>console.log(person[propertyName]); // "Nicholas"</a:t>
            </a:r>
            <a:endParaRPr lang="zh-CN" altLang="en-US"/>
          </a:p>
          <a:p>
            <a:r>
              <a:rPr lang="zh-CN" altLang="en-US"/>
              <a:t>person["first name"] = "Nicholas";</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、数组</a:t>
            </a:r>
            <a:r>
              <a:rPr lang="en-US" altLang="zh-CN" sz="2800" b="1">
                <a:solidFill>
                  <a:schemeClr val="tx1"/>
                </a:solidFill>
                <a:effectLst>
                  <a:outerShdw blurRad="38100" dist="19050" dir="2700000" algn="tl" rotWithShape="0">
                    <a:schemeClr val="dk1">
                      <a:alpha val="40000"/>
                    </a:schemeClr>
                  </a:outerShdw>
                </a:effectLst>
              </a:rPr>
              <a:t>Array</a:t>
            </a:r>
            <a:endParaRPr lang="en-US" altLang="zh-CN" sz="2800" b="1">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、数组</a:t>
            </a:r>
            <a:r>
              <a:rPr lang="en-US" altLang="zh-CN" sz="2800" b="1">
                <a:solidFill>
                  <a:schemeClr val="tx1"/>
                </a:solidFill>
                <a:effectLst>
                  <a:outerShdw blurRad="38100" dist="19050" dir="2700000" algn="tl" rotWithShape="0">
                    <a:schemeClr val="dk1">
                      <a:alpha val="40000"/>
                    </a:schemeClr>
                  </a:outerShdw>
                </a:effectLst>
              </a:rPr>
              <a:t>Array——定型数组</a:t>
            </a:r>
            <a:endParaRPr lang="en-US" alt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762000" y="821055"/>
            <a:ext cx="10668000" cy="5215890"/>
          </a:xfrm>
          <a:prstGeom prst="rect">
            <a:avLst/>
          </a:prstGeom>
          <a:noFill/>
        </p:spPr>
        <p:txBody>
          <a:bodyPr wrap="square" rtlCol="0">
            <a:spAutoFit/>
          </a:bodyPr>
          <a:p>
            <a:pPr algn="ctr">
              <a:lnSpc>
                <a:spcPct val="150000"/>
              </a:lnSpc>
            </a:pPr>
            <a:r>
              <a:rPr lang="zh-CN" altLang="en-US" sz="2400" b="1"/>
              <a:t>背景</a:t>
            </a:r>
            <a:endParaRPr lang="zh-CN" altLang="en-US" sz="2400" b="1"/>
          </a:p>
          <a:p>
            <a:pPr>
              <a:lnSpc>
                <a:spcPct val="150000"/>
              </a:lnSpc>
            </a:pPr>
            <a:r>
              <a:rPr lang="zh-CN" altLang="en-US" b="1"/>
              <a:t>定型数组（typed array）是ECMAScript新增的结构，目的是提升向原生库传输数据的效率。</a:t>
            </a:r>
            <a:r>
              <a:rPr lang="zh-CN" altLang="en-US"/>
              <a:t>实际上，JavaScript并没有“TypedArray”类型，它所指的其实是一种特殊的包含数值类型的数组。</a:t>
            </a:r>
            <a:endParaRPr lang="zh-CN" altLang="en-US"/>
          </a:p>
          <a:p>
            <a:pPr>
              <a:lnSpc>
                <a:spcPct val="150000"/>
              </a:lnSpc>
            </a:pPr>
            <a:r>
              <a:rPr lang="zh-CN" altLang="en-US"/>
              <a:t>     在WebGL的早期版本中，因为JavaScript数组与原生数组之间不匹配，所以出现了性能问题。图形驱动程序API通常不需要以JavaScript默认双精度浮点格式传递给它们的数值，而这恰恰是JavaScript数组在内存中的格式。因此，每次WebGL与JavaScript运行时之间传递数组时，WebGL绑定都需要在目标环境分配新数组，以其当前格式迭代数组，然后将数值转型为新数组中的适当格式，而这些要花费很多时间。</a:t>
            </a:r>
            <a:endParaRPr lang="zh-CN" altLang="en-US"/>
          </a:p>
          <a:p>
            <a:pPr>
              <a:lnSpc>
                <a:spcPct val="150000"/>
              </a:lnSpc>
            </a:pPr>
            <a:r>
              <a:rPr lang="zh-CN" altLang="en-US"/>
              <a:t>这当然是难以接受的，Mozilla为解决这个问题而实现了CanvasFloatArray 。这是一个提供JavaScript接口的、C语言风格的浮点值数组。JavaScript运行时使用这个类型可以分配、读取和写入数组。</a:t>
            </a:r>
            <a:r>
              <a:rPr lang="zh-CN" altLang="en-US" b="1"/>
              <a:t>这个数组可以直接传给底层图形驱动程序API，也可以直接从底层获取到。</a:t>
            </a:r>
            <a:r>
              <a:rPr lang="zh-CN" altLang="en-US"/>
              <a:t>最终，CanvasFloatArray 变成了Float32Array ，也就是今天定型数组中可用的第一个“类型”。</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、数组</a:t>
            </a:r>
            <a:r>
              <a:rPr lang="en-US" altLang="zh-CN" sz="2800" b="1">
                <a:solidFill>
                  <a:schemeClr val="tx1"/>
                </a:solidFill>
                <a:effectLst>
                  <a:outerShdw blurRad="38100" dist="19050" dir="2700000" algn="tl" rotWithShape="0">
                    <a:schemeClr val="dk1">
                      <a:alpha val="40000"/>
                    </a:schemeClr>
                  </a:outerShdw>
                </a:effectLst>
              </a:rPr>
              <a:t>Array——定型数组</a:t>
            </a:r>
            <a:endParaRPr lang="en-US" altLang="zh-CN"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564515" y="680085"/>
            <a:ext cx="10878820" cy="1476375"/>
          </a:xfrm>
          <a:prstGeom prst="rect">
            <a:avLst/>
          </a:prstGeom>
          <a:noFill/>
        </p:spPr>
        <p:txBody>
          <a:bodyPr wrap="square" rtlCol="0">
            <a:spAutoFit/>
          </a:bodyPr>
          <a:p>
            <a:pPr algn="ctr">
              <a:lnSpc>
                <a:spcPct val="150000"/>
              </a:lnSpc>
            </a:pPr>
            <a:r>
              <a:rPr lang="zh-CN" altLang="en-US" sz="2400" b="1"/>
              <a:t>ArrayBuffer</a:t>
            </a:r>
            <a:endParaRPr lang="zh-CN" altLang="en-US" sz="2400" b="1"/>
          </a:p>
          <a:p>
            <a:pPr algn="l">
              <a:lnSpc>
                <a:spcPct val="150000"/>
              </a:lnSpc>
            </a:pPr>
            <a:r>
              <a:rPr lang="zh-CN" altLang="en-US"/>
              <a:t>Float32Array 实际上是一种“视图”，可以允许JavaScript运行时访问一块名为ArrayBuffer 的预分配内存。ArrayBuffer 是所有定型数组及视图引用的基本单位。</a:t>
            </a:r>
            <a:endParaRPr lang="zh-CN" altLang="en-US"/>
          </a:p>
        </p:txBody>
      </p:sp>
      <p:sp>
        <p:nvSpPr>
          <p:cNvPr id="5" name="文本框 4"/>
          <p:cNvSpPr txBox="1"/>
          <p:nvPr/>
        </p:nvSpPr>
        <p:spPr>
          <a:xfrm>
            <a:off x="3119755" y="2800985"/>
            <a:ext cx="5953125" cy="1076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endParaRPr lang="zh-CN" altLang="en-US" sz="1600"/>
          </a:p>
          <a:p>
            <a:r>
              <a:rPr lang="zh-CN" altLang="en-US" sz="1600"/>
              <a:t>const buf = new ArrayBuffer(16);  // 在内存中分配16字节</a:t>
            </a:r>
            <a:endParaRPr lang="zh-CN" altLang="en-US" sz="1600"/>
          </a:p>
          <a:p>
            <a:r>
              <a:rPr lang="zh-CN" altLang="en-US" sz="1600"/>
              <a:t>alert(buf.byteLength);            // 16</a:t>
            </a:r>
            <a:endParaRPr lang="zh-CN" altLang="en-US" sz="1600"/>
          </a:p>
          <a:p>
            <a:endParaRPr lang="zh-CN" altLang="en-US" sz="1600"/>
          </a:p>
        </p:txBody>
      </p:sp>
      <p:sp>
        <p:nvSpPr>
          <p:cNvPr id="6" name="文本框 5"/>
          <p:cNvSpPr txBox="1"/>
          <p:nvPr/>
        </p:nvSpPr>
        <p:spPr>
          <a:xfrm>
            <a:off x="564515" y="2273300"/>
            <a:ext cx="10539095" cy="368300"/>
          </a:xfrm>
          <a:prstGeom prst="rect">
            <a:avLst/>
          </a:prstGeom>
          <a:noFill/>
        </p:spPr>
        <p:txBody>
          <a:bodyPr wrap="square" rtlCol="0">
            <a:spAutoFit/>
          </a:bodyPr>
          <a:p>
            <a:r>
              <a:rPr lang="zh-CN" altLang="en-US" b="1">
                <a:sym typeface="+mn-ea"/>
              </a:rPr>
              <a:t>ArrayBuffer() 是一个普通的JavaScript构造函数，可用于在内存中分配特定数量的字节空间。</a:t>
            </a:r>
            <a:endParaRPr lang="zh-CN" altLang="en-US" b="1"/>
          </a:p>
        </p:txBody>
      </p:sp>
      <p:sp>
        <p:nvSpPr>
          <p:cNvPr id="7" name="文本框 6"/>
          <p:cNvSpPr txBox="1"/>
          <p:nvPr/>
        </p:nvSpPr>
        <p:spPr>
          <a:xfrm>
            <a:off x="3119120" y="4595495"/>
            <a:ext cx="5953125" cy="8299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sz="1600"/>
              <a:t>const buf1 = new ArrayBuffer(16);</a:t>
            </a:r>
            <a:endParaRPr lang="zh-CN" altLang="en-US" sz="1600"/>
          </a:p>
          <a:p>
            <a:r>
              <a:rPr lang="zh-CN" altLang="en-US" sz="1600"/>
              <a:t>const buf2 = buf1.slice(4, 12);</a:t>
            </a:r>
            <a:endParaRPr lang="zh-CN" altLang="en-US" sz="1600"/>
          </a:p>
          <a:p>
            <a:r>
              <a:rPr lang="zh-CN" altLang="en-US" sz="1600"/>
              <a:t>alert(buf2.byteLength);  // 8</a:t>
            </a:r>
            <a:endParaRPr lang="zh-CN" altLang="en-US" sz="1600"/>
          </a:p>
        </p:txBody>
      </p:sp>
      <p:sp>
        <p:nvSpPr>
          <p:cNvPr id="8" name="文本框 7"/>
          <p:cNvSpPr txBox="1"/>
          <p:nvPr/>
        </p:nvSpPr>
        <p:spPr>
          <a:xfrm>
            <a:off x="563880" y="4067810"/>
            <a:ext cx="10539095" cy="368300"/>
          </a:xfrm>
          <a:prstGeom prst="rect">
            <a:avLst/>
          </a:prstGeom>
          <a:noFill/>
        </p:spPr>
        <p:txBody>
          <a:bodyPr wrap="square" rtlCol="0">
            <a:spAutoFit/>
          </a:bodyPr>
          <a:p>
            <a:r>
              <a:rPr lang="zh-CN" altLang="en-US" b="1">
                <a:sym typeface="+mn-ea"/>
              </a:rPr>
              <a:t>ArrayBuffer 一经创建就不能再调整大小。不过，可以使用slice() 复制其全部或部分到一个新实例中</a:t>
            </a:r>
            <a:endParaRPr lang="zh-CN" altLang="en-US" b="1">
              <a:sym typeface="+mn-ea"/>
            </a:endParaRPr>
          </a:p>
        </p:txBody>
      </p:sp>
      <p:sp>
        <p:nvSpPr>
          <p:cNvPr id="9" name="文本框 8"/>
          <p:cNvSpPr txBox="1"/>
          <p:nvPr/>
        </p:nvSpPr>
        <p:spPr>
          <a:xfrm>
            <a:off x="365760" y="5672455"/>
            <a:ext cx="11275695" cy="922020"/>
          </a:xfrm>
          <a:prstGeom prst="rect">
            <a:avLst/>
          </a:prstGeom>
          <a:noFill/>
        </p:spPr>
        <p:txBody>
          <a:bodyPr wrap="square" rtlCol="0">
            <a:spAutoFit/>
          </a:bodyPr>
          <a:p>
            <a:pPr>
              <a:lnSpc>
                <a:spcPct val="150000"/>
              </a:lnSpc>
            </a:pPr>
            <a:r>
              <a:rPr lang="zh-CN" altLang="en-US"/>
              <a:t>不能仅通过对ArrayBuffer 的引用就读取或写入其内容。要读取或写入ArrayBuffer ，就必须通过视图。视图有不同的类型，但引用的都是ArrayBuffer 中存储的二进制数据。</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、数组</a:t>
            </a:r>
            <a:r>
              <a:rPr lang="en-US" altLang="zh-CN" sz="2800" b="1">
                <a:solidFill>
                  <a:schemeClr val="tx1"/>
                </a:solidFill>
                <a:effectLst>
                  <a:outerShdw blurRad="38100" dist="19050" dir="2700000" algn="tl" rotWithShape="0">
                    <a:schemeClr val="dk1">
                      <a:alpha val="40000"/>
                    </a:schemeClr>
                  </a:outerShdw>
                </a:effectLst>
              </a:rPr>
              <a:t>Array——定型数组</a:t>
            </a:r>
            <a:endParaRPr lang="en-US" altLang="zh-CN"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480060" y="529590"/>
            <a:ext cx="11231245" cy="1476375"/>
          </a:xfrm>
          <a:prstGeom prst="rect">
            <a:avLst/>
          </a:prstGeom>
          <a:noFill/>
        </p:spPr>
        <p:txBody>
          <a:bodyPr wrap="square" rtlCol="0">
            <a:spAutoFit/>
          </a:bodyPr>
          <a:p>
            <a:pPr algn="ctr">
              <a:lnSpc>
                <a:spcPct val="150000"/>
              </a:lnSpc>
            </a:pPr>
            <a:r>
              <a:rPr lang="zh-CN" altLang="en-US" sz="2400" b="1"/>
              <a:t>DataView</a:t>
            </a:r>
            <a:endParaRPr lang="zh-CN" altLang="en-US" sz="2400" b="1"/>
          </a:p>
          <a:p>
            <a:pPr algn="l">
              <a:lnSpc>
                <a:spcPct val="150000"/>
              </a:lnSpc>
            </a:pPr>
            <a:r>
              <a:rPr lang="zh-CN" altLang="en-US"/>
              <a:t>第一种允许你读写ArrayBuffer 的视图是DataView 。这个视图专为文件I/O和网络I/O设计，其API支持对缓冲数据的高度控制，但相比于其他类型的视图性能也差一些。DataView 对缓冲内容没有任何预设，也不能迭代。</a:t>
            </a:r>
            <a:endParaRPr lang="zh-CN" altLang="en-US"/>
          </a:p>
        </p:txBody>
      </p:sp>
      <p:sp>
        <p:nvSpPr>
          <p:cNvPr id="2" name="文本框 1"/>
          <p:cNvSpPr txBox="1"/>
          <p:nvPr/>
        </p:nvSpPr>
        <p:spPr>
          <a:xfrm>
            <a:off x="564515" y="2126615"/>
            <a:ext cx="8480425" cy="368300"/>
          </a:xfrm>
          <a:prstGeom prst="rect">
            <a:avLst/>
          </a:prstGeom>
          <a:noFill/>
        </p:spPr>
        <p:txBody>
          <a:bodyPr wrap="square" rtlCol="0">
            <a:spAutoFit/>
          </a:bodyPr>
          <a:p>
            <a:r>
              <a:rPr lang="zh-CN" altLang="en-US" b="1"/>
              <a:t>必须在对已有的ArrayBuffer 读取或写入时才能创建DataView 实例。</a:t>
            </a:r>
            <a:endParaRPr lang="zh-CN" altLang="en-US" b="1"/>
          </a:p>
        </p:txBody>
      </p:sp>
      <p:sp>
        <p:nvSpPr>
          <p:cNvPr id="10" name="文本框 9"/>
          <p:cNvSpPr txBox="1"/>
          <p:nvPr/>
        </p:nvSpPr>
        <p:spPr>
          <a:xfrm>
            <a:off x="859790" y="2713990"/>
            <a:ext cx="4497070" cy="18148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sz="1600"/>
              <a:t>const buf = new ArrayBuffer(16);</a:t>
            </a:r>
            <a:endParaRPr lang="zh-CN" altLang="en-US" sz="1600"/>
          </a:p>
          <a:p>
            <a:endParaRPr lang="zh-CN" altLang="en-US" sz="1600"/>
          </a:p>
          <a:p>
            <a:r>
              <a:rPr lang="zh-CN" altLang="en-US" sz="1600">
                <a:solidFill>
                  <a:schemeClr val="accent1"/>
                </a:solidFill>
              </a:rPr>
              <a:t>// DataView默认使用整个ArrayBuffer</a:t>
            </a:r>
            <a:endParaRPr lang="zh-CN" altLang="en-US" sz="1600">
              <a:solidFill>
                <a:schemeClr val="accent1"/>
              </a:solidFill>
            </a:endParaRPr>
          </a:p>
          <a:p>
            <a:r>
              <a:rPr lang="zh-CN" altLang="en-US" sz="1600"/>
              <a:t>const fullDataView = new DataView(buf);</a:t>
            </a:r>
            <a:endParaRPr lang="zh-CN" altLang="en-US" sz="1600"/>
          </a:p>
          <a:p>
            <a:r>
              <a:rPr lang="zh-CN" altLang="en-US" sz="1600"/>
              <a:t>alert(fullDataView.byteOffset);      // 0</a:t>
            </a:r>
            <a:endParaRPr lang="zh-CN" altLang="en-US" sz="1600"/>
          </a:p>
          <a:p>
            <a:r>
              <a:rPr lang="zh-CN" altLang="en-US" sz="1600"/>
              <a:t>alert(fullDataView.byteLength);      // 16</a:t>
            </a:r>
            <a:endParaRPr lang="zh-CN" altLang="en-US" sz="1600"/>
          </a:p>
          <a:p>
            <a:r>
              <a:rPr lang="zh-CN" altLang="en-US" sz="1600"/>
              <a:t>alert(fullDataView.buffer === buf);  // true</a:t>
            </a:r>
            <a:endParaRPr lang="zh-CN" altLang="en-US" sz="1600"/>
          </a:p>
        </p:txBody>
      </p:sp>
      <p:sp>
        <p:nvSpPr>
          <p:cNvPr id="11" name="文本框 10"/>
          <p:cNvSpPr txBox="1"/>
          <p:nvPr/>
        </p:nvSpPr>
        <p:spPr>
          <a:xfrm>
            <a:off x="5981700" y="2713990"/>
            <a:ext cx="5477510" cy="18148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sz="1600">
                <a:solidFill>
                  <a:schemeClr val="accent1"/>
                </a:solidFill>
              </a:rPr>
              <a:t>// 构造函数接收一个可选的字节偏移量和字节长度</a:t>
            </a:r>
            <a:endParaRPr lang="zh-CN" altLang="en-US" sz="1600">
              <a:solidFill>
                <a:schemeClr val="accent1"/>
              </a:solidFill>
            </a:endParaRPr>
          </a:p>
          <a:p>
            <a:r>
              <a:rPr lang="zh-CN" altLang="en-US" sz="1600">
                <a:solidFill>
                  <a:schemeClr val="accent1"/>
                </a:solidFill>
              </a:rPr>
              <a:t>//   byteOffset=0表示视图从缓冲起点开始</a:t>
            </a:r>
            <a:endParaRPr lang="zh-CN" altLang="en-US" sz="1600">
              <a:solidFill>
                <a:schemeClr val="accent1"/>
              </a:solidFill>
            </a:endParaRPr>
          </a:p>
          <a:p>
            <a:r>
              <a:rPr lang="zh-CN" altLang="en-US" sz="1600">
                <a:solidFill>
                  <a:schemeClr val="accent1"/>
                </a:solidFill>
              </a:rPr>
              <a:t>//   byteLength=8限制视图为前8个字节</a:t>
            </a:r>
            <a:endParaRPr lang="zh-CN" altLang="en-US" sz="1600">
              <a:solidFill>
                <a:schemeClr val="accent1"/>
              </a:solidFill>
            </a:endParaRPr>
          </a:p>
          <a:p>
            <a:r>
              <a:rPr lang="zh-CN" altLang="en-US" sz="1600"/>
              <a:t>const firstHalfDataView = new DataView(buf, 0, 8);</a:t>
            </a:r>
            <a:endParaRPr lang="zh-CN" altLang="en-US" sz="1600"/>
          </a:p>
          <a:p>
            <a:r>
              <a:rPr lang="zh-CN" altLang="en-US" sz="1600"/>
              <a:t>alert(firstHalfDataView.byteOffset);      // 0</a:t>
            </a:r>
            <a:endParaRPr lang="zh-CN" altLang="en-US" sz="1600"/>
          </a:p>
          <a:p>
            <a:r>
              <a:rPr lang="zh-CN" altLang="en-US" sz="1600"/>
              <a:t>alert(firstHalfDataView.byteLength);      // 8</a:t>
            </a:r>
            <a:endParaRPr lang="zh-CN" altLang="en-US" sz="1600"/>
          </a:p>
          <a:p>
            <a:r>
              <a:rPr lang="zh-CN" altLang="en-US" sz="1600"/>
              <a:t>alert(firstHalfDataView.buffer === buf);  // true</a:t>
            </a:r>
            <a:endParaRPr lang="zh-CN" altLang="en-US" sz="1600"/>
          </a:p>
        </p:txBody>
      </p:sp>
      <p:sp>
        <p:nvSpPr>
          <p:cNvPr id="12" name="文本框 11"/>
          <p:cNvSpPr txBox="1"/>
          <p:nvPr/>
        </p:nvSpPr>
        <p:spPr>
          <a:xfrm>
            <a:off x="2972435" y="4692015"/>
            <a:ext cx="5553075" cy="18148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sz="1600">
                <a:solidFill>
                  <a:schemeClr val="accent1"/>
                </a:solidFill>
              </a:rPr>
              <a:t>// 构造函数接收一个可选的字节偏移量和字节长度</a:t>
            </a:r>
            <a:endParaRPr lang="zh-CN" altLang="en-US" sz="1600">
              <a:solidFill>
                <a:schemeClr val="accent1"/>
              </a:solidFill>
            </a:endParaRPr>
          </a:p>
          <a:p>
            <a:r>
              <a:rPr lang="zh-CN" altLang="en-US" sz="1600">
                <a:solidFill>
                  <a:schemeClr val="accent1"/>
                </a:solidFill>
              </a:rPr>
              <a:t>//   byteOffset=0表示视图从缓冲起点开始</a:t>
            </a:r>
            <a:endParaRPr lang="zh-CN" altLang="en-US" sz="1600">
              <a:solidFill>
                <a:schemeClr val="accent1"/>
              </a:solidFill>
            </a:endParaRPr>
          </a:p>
          <a:p>
            <a:r>
              <a:rPr lang="zh-CN" altLang="en-US" sz="1600">
                <a:solidFill>
                  <a:schemeClr val="accent1"/>
                </a:solidFill>
              </a:rPr>
              <a:t>//   byteLength=8限制视图为前8个字节</a:t>
            </a:r>
            <a:endParaRPr lang="zh-CN" altLang="en-US" sz="1600">
              <a:solidFill>
                <a:schemeClr val="accent1"/>
              </a:solidFill>
            </a:endParaRPr>
          </a:p>
          <a:p>
            <a:r>
              <a:rPr lang="zh-CN" altLang="en-US" sz="1600"/>
              <a:t>const firstHalfDataView = new DataView(buf, 0, 8);</a:t>
            </a:r>
            <a:endParaRPr lang="zh-CN" altLang="en-US" sz="1600"/>
          </a:p>
          <a:p>
            <a:r>
              <a:rPr lang="zh-CN" altLang="en-US" sz="1600"/>
              <a:t>alert(firstHalfDataView.byteOffset);      // 0</a:t>
            </a:r>
            <a:endParaRPr lang="zh-CN" altLang="en-US" sz="1600"/>
          </a:p>
          <a:p>
            <a:r>
              <a:rPr lang="zh-CN" altLang="en-US" sz="1600"/>
              <a:t>alert(firstHalfDataView.byteLength);      // 8</a:t>
            </a:r>
            <a:endParaRPr lang="zh-CN" altLang="en-US" sz="1600"/>
          </a:p>
          <a:p>
            <a:r>
              <a:rPr lang="zh-CN" altLang="en-US" sz="1600"/>
              <a:t>alert(firstHalfDataView.buffer === buf);  // true</a:t>
            </a:r>
            <a:endParaRPr lang="zh-CN" altLang="en-US" sz="16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、数组</a:t>
            </a:r>
            <a:r>
              <a:rPr lang="en-US" altLang="zh-CN" sz="2800" b="1">
                <a:solidFill>
                  <a:schemeClr val="tx1"/>
                </a:solidFill>
                <a:effectLst>
                  <a:outerShdw blurRad="38100" dist="19050" dir="2700000" algn="tl" rotWithShape="0">
                    <a:schemeClr val="dk1">
                      <a:alpha val="40000"/>
                    </a:schemeClr>
                  </a:outerShdw>
                </a:effectLst>
              </a:rPr>
              <a:t>Array——定型数组</a:t>
            </a:r>
            <a:endParaRPr lang="en-US" altLang="zh-CN"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962660" y="551815"/>
            <a:ext cx="10266045" cy="2722880"/>
          </a:xfrm>
          <a:prstGeom prst="rect">
            <a:avLst/>
          </a:prstGeom>
          <a:noFill/>
        </p:spPr>
        <p:txBody>
          <a:bodyPr wrap="square" rtlCol="0">
            <a:spAutoFit/>
          </a:bodyPr>
          <a:p>
            <a:pPr algn="ctr">
              <a:lnSpc>
                <a:spcPct val="150000"/>
              </a:lnSpc>
            </a:pPr>
            <a:r>
              <a:rPr lang="zh-CN" altLang="en-US" sz="2400" b="1"/>
              <a:t>通过DataView 读取缓冲</a:t>
            </a:r>
            <a:endParaRPr lang="zh-CN" altLang="en-US" sz="2400" b="1"/>
          </a:p>
          <a:p>
            <a:pPr marL="285750" indent="-285750" algn="l">
              <a:lnSpc>
                <a:spcPct val="150000"/>
              </a:lnSpc>
              <a:buFont typeface="Arial" panose="020B0604020202020204" pitchFamily="34" charset="0"/>
              <a:buChar char="•"/>
            </a:pPr>
            <a:r>
              <a:rPr lang="zh-CN" altLang="en-US"/>
              <a:t>首先是要读或写的字节偏移量。可以看成DataView 中的某种“地址”。</a:t>
            </a:r>
            <a:endParaRPr lang="zh-CN" altLang="en-US"/>
          </a:p>
          <a:p>
            <a:pPr marL="285750" indent="-285750" algn="l">
              <a:lnSpc>
                <a:spcPct val="150000"/>
              </a:lnSpc>
              <a:buFont typeface="Arial" panose="020B0604020202020204" pitchFamily="34" charset="0"/>
              <a:buChar char="•"/>
            </a:pPr>
            <a:r>
              <a:rPr lang="zh-CN" altLang="en-US"/>
              <a:t> DataView 应该使用ElementType 来实现JavaScript的Number 类型到缓冲内二进制格式的转换。</a:t>
            </a:r>
            <a:endParaRPr lang="zh-CN" altLang="en-US"/>
          </a:p>
          <a:p>
            <a:pPr marL="285750" indent="-285750" algn="l">
              <a:lnSpc>
                <a:spcPct val="150000"/>
              </a:lnSpc>
              <a:buFont typeface="Arial" panose="020B0604020202020204" pitchFamily="34" charset="0"/>
              <a:buChar char="•"/>
            </a:pPr>
            <a:r>
              <a:rPr lang="zh-CN" altLang="en-US"/>
              <a:t> 最后是内存中值的字节序。默认为大端字节序。</a:t>
            </a:r>
            <a:endParaRPr lang="zh-CN" altLang="en-US"/>
          </a:p>
          <a:p>
            <a:pPr indent="0" algn="l">
              <a:lnSpc>
                <a:spcPct val="150000"/>
              </a:lnSpc>
              <a:buFont typeface="Arial" panose="020B0604020202020204" pitchFamily="34" charset="0"/>
              <a:buNone/>
            </a:pPr>
            <a:r>
              <a:rPr lang="zh-CN" altLang="en-US"/>
              <a:t>ECMAScript 6支持8种不同的ElementType （见下表）。DataView 为上表中的每种类型都暴露了get 和set 方法，这些方法使用byteOffset （字节偏移量）定位要读取或写入值的位置。</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129665" y="3274695"/>
            <a:ext cx="9751060" cy="335851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PLACING_PICTURE_USER_VIEWPORT" val="{&quot;height&quot;:3255,&quot;width&quot;:9450}"/>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9109</Words>
  <Application>WPS 演示</Application>
  <PresentationFormat>宽屏</PresentationFormat>
  <Paragraphs>410</Paragraphs>
  <Slides>23</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微软雅黑</vt:lpstr>
      <vt:lpstr>Wingdings</vt:lpstr>
      <vt:lpstr>方正舒体</vt:lpstr>
      <vt:lpstr>楷体</vt:lpstr>
      <vt:lpstr>Arial Unicode MS</vt:lpstr>
      <vt:lpstr>Calibri</vt:lpstr>
      <vt:lpstr>Office 主题​​</vt:lpstr>
      <vt:lpstr>第六章 集合引用类型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sophi</cp:lastModifiedBy>
  <cp:revision>398</cp:revision>
  <dcterms:created xsi:type="dcterms:W3CDTF">2019-06-19T02:08:00Z</dcterms:created>
  <dcterms:modified xsi:type="dcterms:W3CDTF">2021-02-22T03:40:23Z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