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20" r:id="rId13"/>
    <p:sldId id="421" r:id="rId14"/>
    <p:sldId id="419" r:id="rId15"/>
    <p:sldId id="422" r:id="rId16"/>
    <p:sldId id="424" r:id="rId17"/>
    <p:sldId id="42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0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44805" y="2989580"/>
            <a:ext cx="11503025" cy="994410"/>
          </a:xfrm>
        </p:spPr>
        <p:txBody>
          <a:bodyPr>
            <a:normAutofit fontScale="90000"/>
          </a:bodyPr>
          <a:p>
            <a:r>
              <a:rPr lang="zh-CN" altLang="en-US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第十一章 期约与异步函数</a:t>
            </a:r>
            <a:endParaRPr lang="zh-CN" altLang="en-US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二、期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0395" y="915670"/>
            <a:ext cx="107607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/>
              <a:t>Promise.resolve()</a:t>
            </a:r>
            <a:endParaRPr lang="zh-CN" altLang="en-US" sz="1200" b="1"/>
          </a:p>
          <a:p>
            <a:pPr>
              <a:lnSpc>
                <a:spcPct val="150000"/>
              </a:lnSpc>
            </a:pPr>
            <a:r>
              <a:rPr lang="zh-CN" altLang="en-US" sz="1200"/>
              <a:t>期约并非一开始就必须处于待定状态，然后通过执行器函数才能转换为落定状态。通过调用Promise.resolve()静态方法，可以实例化一个解决的期约。下面两个期约实例实际上是一样的：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4014470" y="2153920"/>
            <a:ext cx="4163060" cy="64516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/>
              <a:t>let p1 = new Promise((resolve, reject) =&gt; resolve());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let p2 = Promise.resolve();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706755" y="3203575"/>
            <a:ext cx="8865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/>
              <a:t>这个解决的期约的值对应着传给 Promise.resolve()的第一个参数。使用这个静态方法，实际上可以把任何值都转换为一个期约：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4014470" y="4144645"/>
            <a:ext cx="4163060" cy="119888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>
                <a:sym typeface="+mn-ea"/>
              </a:rPr>
              <a:t>setTimeout(console.log, 0, Promise.resolve());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>
                <a:sym typeface="+mn-ea"/>
              </a:rPr>
              <a:t>// Promise &lt;resolved&gt;: undefined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>
                <a:sym typeface="+mn-ea"/>
              </a:rPr>
              <a:t>setTimeout(console.log, 0, Promise.resolve(3));</a:t>
            </a:r>
            <a:endParaRPr lang="zh-CN" altLang="en-US" sz="12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/>
              <a:t>// Promise &lt;resolved&gt;: 3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二、期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0395" y="915670"/>
            <a:ext cx="107607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/>
              <a:t>Promise.reject()</a:t>
            </a:r>
            <a:endParaRPr lang="zh-CN" altLang="en-US" sz="1200" b="1"/>
          </a:p>
          <a:p>
            <a:pPr>
              <a:lnSpc>
                <a:spcPct val="150000"/>
              </a:lnSpc>
            </a:pPr>
            <a:r>
              <a:rPr lang="zh-CN" altLang="en-US" sz="1200"/>
              <a:t>与 Promise.resolve()类似，Promise.reject()会实例化一个拒绝的期约并抛出一个异步错误（这个错误不能通过 try/catch 捕获，而只能通过拒绝处理程序捕获）。下面的两个期约实例实际上是一样的：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4014470" y="2153920"/>
            <a:ext cx="4163060" cy="64516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let p1 = new Promise((resolve, reject) =&gt; reject());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let p2 = Promise.reject(); 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706755" y="3203575"/>
            <a:ext cx="8865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/>
              <a:t>这个拒绝的期约的理由就是传给 Promise.reject()的第一个参数。这个参数也会传给后续的拒绝处理程序：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4014470" y="4144645"/>
            <a:ext cx="4163060" cy="92202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>
                <a:sym typeface="+mn-ea"/>
              </a:rPr>
              <a:t>let p = Promise.reject(3);</a:t>
            </a:r>
            <a:endParaRPr lang="zh-CN" altLang="en-US" sz="12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sym typeface="+mn-ea"/>
              </a:rPr>
              <a:t>setTimeout(console.log, 0, p); // Promise &lt;rejected&gt;: 3</a:t>
            </a:r>
            <a:endParaRPr lang="zh-CN" altLang="en-US" sz="12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sym typeface="+mn-ea"/>
              </a:rPr>
              <a:t>p.then(null, (e) =&gt; setTimeout(console.log, 0, e)); // 3</a:t>
            </a:r>
            <a:endParaRPr lang="zh-CN" altLang="en-US" sz="1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二、期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0395" y="786130"/>
            <a:ext cx="107607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/>
              <a:t>同步/异步执行的二元性</a:t>
            </a:r>
            <a:endParaRPr lang="zh-CN" altLang="en-US" sz="1200" b="1"/>
          </a:p>
          <a:p>
            <a:pPr>
              <a:lnSpc>
                <a:spcPct val="150000"/>
              </a:lnSpc>
            </a:pPr>
            <a:r>
              <a:rPr lang="zh-CN" altLang="en-US" sz="1200"/>
              <a:t>Promise 的设计很大程度上会导致一种完全不同于 JavaScript 的计算模式。下面的例子完美地展示了这一点，其中包含了两种模式下抛出错误的情形：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4182110" y="1575435"/>
            <a:ext cx="4163060" cy="313817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try {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 throw new Error('foo');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} catch(e) {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 console.log(e); // Error: foo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}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try {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 Promise.reject(new Error('bar'));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} catch(e) {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 console.log(e);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}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// Uncaught (in promise) Error: bar </a:t>
            </a:r>
            <a:endParaRPr lang="zh-CN" altLang="en-US" sz="12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0395" y="4937760"/>
            <a:ext cx="110705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/>
              <a:t>第一个 try/catch 抛出并捕获了错误，第二个 try/catch 抛出错误却没有捕获到。乍一看这可能有点违反直觉，因为代码中确实是同步创建了一个拒绝的期约实例，而这个实例也抛出了包含拒绝理由的错误。</a:t>
            </a:r>
            <a:r>
              <a:rPr lang="zh-CN" altLang="en-US" sz="1200" b="1"/>
              <a:t>这里的同步代码之所以没有捕获期约抛出的错误，是因为它没有通过异步模式捕获错误。从这里就可以看出期约真正的异步特性：它们是同步对象（在同步执行模式中使用），但也是异步执行模式的媒介。</a:t>
            </a:r>
            <a:endParaRPr lang="zh-CN" altLang="en-US" sz="1200" b="1"/>
          </a:p>
          <a:p>
            <a:pPr algn="l">
              <a:lnSpc>
                <a:spcPct val="150000"/>
              </a:lnSpc>
            </a:pPr>
            <a:r>
              <a:rPr lang="zh-CN" altLang="en-US" sz="1200"/>
              <a:t>在前面的例子中，</a:t>
            </a:r>
            <a:r>
              <a:rPr lang="zh-CN" altLang="en-US" sz="1200" b="1"/>
              <a:t>拒绝期约的错误并没有抛到执行同步代码的线程里，而是通过浏览器异步消息队列来处理的。</a:t>
            </a:r>
            <a:r>
              <a:rPr lang="zh-CN" altLang="en-US" sz="1200"/>
              <a:t>因此，try/catch 块并不能捕获该错误。</a:t>
            </a:r>
            <a:r>
              <a:rPr lang="zh-CN" altLang="en-US" sz="1200" b="1"/>
              <a:t>代码一旦开始以异步模式执行，则唯一与之交互的方式就是使用异步结构——更具体地说，就是期约的方法。</a:t>
            </a:r>
            <a:endParaRPr lang="zh-CN" altLang="en-US" sz="1200" b="1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二、期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2550160"/>
            <a:ext cx="10890250" cy="968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b="1"/>
              <a:t>期约的实例方法</a:t>
            </a:r>
            <a:endParaRPr lang="zh-CN" altLang="en-US" sz="1400" b="1"/>
          </a:p>
          <a:p>
            <a:pPr>
              <a:lnSpc>
                <a:spcPct val="150000"/>
              </a:lnSpc>
            </a:pPr>
            <a:r>
              <a:rPr lang="zh-CN" altLang="en-US" sz="1200" b="1"/>
              <a:t>期约实例的方法是连接外部同步代码与内部异步代码之间的桥梁。</a:t>
            </a:r>
            <a:r>
              <a:rPr lang="zh-CN" altLang="en-US" sz="1200"/>
              <a:t>这些方法可以访问异步操作返回的数据，处理期约成功和失败的结果，连续对期约求值，或者添加只有期约进入终止状态时才会执行的代码。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二、期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515" y="1089660"/>
            <a:ext cx="10890250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 b="1"/>
              <a:t>1. 实现 Thenable 接口</a:t>
            </a:r>
            <a:endParaRPr lang="zh-CN" altLang="en-US" sz="1400" b="1"/>
          </a:p>
          <a:p>
            <a:pPr algn="l">
              <a:lnSpc>
                <a:spcPct val="150000"/>
              </a:lnSpc>
            </a:pPr>
            <a:r>
              <a:rPr lang="zh-CN" altLang="en-US" sz="1200"/>
              <a:t>在 ECMAScript 暴露的异步结构中，任何对象都有一个 then()方法。这个方法被认为实现了Thenable 接口。下面的例子展示了实现这一接口的最简单的类：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4174490" y="2450465"/>
            <a:ext cx="4163060" cy="92202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class MyThenable {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 then() {}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}</a:t>
            </a:r>
            <a:endParaRPr lang="zh-CN" altLang="en-US" sz="1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二、期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515" y="680085"/>
            <a:ext cx="11080750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 b="1"/>
              <a:t>2. Promise.prototype.then()</a:t>
            </a:r>
            <a:endParaRPr lang="zh-CN" altLang="en-US" sz="1400" b="1"/>
          </a:p>
          <a:p>
            <a:pPr algn="l">
              <a:lnSpc>
                <a:spcPct val="150000"/>
              </a:lnSpc>
            </a:pPr>
            <a:r>
              <a:rPr lang="zh-CN" altLang="en-US" sz="1200"/>
              <a:t>Promise.prototype.then()是为期约实例添加处理程序的主要方法。</a:t>
            </a:r>
            <a:r>
              <a:rPr lang="zh-CN" altLang="en-US" sz="1200" b="1"/>
              <a:t>这个 then()方法接收最多两个参数：onResolved 处理程序和 onRejected 处理程序。</a:t>
            </a:r>
            <a:r>
              <a:rPr lang="zh-CN" altLang="en-US" sz="1200"/>
              <a:t>这两个参数都是可选的，如果提供的话，则会在期约分别进入“兑现”和“拒绝”状态时执行。如果想只提供 onRejected 参数，那就要在 onResolved 参数的位置上传入 undefined。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753745" y="2123440"/>
            <a:ext cx="4893310" cy="369252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function onResolved(id) {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 setTimeout(console.log, 0, id, 'resolved');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}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function onRejected(id) {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 setTimeout(console.log, 0, id, 'rejected');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}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let p1 = new Promise((resolve, reject) =&gt; setTimeout(resolve, 3000));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let p2 = new Promise((resolve, reject) =&gt; setTimeout(reject, 3000));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p1.then(() =&gt; onResolved('p1'), () =&gt; onRejected('p1'));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p2.then(() =&gt; onResolved('p2'), () =&gt; onRejected('p2'));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//（3 秒后）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// p1 resolved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// p2 rejected</a:t>
            </a:r>
            <a:endParaRPr lang="zh-CN" altLang="en-US" sz="12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92875" y="2123440"/>
            <a:ext cx="5152390" cy="369252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function onResolved(id) {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 setTimeout(console.log, 0, id, 'resolved');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}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function onRejected(id) {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 setTimeout(console.log, 0, id, 'rejected');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}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let p1 = new Promise((resolve, reject) =&gt; setTimeout(resolve, 3000));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let p2 = new Promise((resolve, reject) =&gt; setTimeout(reject, 3000));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// 非函数处理程序会被静默忽略，不推荐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p1.then('gobbeltygook');</a:t>
            </a:r>
            <a:endParaRPr lang="zh-CN" altLang="en-US" sz="12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sym typeface="+mn-ea"/>
              </a:rPr>
              <a:t>// 不传 onResolved 处理程序的规范写法</a:t>
            </a:r>
            <a:endParaRPr lang="zh-CN" altLang="en-US" sz="1200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sym typeface="+mn-ea"/>
              </a:rPr>
              <a:t>p2.then(null, () =&gt; onRejected('p2'));</a:t>
            </a:r>
            <a:endParaRPr lang="zh-CN" altLang="en-US" sz="1200" b="1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ym typeface="+mn-ea"/>
              </a:rPr>
              <a:t>// p2 rejected（3 秒后）</a:t>
            </a:r>
            <a:endParaRPr lang="zh-CN" altLang="en-US" sz="1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二、期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515" y="794385"/>
            <a:ext cx="1089025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>
                <a:sym typeface="+mn-ea"/>
              </a:rPr>
              <a:t>Promise.prototype.then()方法返回一个新的期约实例：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3718560" y="1758950"/>
            <a:ext cx="3756025" cy="166052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>
                <a:sym typeface="+mn-ea"/>
              </a:rPr>
              <a:t>let p1 = new Promise(() =&gt; {});</a:t>
            </a:r>
            <a:endParaRPr lang="zh-CN" altLang="en-US" sz="12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sym typeface="+mn-ea"/>
              </a:rPr>
              <a:t>let p2 = p1.then();</a:t>
            </a:r>
            <a:endParaRPr lang="zh-CN" altLang="en-US" sz="12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sym typeface="+mn-ea"/>
              </a:rPr>
              <a:t>setTimeout(console.log, 0, p1); // Promise &lt;pending&gt;</a:t>
            </a:r>
            <a:endParaRPr lang="zh-CN" altLang="en-US" sz="12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sym typeface="+mn-ea"/>
              </a:rPr>
              <a:t>setTimeout(console.log, 0, p2); // Promise &lt;pending&gt;</a:t>
            </a:r>
            <a:endParaRPr lang="zh-CN" altLang="en-US" sz="120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sym typeface="+mn-ea"/>
              </a:rPr>
              <a:t>setTimeout(console.log, 0, p1 === p2); // false </a:t>
            </a:r>
            <a:endParaRPr lang="zh-CN" altLang="en-US" sz="1200">
              <a:sym typeface="+mn-ea"/>
            </a:endParaRPr>
          </a:p>
          <a:p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43730" y="1772920"/>
            <a:ext cx="33039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异步编程</a:t>
            </a:r>
            <a:endParaRPr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期约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3200" b="1"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异步函数</a:t>
            </a:r>
            <a:endParaRPr lang="zh-CN" altLang="en-US" sz="3200" b="1"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4430" y="450850"/>
            <a:ext cx="6417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一、异步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2410" y="1844040"/>
            <a:ext cx="9558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b="1"/>
              <a:t>同步行为</a:t>
            </a:r>
            <a:endParaRPr lang="zh-CN" altLang="en-US" sz="1200" b="1"/>
          </a:p>
          <a:p>
            <a:pPr algn="l">
              <a:lnSpc>
                <a:spcPct val="150000"/>
              </a:lnSpc>
            </a:pPr>
            <a:r>
              <a:rPr lang="zh-CN" altLang="en-US" sz="1200"/>
              <a:t>对应内存中顺序执行的处理器指令。每条指令都会严格按照它们出现的顺序来执行，而每条指令执行后也能立即获得存储在系统本地（如寄存器或系统内存）的信息。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1501775" y="3847465"/>
            <a:ext cx="9559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b="1"/>
              <a:t>异步行为</a:t>
            </a:r>
            <a:endParaRPr lang="zh-CN" altLang="en-US" sz="1200" b="1"/>
          </a:p>
          <a:p>
            <a:pPr algn="l">
              <a:lnSpc>
                <a:spcPct val="150000"/>
              </a:lnSpc>
            </a:pPr>
            <a:r>
              <a:rPr lang="zh-CN" altLang="en-US" sz="1200"/>
              <a:t>类似于系统中断，即当前进程外部的实体可以触发代码执行。异步操作经常是必要的，因为强制进程等待一个长时间的操作通常是不可行的（同步操作则必须要等）。如果代码要访问一些高延迟的资源，比如向远程服务器发送请求并等待响应，那么就会出现长时间的等待。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一、异步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2780" y="1102995"/>
            <a:ext cx="10885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b="1"/>
              <a:t> 以往的异步编程模式</a:t>
            </a:r>
            <a:endParaRPr lang="zh-CN" altLang="en-US" sz="1200" b="1"/>
          </a:p>
          <a:p>
            <a:pPr algn="l">
              <a:lnSpc>
                <a:spcPct val="150000"/>
              </a:lnSpc>
            </a:pPr>
            <a:r>
              <a:rPr lang="zh-CN" altLang="en-US" sz="1200"/>
              <a:t>异步行为是 JavaScript 的基础，但以前的实现不理想。在早期的 JavaScript 中，只支持定义回调函数来表明异步操作完成。串联多个异步操作是一个常见的问题，通常需要深度嵌套的回调函数（俗称“回调地狱”）来解决。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3911600" y="2691130"/>
            <a:ext cx="4368800" cy="147637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/>
              <a:t>function double(value) {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 setTimeout(() =&gt; setTimeout(console.log, 0, value * 2), 1000);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}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double(3);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// 6（大约 1000 毫秒之后）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1554480" y="4935220"/>
            <a:ext cx="9083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50000"/>
              </a:lnSpc>
            </a:pPr>
            <a:r>
              <a:rPr lang="zh-CN" altLang="en-US" sz="1200"/>
              <a:t>对这个例子而言，1000 毫秒之后，JavaScript 运行时会把回调函数推到自己的消息队列上去等待执行。</a:t>
            </a:r>
            <a:r>
              <a:rPr lang="zh-CN" altLang="en-US" sz="1200" b="1"/>
              <a:t>推到队列之后，回调什么时候出列被执行对JavaScript 代码就完全不可见了。还有一点，double()函数在 setTimeout 成功调度异步操作之后会立即退出。</a:t>
            </a:r>
            <a:endParaRPr lang="zh-CN" altLang="en-US" sz="1200" b="1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680085"/>
            <a:ext cx="48323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b="1"/>
              <a:t>1</a:t>
            </a:r>
            <a:r>
              <a:rPr lang="zh-CN" altLang="en-US" sz="1200" b="1"/>
              <a:t>、异步返回值</a:t>
            </a:r>
            <a:endParaRPr lang="zh-CN" altLang="en-US" sz="1200" b="1"/>
          </a:p>
          <a:p>
            <a:pPr>
              <a:lnSpc>
                <a:spcPct val="150000"/>
              </a:lnSpc>
            </a:pPr>
            <a:r>
              <a:rPr lang="zh-CN" altLang="en-US" sz="1200"/>
              <a:t>假设 setTimeout 操作会返回一个有用的值。有什么好办法把这个值传给需要它的地方？</a:t>
            </a:r>
            <a:r>
              <a:rPr lang="zh-CN" altLang="en-US" sz="1200" b="1"/>
              <a:t>广泛接受的一个策略是给异步操作提供一个回调，这个回调中包含要使用异步返回值的代码（作为回调的参数）。位于函数闭包中的回调及其参数在异步执行时仍然是可用的。</a:t>
            </a:r>
            <a:endParaRPr lang="zh-CN" altLang="en-US" sz="1200" b="1"/>
          </a:p>
        </p:txBody>
      </p:sp>
      <p:sp>
        <p:nvSpPr>
          <p:cNvPr id="4" name="文本框 3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一、异步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4275" y="2555875"/>
            <a:ext cx="3479800" cy="147637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/>
              <a:t>function double(value, callback) {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 setTimeout(() =&gt; callback(value * 2), 1000);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}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double(3, (x) =&gt; console.log(`I was given: ${x}`));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// I was given: 6（大约 1000 毫秒之后）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5877560" y="680085"/>
            <a:ext cx="62357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b="1"/>
              <a:t>2</a:t>
            </a:r>
            <a:r>
              <a:rPr lang="zh-CN" altLang="en-US" sz="1200" b="1"/>
              <a:t>、失败</a:t>
            </a:r>
            <a:r>
              <a:rPr lang="zh-CN" altLang="en-US" sz="1200" b="1"/>
              <a:t>处理</a:t>
            </a:r>
            <a:endParaRPr lang="zh-CN" altLang="en-US" sz="1200" b="1"/>
          </a:p>
          <a:p>
            <a:pPr>
              <a:lnSpc>
                <a:spcPct val="150000"/>
              </a:lnSpc>
            </a:pPr>
            <a:r>
              <a:rPr lang="zh-CN" altLang="en-US" sz="1200"/>
              <a:t>异步操作的失败处理在回调模型中也要考虑，因此自然就出现了成功回调和失败回调：</a:t>
            </a:r>
            <a:endParaRPr lang="zh-CN" altLang="en-US" sz="1200"/>
          </a:p>
          <a:p>
            <a:pPr>
              <a:lnSpc>
                <a:spcPct val="150000"/>
              </a:lnSpc>
            </a:pPr>
            <a:r>
              <a:rPr lang="zh-CN" altLang="en-US" sz="1200"/>
              <a:t>（这种模式已经不可取了，因为必须在初始化异步操作时定义回调。异步函数的返回值只在短时间内存在，只有预备好将这个短时间内存在的值作为参数的回调才能接收到它。）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353175" y="2028825"/>
            <a:ext cx="5102225" cy="424624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000"/>
              <a:t>function double(value, success, failure) {</a:t>
            </a:r>
            <a:endParaRPr lang="zh-CN" altLang="en-US" sz="1000"/>
          </a:p>
          <a:p>
            <a:pPr lvl="1" algn="l">
              <a:lnSpc>
                <a:spcPct val="150000"/>
              </a:lnSpc>
            </a:pPr>
            <a:r>
              <a:rPr lang="zh-CN" altLang="en-US" sz="1000"/>
              <a:t> setTimeout(() =&gt; {</a:t>
            </a:r>
            <a:endParaRPr lang="zh-CN" altLang="en-US" sz="1000"/>
          </a:p>
          <a:p>
            <a:pPr lvl="2" algn="l">
              <a:lnSpc>
                <a:spcPct val="150000"/>
              </a:lnSpc>
            </a:pPr>
            <a:r>
              <a:rPr lang="zh-CN" altLang="en-US" sz="1000"/>
              <a:t> try {</a:t>
            </a:r>
            <a:endParaRPr lang="zh-CN" altLang="en-US" sz="1000"/>
          </a:p>
          <a:p>
            <a:pPr lvl="3" algn="l">
              <a:lnSpc>
                <a:spcPct val="150000"/>
              </a:lnSpc>
            </a:pPr>
            <a:r>
              <a:rPr lang="zh-CN" altLang="en-US" sz="1000"/>
              <a:t> if (typeof value !== 'number') {</a:t>
            </a:r>
            <a:endParaRPr lang="zh-CN" altLang="en-US" sz="1000"/>
          </a:p>
          <a:p>
            <a:pPr lvl="3" algn="l">
              <a:lnSpc>
                <a:spcPct val="150000"/>
              </a:lnSpc>
            </a:pPr>
            <a:r>
              <a:rPr lang="en-US" altLang="zh-CN" sz="1000"/>
              <a:t>      </a:t>
            </a:r>
            <a:r>
              <a:rPr lang="zh-CN" altLang="en-US" sz="1000"/>
              <a:t> throw 'Must provide number as first argument';</a:t>
            </a:r>
            <a:endParaRPr lang="zh-CN" altLang="en-US" sz="1000"/>
          </a:p>
          <a:p>
            <a:pPr lvl="3" algn="l">
              <a:lnSpc>
                <a:spcPct val="150000"/>
              </a:lnSpc>
            </a:pPr>
            <a:r>
              <a:rPr lang="zh-CN" altLang="en-US" sz="1000"/>
              <a:t> }</a:t>
            </a:r>
            <a:endParaRPr lang="zh-CN" altLang="en-US" sz="1000"/>
          </a:p>
          <a:p>
            <a:pPr lvl="2" algn="l">
              <a:lnSpc>
                <a:spcPct val="150000"/>
              </a:lnSpc>
            </a:pPr>
            <a:r>
              <a:rPr lang="en-US" altLang="zh-CN" sz="1000"/>
              <a:t>           </a:t>
            </a:r>
            <a:r>
              <a:rPr lang="zh-CN" altLang="en-US" sz="1000"/>
              <a:t> success(2 * value);</a:t>
            </a:r>
            <a:endParaRPr lang="zh-CN" altLang="en-US" sz="1000"/>
          </a:p>
          <a:p>
            <a:pPr lvl="2" algn="l">
              <a:lnSpc>
                <a:spcPct val="150000"/>
              </a:lnSpc>
            </a:pPr>
            <a:r>
              <a:rPr lang="zh-CN" altLang="en-US" sz="1000"/>
              <a:t> } catch (e) {</a:t>
            </a:r>
            <a:endParaRPr lang="zh-CN" altLang="en-US" sz="1000"/>
          </a:p>
          <a:p>
            <a:pPr lvl="2" algn="l">
              <a:lnSpc>
                <a:spcPct val="150000"/>
              </a:lnSpc>
            </a:pPr>
            <a:r>
              <a:rPr lang="zh-CN" altLang="en-US" sz="1000"/>
              <a:t> </a:t>
            </a:r>
            <a:r>
              <a:rPr lang="en-US" altLang="zh-CN" sz="1000"/>
              <a:t>          </a:t>
            </a:r>
            <a:r>
              <a:rPr lang="zh-CN" altLang="en-US" sz="1000"/>
              <a:t>failure(e);</a:t>
            </a:r>
            <a:endParaRPr lang="zh-CN" altLang="en-US" sz="1000"/>
          </a:p>
          <a:p>
            <a:pPr lvl="2" algn="l">
              <a:lnSpc>
                <a:spcPct val="150000"/>
              </a:lnSpc>
            </a:pPr>
            <a:r>
              <a:rPr lang="zh-CN" altLang="en-US" sz="1000"/>
              <a:t> }</a:t>
            </a:r>
            <a:endParaRPr lang="zh-CN" altLang="en-US" sz="1000"/>
          </a:p>
          <a:p>
            <a:pPr lvl="1" algn="l">
              <a:lnSpc>
                <a:spcPct val="150000"/>
              </a:lnSpc>
            </a:pPr>
            <a:r>
              <a:rPr lang="zh-CN" altLang="en-US" sz="1000"/>
              <a:t> }, 1000);</a:t>
            </a:r>
            <a:endParaRPr lang="zh-CN" altLang="en-US" sz="1000"/>
          </a:p>
          <a:p>
            <a:pPr algn="l">
              <a:lnSpc>
                <a:spcPct val="150000"/>
              </a:lnSpc>
            </a:pPr>
            <a:r>
              <a:rPr lang="zh-CN" altLang="en-US" sz="1000"/>
              <a:t>}</a:t>
            </a:r>
            <a:endParaRPr lang="zh-CN" altLang="en-US" sz="1000"/>
          </a:p>
          <a:p>
            <a:pPr algn="l">
              <a:lnSpc>
                <a:spcPct val="150000"/>
              </a:lnSpc>
            </a:pPr>
            <a:r>
              <a:rPr lang="zh-CN" altLang="en-US" sz="1000"/>
              <a:t>const successCallback = (x) =&gt; console.log(`Success: ${x}`);</a:t>
            </a:r>
            <a:endParaRPr lang="zh-CN" altLang="en-US" sz="1000"/>
          </a:p>
          <a:p>
            <a:pPr algn="l">
              <a:lnSpc>
                <a:spcPct val="150000"/>
              </a:lnSpc>
            </a:pPr>
            <a:r>
              <a:rPr lang="zh-CN" altLang="en-US" sz="1000"/>
              <a:t>const failureCallback = (e) =&gt; console.log(`Failure: ${e}`);</a:t>
            </a:r>
            <a:endParaRPr lang="zh-CN" altLang="en-US" sz="1000"/>
          </a:p>
          <a:p>
            <a:pPr algn="l">
              <a:lnSpc>
                <a:spcPct val="150000"/>
              </a:lnSpc>
            </a:pPr>
            <a:r>
              <a:rPr lang="zh-CN" altLang="en-US" sz="1000"/>
              <a:t>double(3, successCallback, failureCallback);</a:t>
            </a:r>
            <a:endParaRPr lang="zh-CN" altLang="en-US" sz="1000"/>
          </a:p>
          <a:p>
            <a:pPr algn="l">
              <a:lnSpc>
                <a:spcPct val="150000"/>
              </a:lnSpc>
            </a:pPr>
            <a:r>
              <a:rPr lang="zh-CN" altLang="en-US" sz="1000"/>
              <a:t>double('b', successCallback, failureCallback);</a:t>
            </a:r>
            <a:endParaRPr lang="zh-CN" altLang="en-US" sz="1000"/>
          </a:p>
          <a:p>
            <a:pPr algn="l">
              <a:lnSpc>
                <a:spcPct val="150000"/>
              </a:lnSpc>
            </a:pPr>
            <a:r>
              <a:rPr lang="zh-CN" altLang="en-US" sz="1000"/>
              <a:t>// Success: 6（大约 1000 毫秒之后）</a:t>
            </a:r>
            <a:endParaRPr lang="zh-CN" altLang="en-US" sz="1000"/>
          </a:p>
          <a:p>
            <a:pPr algn="l">
              <a:lnSpc>
                <a:spcPct val="150000"/>
              </a:lnSpc>
            </a:pPr>
            <a:r>
              <a:rPr lang="zh-CN" altLang="en-US" sz="1000"/>
              <a:t>// Failure: Must provide number as first argument（大约 1000 毫秒之后）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223135" y="680085"/>
            <a:ext cx="87382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b="1"/>
              <a:t>3</a:t>
            </a:r>
            <a:r>
              <a:rPr lang="zh-CN" altLang="en-US" sz="1200" b="1"/>
              <a:t>、嵌套异步回调</a:t>
            </a:r>
            <a:endParaRPr lang="zh-CN" altLang="en-US" sz="1200" b="1"/>
          </a:p>
          <a:p>
            <a:pPr>
              <a:lnSpc>
                <a:spcPct val="150000"/>
              </a:lnSpc>
            </a:pPr>
            <a:r>
              <a:rPr lang="zh-CN" altLang="en-US" sz="1200"/>
              <a:t>如果异步返值又依赖另一个异步返回值，那么回调的情况还会进一步变复杂。在实际的代码中，这就要求嵌套回调：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660775" y="1503680"/>
            <a:ext cx="5102225" cy="424624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000"/>
              <a:t>function double(value, success, failure) {</a:t>
            </a:r>
            <a:endParaRPr lang="zh-CN" altLang="en-US" sz="1000"/>
          </a:p>
          <a:p>
            <a:pPr lvl="1" algn="l">
              <a:lnSpc>
                <a:spcPct val="150000"/>
              </a:lnSpc>
            </a:pPr>
            <a:r>
              <a:rPr lang="zh-CN" altLang="en-US" sz="1000"/>
              <a:t> setTimeout(() =&gt; {</a:t>
            </a:r>
            <a:endParaRPr lang="zh-CN" altLang="en-US" sz="1000"/>
          </a:p>
          <a:p>
            <a:pPr lvl="1" algn="l">
              <a:lnSpc>
                <a:spcPct val="150000"/>
              </a:lnSpc>
            </a:pPr>
            <a:r>
              <a:rPr lang="zh-CN" altLang="en-US" sz="1000"/>
              <a:t> </a:t>
            </a:r>
            <a:r>
              <a:rPr lang="en-US" altLang="zh-CN" sz="1000"/>
              <a:t>            </a:t>
            </a:r>
            <a:r>
              <a:rPr lang="zh-CN" altLang="en-US" sz="1000"/>
              <a:t>try {</a:t>
            </a:r>
            <a:endParaRPr lang="zh-CN" altLang="en-US" sz="1000"/>
          </a:p>
          <a:p>
            <a:pPr lvl="2" algn="l">
              <a:lnSpc>
                <a:spcPct val="150000"/>
              </a:lnSpc>
            </a:pPr>
            <a:r>
              <a:rPr lang="en-US" altLang="zh-CN" sz="1000"/>
              <a:t>      </a:t>
            </a:r>
            <a:r>
              <a:rPr lang="zh-CN" altLang="en-US" sz="1000"/>
              <a:t> if (typeof value !== 'number') {</a:t>
            </a:r>
            <a:endParaRPr lang="zh-CN" altLang="en-US" sz="1000"/>
          </a:p>
          <a:p>
            <a:pPr lvl="2" algn="l">
              <a:lnSpc>
                <a:spcPct val="150000"/>
              </a:lnSpc>
            </a:pPr>
            <a:r>
              <a:rPr lang="zh-CN" altLang="en-US" sz="1000"/>
              <a:t> </a:t>
            </a:r>
            <a:r>
              <a:rPr lang="en-US" altLang="zh-CN" sz="1000"/>
              <a:t>            </a:t>
            </a:r>
            <a:r>
              <a:rPr lang="zh-CN" altLang="en-US" sz="1000"/>
              <a:t>throw 'Must provide number as first argument';</a:t>
            </a:r>
            <a:endParaRPr lang="zh-CN" altLang="en-US" sz="1000"/>
          </a:p>
          <a:p>
            <a:pPr lvl="2" algn="l">
              <a:lnSpc>
                <a:spcPct val="150000"/>
              </a:lnSpc>
            </a:pPr>
            <a:r>
              <a:rPr lang="zh-CN" altLang="en-US" sz="1000"/>
              <a:t> </a:t>
            </a:r>
            <a:r>
              <a:rPr lang="en-US" altLang="zh-CN" sz="1000"/>
              <a:t>      </a:t>
            </a:r>
            <a:r>
              <a:rPr lang="zh-CN" altLang="en-US" sz="1000"/>
              <a:t>}</a:t>
            </a:r>
            <a:endParaRPr lang="zh-CN" altLang="en-US" sz="1000"/>
          </a:p>
          <a:p>
            <a:pPr lvl="2" algn="l">
              <a:lnSpc>
                <a:spcPct val="150000"/>
              </a:lnSpc>
            </a:pPr>
            <a:r>
              <a:rPr lang="zh-CN" altLang="en-US" sz="1000"/>
              <a:t> </a:t>
            </a:r>
            <a:r>
              <a:rPr lang="en-US" altLang="zh-CN" sz="1000"/>
              <a:t>      </a:t>
            </a:r>
            <a:r>
              <a:rPr lang="zh-CN" altLang="en-US" sz="1000"/>
              <a:t>success(2 * value);</a:t>
            </a:r>
            <a:endParaRPr lang="zh-CN" altLang="en-US" sz="1000"/>
          </a:p>
          <a:p>
            <a:pPr lvl="2" algn="l">
              <a:lnSpc>
                <a:spcPct val="150000"/>
              </a:lnSpc>
            </a:pPr>
            <a:r>
              <a:rPr lang="zh-CN" altLang="en-US" sz="1000"/>
              <a:t> } catch (e) {</a:t>
            </a:r>
            <a:endParaRPr lang="zh-CN" altLang="en-US" sz="1000"/>
          </a:p>
          <a:p>
            <a:pPr lvl="2" algn="l">
              <a:lnSpc>
                <a:spcPct val="150000"/>
              </a:lnSpc>
            </a:pPr>
            <a:r>
              <a:rPr lang="en-US" altLang="zh-CN" sz="1000"/>
              <a:t>       </a:t>
            </a:r>
            <a:r>
              <a:rPr lang="zh-CN" altLang="en-US" sz="1000"/>
              <a:t> failure(e);</a:t>
            </a:r>
            <a:endParaRPr lang="zh-CN" altLang="en-US" sz="1000"/>
          </a:p>
          <a:p>
            <a:pPr lvl="2" algn="l">
              <a:lnSpc>
                <a:spcPct val="150000"/>
              </a:lnSpc>
            </a:pPr>
            <a:r>
              <a:rPr lang="zh-CN" altLang="en-US" sz="1000"/>
              <a:t> }</a:t>
            </a:r>
            <a:endParaRPr lang="zh-CN" altLang="en-US" sz="1000"/>
          </a:p>
          <a:p>
            <a:pPr lvl="1" algn="l">
              <a:lnSpc>
                <a:spcPct val="150000"/>
              </a:lnSpc>
            </a:pPr>
            <a:r>
              <a:rPr lang="zh-CN" altLang="en-US" sz="1000"/>
              <a:t> }, 1000);</a:t>
            </a:r>
            <a:endParaRPr lang="zh-CN" altLang="en-US" sz="1000"/>
          </a:p>
          <a:p>
            <a:pPr algn="l">
              <a:lnSpc>
                <a:spcPct val="150000"/>
              </a:lnSpc>
            </a:pPr>
            <a:r>
              <a:rPr lang="zh-CN" altLang="en-US" sz="1000"/>
              <a:t>}</a:t>
            </a:r>
            <a:endParaRPr lang="zh-CN" altLang="en-US" sz="1000"/>
          </a:p>
          <a:p>
            <a:pPr algn="l">
              <a:lnSpc>
                <a:spcPct val="150000"/>
              </a:lnSpc>
            </a:pPr>
            <a:r>
              <a:rPr lang="zh-CN" altLang="en-US" sz="1000"/>
              <a:t>const successCallback = (x) =&gt; {</a:t>
            </a:r>
            <a:endParaRPr lang="zh-CN" altLang="en-US" sz="1000"/>
          </a:p>
          <a:p>
            <a:pPr algn="l">
              <a:lnSpc>
                <a:spcPct val="150000"/>
              </a:lnSpc>
            </a:pPr>
            <a:r>
              <a:rPr lang="zh-CN" altLang="en-US" sz="1000"/>
              <a:t> double(x, (y) =&gt; console.log(`Success: ${y}`));</a:t>
            </a:r>
            <a:endParaRPr lang="zh-CN" altLang="en-US" sz="1000"/>
          </a:p>
          <a:p>
            <a:pPr algn="l">
              <a:lnSpc>
                <a:spcPct val="150000"/>
              </a:lnSpc>
            </a:pPr>
            <a:r>
              <a:rPr lang="zh-CN" altLang="en-US" sz="1000"/>
              <a:t>};</a:t>
            </a:r>
            <a:endParaRPr lang="zh-CN" altLang="en-US" sz="1000"/>
          </a:p>
          <a:p>
            <a:pPr algn="l">
              <a:lnSpc>
                <a:spcPct val="150000"/>
              </a:lnSpc>
            </a:pPr>
            <a:r>
              <a:rPr lang="zh-CN" altLang="en-US" sz="1000"/>
              <a:t>const failureCallback = (e) =&gt; console.log(`Failure: ${e}`);</a:t>
            </a:r>
            <a:endParaRPr lang="zh-CN" altLang="en-US" sz="1000"/>
          </a:p>
          <a:p>
            <a:pPr algn="l">
              <a:lnSpc>
                <a:spcPct val="150000"/>
              </a:lnSpc>
            </a:pPr>
            <a:r>
              <a:rPr lang="zh-CN" altLang="en-US" sz="1000"/>
              <a:t>double(3, successCallback, failureCallback);</a:t>
            </a:r>
            <a:endParaRPr lang="zh-CN" altLang="en-US" sz="1000"/>
          </a:p>
          <a:p>
            <a:pPr algn="l">
              <a:lnSpc>
                <a:spcPct val="150000"/>
              </a:lnSpc>
            </a:pPr>
            <a:r>
              <a:rPr lang="zh-CN" altLang="en-US" sz="1000"/>
              <a:t>// Success: 12（大约 1000 毫秒之后）</a:t>
            </a:r>
            <a:endParaRPr lang="zh-CN" altLang="en-US" sz="1000"/>
          </a:p>
        </p:txBody>
      </p:sp>
      <p:sp>
        <p:nvSpPr>
          <p:cNvPr id="4" name="文本框 3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一、异步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3135" y="5864225"/>
            <a:ext cx="8096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/>
              <a:t>显然，随着代码越来越复杂，回调策略是不具有扩展性的。“回调地狱”这个称呼可谓名至实归。嵌套回调的代码维护起来就是噩梦。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二、期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7780" y="1920240"/>
            <a:ext cx="99752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b="1"/>
              <a:t>期约是对尚不存在结果的一个替身。</a:t>
            </a:r>
            <a:r>
              <a:rPr lang="zh-CN" altLang="en-US" sz="1200"/>
              <a:t>期约（promise）这个名字最早是由 Daniel Friedman和 David Wise在他们于 1976 年发表的论文“The Impact of Applicative Programming on Multiprocessing”中提出来的。。同一时期的计算机科学家还使用了“终局”（eventual）、“期许”（future）、“延迟”（delay）和“迟付”（deferred）等术语指代同样的概念。所有这些概念描述的都是一种异步程序执行的机制。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en-US" altLang="zh-CN" sz="1200"/>
              <a:t>        </a:t>
            </a:r>
            <a:r>
              <a:rPr lang="zh-CN" altLang="en-US" sz="1200"/>
              <a:t>早期的期约机制在 jQuery 和 Dojo 中是以 Deferred API 的形式出现的。到了 2010 年，CommonJS 项目实现的 Promises/A 规范日益流行起来。Q 和 Bluebird 等第三方 JavaScript 期约库也越来越得到社区认可，虽然这些库的实现多少都有些不同。为弥合现有实现之间的差异，2012 年 Promises/A+组织分叉（fork）了 CommonJS 的 Promises/A 建议，并以相同的名字制定了 Promises/A+规范。这个规范最终成为了ECMAScript 6 规范实现的范本。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en-US" altLang="zh-CN" sz="1200"/>
              <a:t>        </a:t>
            </a:r>
            <a:r>
              <a:rPr lang="zh-CN" altLang="en-US" sz="1200"/>
              <a:t>ECMAScript 6 增加了对 Promises/A+规范的完善支持，即 Promise 类型。一经推出，Promise 就大受欢迎，成为了主导性的异步编程机制。</a:t>
            </a:r>
            <a:r>
              <a:rPr lang="zh-CN" altLang="en-US" sz="1200" b="1"/>
              <a:t>所有现代浏览器都支持 ES6 期约，很多其他浏览器 API（如fetch()和 Battery Status API）也以期约为基础。</a:t>
            </a:r>
            <a:endParaRPr lang="zh-CN" altLang="en-US" sz="1200" b="1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二、期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7705" y="791845"/>
            <a:ext cx="10816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/>
              <a:t>ECMAScript 6 新增的引用类型 Promise，可以通过 new 操作符来实例化。创建新期约时需要传入</a:t>
            </a:r>
            <a:r>
              <a:rPr lang="zh-CN" altLang="en-US" sz="1200" b="1"/>
              <a:t>执行器（executor）函数</a:t>
            </a:r>
            <a:r>
              <a:rPr lang="zh-CN" altLang="en-US" sz="1200"/>
              <a:t>作为参数（后面马上会介绍），下面的例子使用了一个空函数对象来应付一下解释器：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4177665" y="1774190"/>
            <a:ext cx="3671570" cy="64516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/>
              <a:t>let p = new Promise(() =&gt; {});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setTimeout(console.log, 0, p); // Promise &lt;pending&gt;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052830" y="2465705"/>
            <a:ext cx="102914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b="1"/>
              <a:t>期约状态机</a:t>
            </a:r>
            <a:endParaRPr lang="zh-CN" altLang="en-US" sz="1200" b="1"/>
          </a:p>
          <a:p>
            <a:pPr algn="l">
              <a:lnSpc>
                <a:spcPct val="150000"/>
              </a:lnSpc>
            </a:pPr>
            <a:r>
              <a:rPr lang="zh-CN" altLang="en-US" sz="1200"/>
              <a:t>在把一个期约实例传给 console.log()时，控制台输出（可能因浏览器不同而略有差异）表明该实例处于待定（pending）状态。如前所述，期约是一个有状态的对象，可能处于如下 3 种状态之一：</a:t>
            </a:r>
            <a:endParaRPr lang="zh-CN" altLang="en-US" sz="120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 待定（pending）</a:t>
            </a:r>
            <a:endParaRPr lang="zh-CN" altLang="en-US" sz="120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 兑现（fulfilled，有时候也称为“解决”，resolved）</a:t>
            </a:r>
            <a:endParaRPr lang="zh-CN" altLang="en-US" sz="120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 拒绝（rejected）</a:t>
            </a:r>
            <a:endParaRPr lang="zh-CN" altLang="en-US" sz="1200"/>
          </a:p>
        </p:txBody>
      </p:sp>
      <p:grpSp>
        <p:nvGrpSpPr>
          <p:cNvPr id="20" name="组合 19"/>
          <p:cNvGrpSpPr/>
          <p:nvPr/>
        </p:nvGrpSpPr>
        <p:grpSpPr>
          <a:xfrm>
            <a:off x="2388870" y="4218940"/>
            <a:ext cx="7463790" cy="2515235"/>
            <a:chOff x="3762" y="6644"/>
            <a:chExt cx="11754" cy="3961"/>
          </a:xfrm>
        </p:grpSpPr>
        <p:grpSp>
          <p:nvGrpSpPr>
            <p:cNvPr id="18" name="组合 17"/>
            <p:cNvGrpSpPr/>
            <p:nvPr/>
          </p:nvGrpSpPr>
          <p:grpSpPr>
            <a:xfrm>
              <a:off x="3762" y="6644"/>
              <a:ext cx="11755" cy="3486"/>
              <a:chOff x="3460" y="7009"/>
              <a:chExt cx="11755" cy="3486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3460" y="9034"/>
                <a:ext cx="1737" cy="14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/>
                  <a:t>发起</a:t>
                </a:r>
                <a:r>
                  <a:rPr lang="en-US" altLang="zh-CN" sz="900"/>
                  <a:t>HTTP</a:t>
                </a:r>
                <a:r>
                  <a:rPr lang="zh-CN" altLang="en-US" sz="900"/>
                  <a:t>请求</a:t>
                </a:r>
                <a:endParaRPr lang="zh-CN" altLang="en-US" sz="900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8575" y="7009"/>
                <a:ext cx="1186" cy="1341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900"/>
                  <a:t>web</a:t>
                </a:r>
                <a:r>
                  <a:rPr lang="zh-CN" altLang="en-US" sz="900"/>
                  <a:t>服务器</a:t>
                </a:r>
                <a:endParaRPr lang="zh-CN" altLang="en-US" sz="900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flipV="1">
                <a:off x="5461" y="8243"/>
                <a:ext cx="2946" cy="13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9761" y="8722"/>
                <a:ext cx="220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800"/>
                  <a:t>返回 200~299 范围内的</a:t>
                </a:r>
                <a:endParaRPr lang="zh-CN" altLang="en-US" sz="800"/>
              </a:p>
              <a:p>
                <a:pPr algn="l"/>
                <a:r>
                  <a:rPr lang="zh-CN" altLang="en-US" sz="800"/>
                  <a:t>状态码</a:t>
                </a:r>
                <a:endParaRPr lang="zh-CN" altLang="en-US" sz="800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5628" y="8110"/>
                <a:ext cx="1439" cy="684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 sz="900">
                    <a:sym typeface="+mn-ea"/>
                  </a:rPr>
                  <a:t>待定（</a:t>
                </a:r>
                <a:r>
                  <a:rPr lang="en-US" altLang="zh-CN" sz="900">
                    <a:sym typeface="+mn-ea"/>
                  </a:rPr>
                  <a:t>pending</a:t>
                </a:r>
                <a:r>
                  <a:rPr lang="zh-CN" altLang="en-US" sz="900">
                    <a:sym typeface="+mn-ea"/>
                  </a:rPr>
                  <a:t>）</a:t>
                </a:r>
                <a:endParaRPr lang="zh-CN" altLang="en-US" sz="900">
                  <a:sym typeface="+mn-ea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10332" y="9811"/>
                <a:ext cx="2192" cy="684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900">
                    <a:sym typeface="+mn-ea"/>
                  </a:rPr>
                  <a:t>兑现（</a:t>
                </a:r>
                <a:r>
                  <a:rPr lang="en-US" altLang="zh-CN" sz="900">
                    <a:sym typeface="+mn-ea"/>
                  </a:rPr>
                  <a:t>fulfilled,resolved</a:t>
                </a:r>
                <a:r>
                  <a:rPr lang="zh-CN" altLang="en-US" sz="900">
                    <a:sym typeface="+mn-ea"/>
                  </a:rPr>
                  <a:t>）</a:t>
                </a:r>
                <a:endParaRPr lang="zh-CN" altLang="en-US" sz="900">
                  <a:sym typeface="+mn-ea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9282" y="8507"/>
                <a:ext cx="958" cy="14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圆角矩形 14"/>
              <p:cNvSpPr/>
              <p:nvPr/>
            </p:nvSpPr>
            <p:spPr>
              <a:xfrm>
                <a:off x="13023" y="8110"/>
                <a:ext cx="2192" cy="684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zh-CN" altLang="en-US" sz="900">
                    <a:sym typeface="+mn-ea"/>
                  </a:rPr>
                  <a:t>拒绝（rejected）</a:t>
                </a:r>
                <a:endParaRPr lang="zh-CN" altLang="en-US" sz="900">
                  <a:sym typeface="+mn-ea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9916" y="7836"/>
                <a:ext cx="2899" cy="6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10741" y="7414"/>
                <a:ext cx="220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800"/>
                  <a:t>状态码不在 200~299 这个范围内</a:t>
                </a:r>
                <a:endParaRPr lang="zh-CN" altLang="en-US" sz="800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709" y="10243"/>
              <a:ext cx="1008" cy="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900"/>
                <a:t>期约用例</a:t>
              </a:r>
              <a:endParaRPr lang="zh-CN" altLang="en-US" sz="90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64515" y="158115"/>
            <a:ext cx="6185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二、期</a:t>
            </a:r>
            <a:r>
              <a:rPr 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endParaRPr 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0395" y="915670"/>
            <a:ext cx="107607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/>
              <a:t>通过执行函数控制期约状态</a:t>
            </a:r>
            <a:endParaRPr lang="zh-CN" altLang="en-US" sz="1200" b="1"/>
          </a:p>
          <a:p>
            <a:pPr>
              <a:lnSpc>
                <a:spcPct val="150000"/>
              </a:lnSpc>
            </a:pPr>
            <a:r>
              <a:rPr lang="zh-CN" altLang="en-US" sz="1200"/>
              <a:t>由于期约的状态是私有的，所以只能在内部进行操作。内部操作在期约的执行器函数中完成。执行器函数主要有两项职责：初始化期约的异步行为和控制状态的最终转换。其中，控制期约状态的转换是通过调用它的两个函数参数实现的。这两个函数参数通常都命名为 resolve()和 reject()。调用resolve()会把状态切换为兑现，调用 reject()会把状态切换为拒绝。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3919220" y="2929890"/>
            <a:ext cx="4163060" cy="230695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/>
              <a:t>let p = new Promise((resolve, reject) =&gt; {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 setTimeout(reject, 10000); // 10 秒后调用 reject()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 // 执行函数的逻辑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});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setTimeout(console.log, 0, p); // Promise &lt;pending&gt;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setTimeout(console.log, 11000, p); // 11 秒后再检查状态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// (After 10 seconds) Uncaught error</a:t>
            </a:r>
            <a:endParaRPr lang="zh-CN" altLang="en-US" sz="1200"/>
          </a:p>
          <a:p>
            <a:pPr algn="l">
              <a:lnSpc>
                <a:spcPct val="150000"/>
              </a:lnSpc>
            </a:pPr>
            <a:r>
              <a:rPr lang="zh-CN" altLang="en-US" sz="1200"/>
              <a:t>// (After 11 seconds) Promise &lt;rejected&gt;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6712</Words>
  <Application>WPS 演示</Application>
  <PresentationFormat>宽屏</PresentationFormat>
  <Paragraphs>248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方正舒体</vt:lpstr>
      <vt:lpstr>Arial Unicode MS</vt:lpstr>
      <vt:lpstr>Calibri</vt:lpstr>
      <vt:lpstr>Office 主题​​</vt:lpstr>
      <vt:lpstr>第十一章 期约与异步函数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tsh</cp:lastModifiedBy>
  <cp:revision>296</cp:revision>
  <dcterms:created xsi:type="dcterms:W3CDTF">2019-06-19T02:08:00Z</dcterms:created>
  <dcterms:modified xsi:type="dcterms:W3CDTF">2021-04-12T14:47:05Z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51B3514A293548F9B8CE50A80BD089D3</vt:lpwstr>
  </property>
</Properties>
</file>