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6"/>
    <p:sldId id="422" r:id="rId17"/>
    <p:sldId id="423" r:id="rId18"/>
    <p:sldId id="424" r:id="rId19"/>
    <p:sldId id="425" r:id="rId20"/>
    <p:sldId id="426" r:id="rId21"/>
    <p:sldId id="427" r:id="rId22"/>
    <p:sldId id="428" r:id="rId23"/>
    <p:sldId id="429" r:id="rId24"/>
    <p:sldId id="43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E312"/>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1"/>
        <p:guide pos="385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75.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44805" y="2989580"/>
            <a:ext cx="11503025" cy="994410"/>
          </a:xfrm>
        </p:spPr>
        <p:txBody>
          <a:bodyPr>
            <a:normAutofit fontScale="90000"/>
          </a:bodyPr>
          <a:p>
            <a:r>
              <a:rPr lang="zh-CN" altLang="en-US">
                <a:latin typeface="方正舒体" panose="02010601030101010101" charset="-122"/>
                <a:ea typeface="方正舒体" panose="02010601030101010101" charset="-122"/>
                <a:cs typeface="方正舒体" panose="02010601030101010101" charset="-122"/>
              </a:rPr>
              <a:t>第十二章 </a:t>
            </a:r>
            <a:r>
              <a:rPr lang="en-US" altLang="zh-CN">
                <a:latin typeface="方正舒体" panose="02010601030101010101" charset="-122"/>
                <a:ea typeface="方正舒体" panose="02010601030101010101" charset="-122"/>
                <a:cs typeface="方正舒体" panose="02010601030101010101" charset="-122"/>
              </a:rPr>
              <a:t>BOM</a:t>
            </a:r>
            <a:endParaRPr lang="en-US" altLang="zh-CN">
              <a:latin typeface="方正舒体" panose="02010601030101010101" charset="-122"/>
              <a:ea typeface="方正舒体" panose="02010601030101010101" charset="-122"/>
              <a:cs typeface="方正舒体" panose="0201060103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386080" y="825500"/>
            <a:ext cx="11420475" cy="2044065"/>
            <a:chOff x="706" y="1793"/>
            <a:chExt cx="17884" cy="3219"/>
          </a:xfrm>
        </p:grpSpPr>
        <p:sp>
          <p:nvSpPr>
            <p:cNvPr id="8" name="文本框 7"/>
            <p:cNvSpPr txBox="1"/>
            <p:nvPr/>
          </p:nvSpPr>
          <p:spPr>
            <a:xfrm>
              <a:off x="985" y="1793"/>
              <a:ext cx="17235" cy="531"/>
            </a:xfrm>
            <a:prstGeom prst="rect">
              <a:avLst/>
            </a:prstGeom>
            <a:noFill/>
          </p:spPr>
          <p:txBody>
            <a:bodyPr wrap="square" rtlCol="0">
              <a:spAutoFit/>
            </a:bodyPr>
            <a:p>
              <a:pPr algn="ctr"/>
              <a:r>
                <a:rPr lang="zh-CN" altLang="en-US" sz="1600" b="1"/>
                <a:t>导航与打开新窗口</a:t>
              </a:r>
              <a:endParaRPr lang="zh-CN" altLang="en-US" sz="1600" b="1"/>
            </a:p>
          </p:txBody>
        </p:sp>
        <p:sp>
          <p:nvSpPr>
            <p:cNvPr id="4" name="文本框 3"/>
            <p:cNvSpPr txBox="1"/>
            <p:nvPr/>
          </p:nvSpPr>
          <p:spPr>
            <a:xfrm>
              <a:off x="706" y="2324"/>
              <a:ext cx="17884" cy="2688"/>
            </a:xfrm>
            <a:prstGeom prst="rect">
              <a:avLst/>
            </a:prstGeom>
            <a:noFill/>
          </p:spPr>
          <p:txBody>
            <a:bodyPr wrap="square" rtlCol="0">
              <a:spAutoFit/>
            </a:bodyPr>
            <a:p>
              <a:pPr>
                <a:lnSpc>
                  <a:spcPct val="150000"/>
                </a:lnSpc>
              </a:pPr>
              <a:r>
                <a:rPr lang="zh-CN" altLang="en-US" sz="1400" b="1">
                  <a:latin typeface="楷体" panose="02010609060101010101" charset="-122"/>
                  <a:ea typeface="楷体" panose="02010609060101010101" charset="-122"/>
                  <a:cs typeface="楷体" panose="02010609060101010101" charset="-122"/>
                  <a:sym typeface="+mn-ea"/>
                </a:rPr>
                <a:t>window.open(要加载的URL</a:t>
              </a:r>
              <a:r>
                <a:rPr lang="en-US" altLang="zh-CN" sz="1400" b="1">
                  <a:latin typeface="楷体" panose="02010609060101010101" charset="-122"/>
                  <a:ea typeface="楷体" panose="02010609060101010101" charset="-122"/>
                  <a:cs typeface="楷体" panose="02010609060101010101" charset="-122"/>
                  <a:sym typeface="+mn-ea"/>
                </a:rPr>
                <a:t>,</a:t>
              </a:r>
              <a:r>
                <a:rPr lang="zh-CN" altLang="en-US" sz="1400" b="1">
                  <a:latin typeface="楷体" panose="02010609060101010101" charset="-122"/>
                  <a:ea typeface="楷体" panose="02010609060101010101" charset="-122"/>
                  <a:cs typeface="楷体" panose="02010609060101010101" charset="-122"/>
                  <a:sym typeface="+mn-ea"/>
                </a:rPr>
                <a:t>目标窗口</a:t>
              </a:r>
              <a:r>
                <a:rPr lang="en-US" altLang="zh-CN" sz="1400">
                  <a:latin typeface="楷体" panose="02010609060101010101" charset="-122"/>
                  <a:ea typeface="楷体" panose="02010609060101010101" charset="-122"/>
                  <a:cs typeface="楷体" panose="02010609060101010101" charset="-122"/>
                  <a:sym typeface="+mn-ea"/>
                </a:rPr>
                <a:t>,</a:t>
              </a:r>
              <a:r>
                <a:rPr lang="zh-CN" altLang="en-US" sz="1400" b="1">
                  <a:latin typeface="楷体" panose="02010609060101010101" charset="-122"/>
                  <a:ea typeface="楷体" panose="02010609060101010101" charset="-122"/>
                  <a:cs typeface="楷体" panose="02010609060101010101" charset="-122"/>
                  <a:sym typeface="+mn-ea"/>
                </a:rPr>
                <a:t>特性字符串</a:t>
              </a:r>
              <a:r>
                <a:rPr lang="en-US" altLang="zh-CN" sz="1400">
                  <a:latin typeface="楷体" panose="02010609060101010101" charset="-122"/>
                  <a:ea typeface="楷体" panose="02010609060101010101" charset="-122"/>
                  <a:cs typeface="楷体" panose="02010609060101010101" charset="-122"/>
                  <a:sym typeface="+mn-ea"/>
                </a:rPr>
                <a:t>,</a:t>
              </a:r>
              <a:r>
                <a:rPr lang="zh-CN" altLang="en-US" sz="1400" b="1">
                  <a:latin typeface="楷体" panose="02010609060101010101" charset="-122"/>
                  <a:ea typeface="楷体" panose="02010609060101010101" charset="-122"/>
                  <a:cs typeface="楷体" panose="02010609060101010101" charset="-122"/>
                  <a:sym typeface="+mn-ea"/>
                </a:rPr>
                <a:t>表示新窗口)</a:t>
              </a:r>
              <a:r>
                <a:rPr lang="zh-CN" altLang="en-US" sz="1400" b="1">
                  <a:latin typeface="楷体" panose="02010609060101010101" charset="-122"/>
                  <a:ea typeface="楷体" panose="02010609060101010101" charset="-122"/>
                  <a:cs typeface="楷体" panose="02010609060101010101" charset="-122"/>
                </a:rPr>
                <a:t>方法可以用于导航到指定URL，也可以用于打开新浏览器窗口。</a:t>
              </a:r>
              <a:endParaRPr lang="zh-CN" altLang="en-US" sz="1400" b="1">
                <a:latin typeface="楷体" panose="02010609060101010101" charset="-122"/>
                <a:ea typeface="楷体" panose="02010609060101010101" charset="-122"/>
                <a:cs typeface="楷体" panose="02010609060101010101" charset="-122"/>
              </a:endParaRPr>
            </a:p>
            <a:p>
              <a:pPr>
                <a:lnSpc>
                  <a:spcPct val="150000"/>
                </a:lnSpc>
              </a:pPr>
              <a:r>
                <a:rPr lang="zh-CN" altLang="en-US" sz="1400">
                  <a:latin typeface="楷体" panose="02010609060101010101" charset="-122"/>
                  <a:ea typeface="楷体" panose="02010609060101010101" charset="-122"/>
                  <a:cs typeface="楷体" panose="02010609060101010101" charset="-122"/>
                </a:rPr>
                <a:t>这个方法接收4个参数：</a:t>
              </a:r>
              <a:r>
                <a:rPr lang="zh-CN" altLang="en-US" sz="1400" b="1">
                  <a:latin typeface="楷体" panose="02010609060101010101" charset="-122"/>
                  <a:ea typeface="楷体" panose="02010609060101010101" charset="-122"/>
                  <a:cs typeface="楷体" panose="02010609060101010101" charset="-122"/>
                </a:rPr>
                <a:t>要加载的URL</a:t>
              </a:r>
              <a:r>
                <a:rPr lang="zh-CN" altLang="en-US" sz="1400">
                  <a:latin typeface="楷体" panose="02010609060101010101" charset="-122"/>
                  <a:ea typeface="楷体" panose="02010609060101010101" charset="-122"/>
                  <a:cs typeface="楷体" panose="02010609060101010101" charset="-122"/>
                </a:rPr>
                <a:t>、</a:t>
              </a:r>
              <a:r>
                <a:rPr lang="zh-CN" altLang="en-US" sz="1400" b="1">
                  <a:latin typeface="楷体" panose="02010609060101010101" charset="-122"/>
                  <a:ea typeface="楷体" panose="02010609060101010101" charset="-122"/>
                  <a:cs typeface="楷体" panose="02010609060101010101" charset="-122"/>
                </a:rPr>
                <a:t>目标窗口</a:t>
              </a:r>
              <a:r>
                <a:rPr lang="zh-CN" altLang="en-US" sz="1400">
                  <a:latin typeface="楷体" panose="02010609060101010101" charset="-122"/>
                  <a:ea typeface="楷体" panose="02010609060101010101" charset="-122"/>
                  <a:cs typeface="楷体" panose="02010609060101010101" charset="-122"/>
                </a:rPr>
                <a:t>、</a:t>
              </a:r>
              <a:r>
                <a:rPr lang="zh-CN" altLang="en-US" sz="1400" b="1">
                  <a:latin typeface="楷体" panose="02010609060101010101" charset="-122"/>
                  <a:ea typeface="楷体" panose="02010609060101010101" charset="-122"/>
                  <a:cs typeface="楷体" panose="02010609060101010101" charset="-122"/>
                </a:rPr>
                <a:t>特性字符串</a:t>
              </a:r>
              <a:r>
                <a:rPr lang="zh-CN" altLang="en-US" sz="1400">
                  <a:latin typeface="楷体" panose="02010609060101010101" charset="-122"/>
                  <a:ea typeface="楷体" panose="02010609060101010101" charset="-122"/>
                  <a:cs typeface="楷体" panose="02010609060101010101" charset="-122"/>
                </a:rPr>
                <a:t>和</a:t>
              </a:r>
              <a:r>
                <a:rPr lang="zh-CN" altLang="en-US" sz="1400" b="1">
                  <a:latin typeface="楷体" panose="02010609060101010101" charset="-122"/>
                  <a:ea typeface="楷体" panose="02010609060101010101" charset="-122"/>
                  <a:cs typeface="楷体" panose="02010609060101010101" charset="-122"/>
                </a:rPr>
                <a:t>表示新窗口</a:t>
              </a:r>
              <a:r>
                <a:rPr lang="zh-CN" altLang="en-US" sz="1400">
                  <a:latin typeface="楷体" panose="02010609060101010101" charset="-122"/>
                  <a:ea typeface="楷体" panose="02010609060101010101" charset="-122"/>
                  <a:cs typeface="楷体" panose="02010609060101010101" charset="-122"/>
                </a:rPr>
                <a:t>在浏览器历史记录中是否替代当前加载页面的布尔值。通常，调用这个方法时只传前3个参数，最后一个参数只有在不打开新窗口时才会使用。</a:t>
              </a:r>
              <a:endParaRPr lang="zh-CN" altLang="en-US" sz="1400">
                <a:latin typeface="楷体" panose="02010609060101010101" charset="-122"/>
                <a:ea typeface="楷体" panose="02010609060101010101" charset="-122"/>
                <a:cs typeface="楷体" panose="02010609060101010101" charset="-122"/>
              </a:endParaRPr>
            </a:p>
            <a:p>
              <a:pPr>
                <a:lnSpc>
                  <a:spcPct val="150000"/>
                </a:lnSpc>
              </a:pPr>
              <a:r>
                <a:rPr lang="zh-CN" altLang="en-US" sz="1400">
                  <a:latin typeface="楷体" panose="02010609060101010101" charset="-122"/>
                  <a:ea typeface="楷体" panose="02010609060101010101" charset="-122"/>
                  <a:cs typeface="楷体" panose="02010609060101010101" charset="-122"/>
                </a:rPr>
                <a:t>如果window.open()的第二个参数是一个已经存在的窗口或窗格（frame）的名字，则会在对应的窗口或窗格中打开URL。第二个参数也可以是一个特殊的窗口名，比如_self 、_parent 、_top 或_blank 。</a:t>
              </a:r>
              <a:endParaRPr lang="zh-CN" altLang="en-US" sz="1400">
                <a:latin typeface="楷体" panose="02010609060101010101" charset="-122"/>
                <a:ea typeface="楷体" panose="02010609060101010101" charset="-122"/>
                <a:cs typeface="楷体" panose="02010609060101010101" charset="-122"/>
              </a:endParaRPr>
            </a:p>
          </p:txBody>
        </p:sp>
      </p:grpSp>
      <p:sp>
        <p:nvSpPr>
          <p:cNvPr id="2" name="文本框 1"/>
          <p:cNvSpPr txBox="1"/>
          <p:nvPr/>
        </p:nvSpPr>
        <p:spPr>
          <a:xfrm>
            <a:off x="1054735" y="3187065"/>
            <a:ext cx="5126355" cy="34150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200">
                <a:solidFill>
                  <a:schemeClr val="tx1"/>
                </a:solidFill>
              </a:rPr>
              <a:t>let wroxWin = window.open("http://www.wrox.com/",</a:t>
            </a:r>
            <a:endParaRPr lang="zh-CN" altLang="en-US" sz="1200">
              <a:solidFill>
                <a:schemeClr val="tx1"/>
              </a:solidFill>
            </a:endParaRPr>
          </a:p>
          <a:p>
            <a:pPr algn="l">
              <a:lnSpc>
                <a:spcPct val="150000"/>
              </a:lnSpc>
            </a:pPr>
            <a:r>
              <a:rPr lang="zh-CN" altLang="en-US" sz="1200">
                <a:solidFill>
                  <a:schemeClr val="tx1"/>
                </a:solidFill>
              </a:rPr>
              <a:t>              "wroxWindow",</a:t>
            </a:r>
            <a:endParaRPr lang="zh-CN" altLang="en-US" sz="1200">
              <a:solidFill>
                <a:schemeClr val="tx1"/>
              </a:solidFill>
            </a:endParaRPr>
          </a:p>
          <a:p>
            <a:pPr algn="l">
              <a:lnSpc>
                <a:spcPct val="150000"/>
              </a:lnSpc>
            </a:pPr>
            <a:r>
              <a:rPr lang="zh-CN" altLang="en-US" sz="1200">
                <a:solidFill>
                  <a:schemeClr val="tx1"/>
                </a:solidFill>
              </a:rPr>
              <a:t>              "height=400,width=400,top=10,left=10,resizable=yes");</a:t>
            </a:r>
            <a:endParaRPr lang="zh-CN" altLang="en-US" sz="1200">
              <a:solidFill>
                <a:schemeClr val="tx1"/>
              </a:solidFill>
            </a:endParaRPr>
          </a:p>
          <a:p>
            <a:pPr algn="l">
              <a:lnSpc>
                <a:spcPct val="150000"/>
              </a:lnSpc>
            </a:pPr>
            <a:r>
              <a:rPr lang="zh-CN" altLang="en-US" sz="1200">
                <a:solidFill>
                  <a:schemeClr val="tx1"/>
                </a:solidFill>
              </a:rPr>
              <a:t>// 缩放</a:t>
            </a:r>
            <a:endParaRPr lang="zh-CN" altLang="en-US" sz="1200">
              <a:solidFill>
                <a:schemeClr val="tx1"/>
              </a:solidFill>
            </a:endParaRPr>
          </a:p>
          <a:p>
            <a:pPr algn="l">
              <a:lnSpc>
                <a:spcPct val="150000"/>
              </a:lnSpc>
            </a:pPr>
            <a:r>
              <a:rPr lang="zh-CN" altLang="en-US" sz="1200">
                <a:solidFill>
                  <a:schemeClr val="tx1"/>
                </a:solidFill>
              </a:rPr>
              <a:t>wroxWin.resizeTo(500, 500);</a:t>
            </a:r>
            <a:endParaRPr lang="zh-CN" altLang="en-US" sz="1200">
              <a:solidFill>
                <a:schemeClr val="tx1"/>
              </a:solidFill>
            </a:endParaRPr>
          </a:p>
          <a:p>
            <a:pPr algn="l">
              <a:lnSpc>
                <a:spcPct val="150000"/>
              </a:lnSpc>
            </a:pPr>
            <a:r>
              <a:rPr lang="zh-CN" altLang="en-US" sz="1200">
                <a:solidFill>
                  <a:schemeClr val="tx1"/>
                </a:solidFill>
              </a:rPr>
              <a:t>// 移动</a:t>
            </a:r>
            <a:endParaRPr lang="zh-CN" altLang="en-US" sz="1200">
              <a:solidFill>
                <a:schemeClr val="tx1"/>
              </a:solidFill>
            </a:endParaRPr>
          </a:p>
          <a:p>
            <a:pPr algn="l">
              <a:lnSpc>
                <a:spcPct val="150000"/>
              </a:lnSpc>
            </a:pPr>
            <a:r>
              <a:rPr lang="zh-CN" altLang="en-US" sz="1200">
                <a:solidFill>
                  <a:schemeClr val="tx1"/>
                </a:solidFill>
              </a:rPr>
              <a:t>wroxWin.moveTo(100, 100);</a:t>
            </a:r>
            <a:endParaRPr lang="zh-CN" altLang="en-US" sz="1200">
              <a:solidFill>
                <a:schemeClr val="tx1"/>
              </a:solidFill>
            </a:endParaRPr>
          </a:p>
          <a:p>
            <a:pPr algn="l">
              <a:lnSpc>
                <a:spcPct val="150000"/>
              </a:lnSpc>
            </a:pPr>
            <a:r>
              <a:rPr lang="en-US" altLang="zh-CN" sz="1200">
                <a:solidFill>
                  <a:schemeClr val="tx1"/>
                </a:solidFill>
              </a:rPr>
              <a:t>// 使用close() 方法像这样关闭新打开的窗口</a:t>
            </a:r>
            <a:endParaRPr lang="en-US" altLang="zh-CN" sz="1200">
              <a:solidFill>
                <a:schemeClr val="tx1"/>
              </a:solidFill>
            </a:endParaRPr>
          </a:p>
          <a:p>
            <a:pPr algn="l">
              <a:lnSpc>
                <a:spcPct val="150000"/>
              </a:lnSpc>
            </a:pPr>
            <a:r>
              <a:rPr lang="en-US" altLang="zh-CN" sz="1200">
                <a:solidFill>
                  <a:schemeClr val="tx1"/>
                </a:solidFill>
              </a:rPr>
              <a:t>// 这个方法只能用于window.open() 创建的弹出窗口。</a:t>
            </a:r>
            <a:endParaRPr lang="en-US" altLang="zh-CN" sz="1200">
              <a:solidFill>
                <a:schemeClr val="tx1"/>
              </a:solidFill>
            </a:endParaRPr>
          </a:p>
          <a:p>
            <a:pPr algn="l">
              <a:lnSpc>
                <a:spcPct val="150000"/>
              </a:lnSpc>
            </a:pPr>
            <a:r>
              <a:rPr lang="zh-CN" altLang="en-US" sz="1200">
                <a:solidFill>
                  <a:schemeClr val="tx1"/>
                </a:solidFill>
              </a:rPr>
              <a:t>wroxWin.close();</a:t>
            </a:r>
            <a:endParaRPr lang="zh-CN" altLang="en-US" sz="1200">
              <a:solidFill>
                <a:schemeClr val="tx1"/>
              </a:solidFill>
            </a:endParaRPr>
          </a:p>
          <a:p>
            <a:pPr algn="l">
              <a:lnSpc>
                <a:spcPct val="150000"/>
              </a:lnSpc>
            </a:pPr>
            <a:endParaRPr lang="zh-CN" altLang="en-US" sz="1200">
              <a:solidFill>
                <a:schemeClr val="tx1"/>
              </a:solidFill>
            </a:endParaRPr>
          </a:p>
          <a:p>
            <a:pPr algn="l">
              <a:lnSpc>
                <a:spcPct val="150000"/>
              </a:lnSpc>
            </a:pPr>
            <a:r>
              <a:rPr lang="zh-CN" altLang="en-US" sz="1200">
                <a:solidFill>
                  <a:schemeClr val="tx1"/>
                </a:solidFill>
              </a:rPr>
              <a:t>alert(wroxWin.closed); // true</a:t>
            </a:r>
            <a:endParaRPr lang="zh-CN" altLang="en-US" sz="1200">
              <a:solidFill>
                <a:schemeClr val="tx1"/>
              </a:solidFill>
            </a:endParaRPr>
          </a:p>
        </p:txBody>
      </p:sp>
      <p:pic>
        <p:nvPicPr>
          <p:cNvPr id="10" name="图片 9"/>
          <p:cNvPicPr>
            <a:picLocks noChangeAspect="1"/>
          </p:cNvPicPr>
          <p:nvPr/>
        </p:nvPicPr>
        <p:blipFill>
          <a:blip r:embed="rId1"/>
          <a:stretch>
            <a:fillRect/>
          </a:stretch>
        </p:blipFill>
        <p:spPr>
          <a:xfrm>
            <a:off x="6604635" y="3187065"/>
            <a:ext cx="4694555" cy="336613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385445" y="680085"/>
            <a:ext cx="11420475" cy="797560"/>
            <a:chOff x="706" y="1793"/>
            <a:chExt cx="17884" cy="1256"/>
          </a:xfrm>
        </p:grpSpPr>
        <p:sp>
          <p:nvSpPr>
            <p:cNvPr id="8" name="文本框 7"/>
            <p:cNvSpPr txBox="1"/>
            <p:nvPr/>
          </p:nvSpPr>
          <p:spPr>
            <a:xfrm>
              <a:off x="983" y="1793"/>
              <a:ext cx="17235" cy="531"/>
            </a:xfrm>
            <a:prstGeom prst="rect">
              <a:avLst/>
            </a:prstGeom>
            <a:noFill/>
          </p:spPr>
          <p:txBody>
            <a:bodyPr wrap="square" rtlCol="0">
              <a:spAutoFit/>
            </a:bodyPr>
            <a:p>
              <a:pPr algn="ctr"/>
              <a:r>
                <a:rPr lang="zh-CN" altLang="en-US" sz="1600" b="1"/>
                <a:t>导航与打开新窗口</a:t>
              </a:r>
              <a:endParaRPr lang="zh-CN" altLang="en-US" sz="1600" b="1"/>
            </a:p>
          </p:txBody>
        </p:sp>
        <p:sp>
          <p:nvSpPr>
            <p:cNvPr id="4" name="文本框 3"/>
            <p:cNvSpPr txBox="1"/>
            <p:nvPr/>
          </p:nvSpPr>
          <p:spPr>
            <a:xfrm>
              <a:off x="706" y="2324"/>
              <a:ext cx="17884" cy="725"/>
            </a:xfrm>
            <a:prstGeom prst="rect">
              <a:avLst/>
            </a:prstGeom>
            <a:noFill/>
          </p:spPr>
          <p:txBody>
            <a:bodyPr wrap="square" rtlCol="0">
              <a:spAutoFit/>
            </a:bodyPr>
            <a:p>
              <a:pPr>
                <a:lnSpc>
                  <a:spcPct val="150000"/>
                </a:lnSpc>
              </a:pPr>
              <a:r>
                <a:rPr sz="1600">
                  <a:latin typeface="楷体" panose="02010609060101010101" charset="-122"/>
                  <a:ea typeface="楷体" panose="02010609060101010101" charset="-122"/>
                  <a:cs typeface="楷体" panose="02010609060101010101" charset="-122"/>
                </a:rPr>
                <a:t>特性字符串是一个逗号分隔的设置字符串，用于指定新窗口包含的特性。下表列出了一些选项</a:t>
              </a:r>
              <a:endParaRPr sz="1600">
                <a:latin typeface="楷体" panose="02010609060101010101" charset="-122"/>
                <a:ea typeface="楷体" panose="02010609060101010101" charset="-122"/>
                <a:cs typeface="楷体" panose="02010609060101010101" charset="-122"/>
              </a:endParaRPr>
            </a:p>
          </p:txBody>
        </p:sp>
      </p:grpSp>
      <p:pic>
        <p:nvPicPr>
          <p:cNvPr id="9" name="图片 8"/>
          <p:cNvPicPr>
            <a:picLocks noChangeAspect="1"/>
          </p:cNvPicPr>
          <p:nvPr>
            <p:custDataLst>
              <p:tags r:id="rId1"/>
            </p:custDataLst>
          </p:nvPr>
        </p:nvPicPr>
        <p:blipFill>
          <a:blip r:embed="rId2"/>
          <a:stretch>
            <a:fillRect/>
          </a:stretch>
        </p:blipFill>
        <p:spPr>
          <a:xfrm>
            <a:off x="2670810" y="1556385"/>
            <a:ext cx="7063740" cy="505714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704215" y="697865"/>
            <a:ext cx="10637520" cy="1167130"/>
            <a:chOff x="706" y="1793"/>
            <a:chExt cx="17884" cy="1838"/>
          </a:xfrm>
        </p:grpSpPr>
        <p:sp>
          <p:nvSpPr>
            <p:cNvPr id="8" name="文本框 7"/>
            <p:cNvSpPr txBox="1"/>
            <p:nvPr/>
          </p:nvSpPr>
          <p:spPr>
            <a:xfrm>
              <a:off x="983" y="1793"/>
              <a:ext cx="17235" cy="531"/>
            </a:xfrm>
            <a:prstGeom prst="rect">
              <a:avLst/>
            </a:prstGeom>
            <a:noFill/>
          </p:spPr>
          <p:txBody>
            <a:bodyPr wrap="square" rtlCol="0">
              <a:spAutoFit/>
            </a:bodyPr>
            <a:p>
              <a:pPr algn="ctr"/>
              <a:r>
                <a:rPr lang="zh-CN" altLang="en-US" sz="1600" b="1"/>
                <a:t>定时器</a:t>
              </a:r>
              <a:endParaRPr lang="zh-CN" altLang="en-US" sz="1600" b="1"/>
            </a:p>
          </p:txBody>
        </p:sp>
        <p:sp>
          <p:nvSpPr>
            <p:cNvPr id="4" name="文本框 3"/>
            <p:cNvSpPr txBox="1"/>
            <p:nvPr/>
          </p:nvSpPr>
          <p:spPr>
            <a:xfrm>
              <a:off x="706" y="2324"/>
              <a:ext cx="17884" cy="1307"/>
            </a:xfrm>
            <a:prstGeom prst="rect">
              <a:avLst/>
            </a:prstGeom>
            <a:noFill/>
          </p:spPr>
          <p:txBody>
            <a:bodyPr wrap="square" rtlCol="0">
              <a:spAutoFit/>
            </a:bodyPr>
            <a:p>
              <a:pPr>
                <a:lnSpc>
                  <a:spcPct val="150000"/>
                </a:lnSpc>
              </a:pPr>
              <a:r>
                <a:rPr sz="1600">
                  <a:latin typeface="楷体" panose="02010609060101010101" charset="-122"/>
                  <a:ea typeface="楷体" panose="02010609060101010101" charset="-122"/>
                  <a:cs typeface="楷体" panose="02010609060101010101" charset="-122"/>
                </a:rPr>
                <a:t>JavaScript在浏览器中是单线程执行的，但允许使用定时器指定在某个时间之后或每隔一段时间就执行相应的代码。setTimeout() 用于指定在一定时间后执行某些代码，而setInterval() 用于指定每隔一段时间执行某些代码。</a:t>
              </a:r>
              <a:endParaRPr sz="1600">
                <a:latin typeface="楷体" panose="02010609060101010101" charset="-122"/>
                <a:ea typeface="楷体" panose="02010609060101010101" charset="-122"/>
                <a:cs typeface="楷体" panose="02010609060101010101" charset="-122"/>
              </a:endParaRPr>
            </a:p>
          </p:txBody>
        </p:sp>
      </p:grpSp>
      <p:grpSp>
        <p:nvGrpSpPr>
          <p:cNvPr id="12" name="组合 11"/>
          <p:cNvGrpSpPr/>
          <p:nvPr/>
        </p:nvGrpSpPr>
        <p:grpSpPr>
          <a:xfrm>
            <a:off x="1010920" y="1864995"/>
            <a:ext cx="4798070" cy="4792980"/>
            <a:chOff x="927" y="3224"/>
            <a:chExt cx="7443" cy="6932"/>
          </a:xfrm>
        </p:grpSpPr>
        <p:sp>
          <p:nvSpPr>
            <p:cNvPr id="2" name="圆角矩形 1"/>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5" name="文本框 4"/>
            <p:cNvSpPr txBox="1"/>
            <p:nvPr/>
          </p:nvSpPr>
          <p:spPr>
            <a:xfrm>
              <a:off x="3428" y="3224"/>
              <a:ext cx="2441" cy="533"/>
            </a:xfrm>
            <a:prstGeom prst="rect">
              <a:avLst/>
            </a:prstGeom>
            <a:noFill/>
          </p:spPr>
          <p:txBody>
            <a:bodyPr wrap="square" rtlCol="0">
              <a:spAutoFit/>
            </a:bodyPr>
            <a:p>
              <a:r>
                <a:rPr lang="zh-CN" altLang="en-US" b="1"/>
                <a:t>setTimeout()</a:t>
              </a:r>
              <a:endParaRPr lang="zh-CN" altLang="en-US" b="1"/>
            </a:p>
          </p:txBody>
        </p:sp>
      </p:grpSp>
      <p:sp>
        <p:nvSpPr>
          <p:cNvPr id="7" name="文本框 6"/>
          <p:cNvSpPr txBox="1"/>
          <p:nvPr/>
        </p:nvSpPr>
        <p:spPr>
          <a:xfrm>
            <a:off x="1313180" y="2433955"/>
            <a:ext cx="4194175" cy="1014730"/>
          </a:xfrm>
          <a:prstGeom prst="rect">
            <a:avLst/>
          </a:prstGeom>
          <a:noFill/>
        </p:spPr>
        <p:txBody>
          <a:bodyPr wrap="square" rtlCol="0">
            <a:spAutoFit/>
          </a:bodyPr>
          <a:p>
            <a:pPr algn="l"/>
            <a:r>
              <a:rPr lang="zh-CN" altLang="en-US" sz="1200"/>
              <a:t>两个</a:t>
            </a:r>
            <a:r>
              <a:rPr lang="zh-CN" altLang="en-US" sz="1200"/>
              <a:t>参数：</a:t>
            </a:r>
            <a:endParaRPr lang="zh-CN" altLang="en-US" sz="1200"/>
          </a:p>
          <a:p>
            <a:pPr marL="171450" indent="-171450" algn="l">
              <a:buFont typeface="Arial" panose="020B0604020202020204" pitchFamily="34" charset="0"/>
              <a:buChar char="•"/>
            </a:pPr>
            <a:r>
              <a:rPr lang="zh-CN" altLang="en-US" sz="1200"/>
              <a:t>要执行的代码</a:t>
            </a:r>
            <a:endParaRPr lang="zh-CN" altLang="en-US" sz="1200"/>
          </a:p>
          <a:p>
            <a:pPr marL="171450" indent="-171450" algn="l">
              <a:buFont typeface="Arial" panose="020B0604020202020204" pitchFamily="34" charset="0"/>
              <a:buChar char="•"/>
            </a:pPr>
            <a:r>
              <a:rPr lang="zh-CN" altLang="en-US" sz="1200"/>
              <a:t>在执行回调函数前等待的时间（毫秒）</a:t>
            </a:r>
            <a:endParaRPr lang="zh-CN" altLang="en-US" sz="1200"/>
          </a:p>
          <a:p>
            <a:pPr indent="0" algn="l">
              <a:buFont typeface="Arial" panose="020B0604020202020204" pitchFamily="34" charset="0"/>
              <a:buNone/>
            </a:pPr>
            <a:r>
              <a:rPr lang="zh-CN" altLang="en-US" sz="1200"/>
              <a:t>返回值：</a:t>
            </a:r>
            <a:endParaRPr lang="zh-CN" altLang="en-US" sz="1200"/>
          </a:p>
          <a:p>
            <a:pPr marL="171450" indent="-171450" algn="l">
              <a:buFont typeface="Arial" panose="020B0604020202020204" pitchFamily="34" charset="0"/>
              <a:buChar char="•"/>
            </a:pPr>
            <a:r>
              <a:rPr lang="zh-CN" altLang="en-US" sz="1200"/>
              <a:t>表示该超时排期的数值ID</a:t>
            </a:r>
            <a:endParaRPr lang="zh-CN" altLang="en-US" sz="1200"/>
          </a:p>
        </p:txBody>
      </p:sp>
      <p:sp>
        <p:nvSpPr>
          <p:cNvPr id="10" name="文本框 9"/>
          <p:cNvSpPr txBox="1"/>
          <p:nvPr/>
        </p:nvSpPr>
        <p:spPr>
          <a:xfrm>
            <a:off x="1395095" y="3741420"/>
            <a:ext cx="3829685" cy="4603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1200"/>
              <a:t>// 在1秒后显示警告框</a:t>
            </a:r>
            <a:endParaRPr lang="zh-CN" altLang="en-US" sz="1200"/>
          </a:p>
          <a:p>
            <a:r>
              <a:rPr lang="zh-CN" altLang="en-US" sz="1200"/>
              <a:t>setTimeout(() =&gt; alert("Hello world!"), 1000);</a:t>
            </a:r>
            <a:endParaRPr lang="zh-CN" altLang="en-US" sz="1200"/>
          </a:p>
        </p:txBody>
      </p:sp>
      <p:sp>
        <p:nvSpPr>
          <p:cNvPr id="11" name="文本框 10"/>
          <p:cNvSpPr txBox="1"/>
          <p:nvPr/>
        </p:nvSpPr>
        <p:spPr>
          <a:xfrm>
            <a:off x="1312545" y="4277995"/>
            <a:ext cx="4193540" cy="2030095"/>
          </a:xfrm>
          <a:prstGeom prst="rect">
            <a:avLst/>
          </a:prstGeom>
          <a:noFill/>
        </p:spPr>
        <p:txBody>
          <a:bodyPr wrap="square" rtlCol="0">
            <a:spAutoFit/>
          </a:bodyPr>
          <a:p>
            <a:pPr>
              <a:lnSpc>
                <a:spcPct val="150000"/>
              </a:lnSpc>
            </a:pPr>
            <a:r>
              <a:rPr lang="zh-CN" altLang="en-US" sz="1200"/>
              <a:t>JavaScript是单线程的，所以每次只能执行一段代码。为了调度不同代码的执行，JavaScript维护了一个任务队列。其中的任务会按照添加到队列的先后顺序执行。</a:t>
            </a:r>
            <a:r>
              <a:rPr lang="zh-CN" altLang="en-US" sz="1200" b="1"/>
              <a:t>setTimeout() 的第二个参数只是告诉JavaScript引擎在指定的毫秒数过后把任务添加到这个队列。</a:t>
            </a:r>
            <a:r>
              <a:rPr lang="zh-CN" altLang="en-US" sz="1200"/>
              <a:t>如果队列是空的，则会立即执行该代码。如果队列不是空的，则代码必须等待前面的任务执行完才能执行。</a:t>
            </a:r>
            <a:endParaRPr lang="zh-CN" altLang="en-US" sz="1200"/>
          </a:p>
        </p:txBody>
      </p:sp>
      <p:grpSp>
        <p:nvGrpSpPr>
          <p:cNvPr id="13" name="组合 12"/>
          <p:cNvGrpSpPr/>
          <p:nvPr/>
        </p:nvGrpSpPr>
        <p:grpSpPr>
          <a:xfrm>
            <a:off x="6104255" y="1864995"/>
            <a:ext cx="4798070" cy="4792980"/>
            <a:chOff x="927" y="3224"/>
            <a:chExt cx="7443" cy="6932"/>
          </a:xfrm>
        </p:grpSpPr>
        <p:sp>
          <p:nvSpPr>
            <p:cNvPr id="14" name="圆角矩形 13"/>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15" name="文本框 14"/>
            <p:cNvSpPr txBox="1"/>
            <p:nvPr/>
          </p:nvSpPr>
          <p:spPr>
            <a:xfrm>
              <a:off x="3201" y="3224"/>
              <a:ext cx="3161" cy="533"/>
            </a:xfrm>
            <a:prstGeom prst="rect">
              <a:avLst/>
            </a:prstGeom>
            <a:noFill/>
          </p:spPr>
          <p:txBody>
            <a:bodyPr wrap="square" rtlCol="0">
              <a:spAutoFit/>
            </a:bodyPr>
            <a:p>
              <a:r>
                <a:rPr lang="zh-CN" altLang="en-US" b="1"/>
                <a:t>clearTimeout()</a:t>
              </a:r>
              <a:endParaRPr lang="zh-CN" altLang="en-US" b="1"/>
            </a:p>
          </p:txBody>
        </p:sp>
      </p:grpSp>
      <p:sp>
        <p:nvSpPr>
          <p:cNvPr id="16" name="文本框 15"/>
          <p:cNvSpPr txBox="1"/>
          <p:nvPr/>
        </p:nvSpPr>
        <p:spPr>
          <a:xfrm>
            <a:off x="6406515" y="2433955"/>
            <a:ext cx="4194175" cy="645160"/>
          </a:xfrm>
          <a:prstGeom prst="rect">
            <a:avLst/>
          </a:prstGeom>
          <a:noFill/>
        </p:spPr>
        <p:txBody>
          <a:bodyPr wrap="square" rtlCol="0">
            <a:spAutoFit/>
          </a:bodyPr>
          <a:p>
            <a:pPr algn="l"/>
            <a:r>
              <a:rPr lang="zh-CN" altLang="en-US" sz="1200"/>
              <a:t>参数：</a:t>
            </a:r>
            <a:endParaRPr lang="zh-CN" altLang="en-US" sz="1200"/>
          </a:p>
          <a:p>
            <a:pPr marL="171450" indent="-171450" algn="l">
              <a:buFont typeface="Arial" panose="020B0604020202020204" pitchFamily="34" charset="0"/>
              <a:buChar char="•"/>
            </a:pPr>
            <a:r>
              <a:rPr lang="zh-CN" altLang="en-US" sz="1200">
                <a:sym typeface="+mn-ea"/>
              </a:rPr>
              <a:t>setTimeout()返回的</a:t>
            </a:r>
            <a:r>
              <a:rPr lang="zh-CN" altLang="en-US" sz="1200"/>
              <a:t>超时排期的数值ID</a:t>
            </a:r>
            <a:endParaRPr lang="zh-CN" altLang="en-US" sz="1200"/>
          </a:p>
          <a:p>
            <a:pPr marL="171450" indent="-171450" algn="l">
              <a:buFont typeface="Arial" panose="020B0604020202020204" pitchFamily="34" charset="0"/>
              <a:buChar char="•"/>
            </a:pPr>
            <a:endParaRPr lang="zh-CN" altLang="en-US" sz="1200"/>
          </a:p>
        </p:txBody>
      </p:sp>
      <p:sp>
        <p:nvSpPr>
          <p:cNvPr id="17" name="文本框 16"/>
          <p:cNvSpPr txBox="1"/>
          <p:nvPr/>
        </p:nvSpPr>
        <p:spPr>
          <a:xfrm>
            <a:off x="6533515" y="3079115"/>
            <a:ext cx="3829685" cy="1198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1200"/>
              <a:t>// 设置超时任务</a:t>
            </a:r>
            <a:endParaRPr lang="zh-CN" altLang="en-US" sz="1200"/>
          </a:p>
          <a:p>
            <a:r>
              <a:rPr lang="zh-CN" altLang="en-US" sz="1200"/>
              <a:t>let timeoutId = setTimeout(() =&gt; alert("Hello world!"), 1000);</a:t>
            </a:r>
            <a:endParaRPr lang="zh-CN" altLang="en-US" sz="1200"/>
          </a:p>
          <a:p>
            <a:endParaRPr lang="zh-CN" altLang="en-US" sz="1200"/>
          </a:p>
          <a:p>
            <a:r>
              <a:rPr lang="zh-CN" altLang="en-US" sz="1200"/>
              <a:t>// 取消超时任务</a:t>
            </a:r>
            <a:endParaRPr lang="zh-CN" altLang="en-US" sz="1200"/>
          </a:p>
          <a:p>
            <a:r>
              <a:rPr lang="zh-CN" altLang="en-US" sz="1200"/>
              <a:t>clearTimeout(timeoutId);</a:t>
            </a:r>
            <a:endParaRPr lang="zh-CN" altLang="en-US" sz="1200"/>
          </a:p>
        </p:txBody>
      </p:sp>
      <p:sp>
        <p:nvSpPr>
          <p:cNvPr id="18" name="文本框 17"/>
          <p:cNvSpPr txBox="1"/>
          <p:nvPr/>
        </p:nvSpPr>
        <p:spPr>
          <a:xfrm>
            <a:off x="6407150" y="4388485"/>
            <a:ext cx="4193540" cy="1198880"/>
          </a:xfrm>
          <a:prstGeom prst="rect">
            <a:avLst/>
          </a:prstGeom>
          <a:noFill/>
        </p:spPr>
        <p:txBody>
          <a:bodyPr wrap="square" rtlCol="0">
            <a:spAutoFit/>
          </a:bodyPr>
          <a:p>
            <a:pPr>
              <a:lnSpc>
                <a:spcPct val="150000"/>
              </a:lnSpc>
            </a:pPr>
            <a:r>
              <a:rPr lang="zh-CN" altLang="en-US" sz="1200"/>
              <a:t>要取消等待中的排期任务，可以调用clearTimeout() 方法并传入超时ID。只要是在指定时间到达之前调clearTimeout() ，就可以取消超时任务。在任务执行后再调用clearTimeout() 没有效果。</a:t>
            </a:r>
            <a:endParaRPr lang="zh-CN" altLang="en-US" sz="12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704215" y="697865"/>
            <a:ext cx="10637520" cy="1167130"/>
            <a:chOff x="706" y="1793"/>
            <a:chExt cx="17884" cy="1838"/>
          </a:xfrm>
        </p:grpSpPr>
        <p:sp>
          <p:nvSpPr>
            <p:cNvPr id="8" name="文本框 7"/>
            <p:cNvSpPr txBox="1"/>
            <p:nvPr/>
          </p:nvSpPr>
          <p:spPr>
            <a:xfrm>
              <a:off x="983" y="1793"/>
              <a:ext cx="17235" cy="531"/>
            </a:xfrm>
            <a:prstGeom prst="rect">
              <a:avLst/>
            </a:prstGeom>
            <a:noFill/>
          </p:spPr>
          <p:txBody>
            <a:bodyPr wrap="square" rtlCol="0">
              <a:spAutoFit/>
            </a:bodyPr>
            <a:p>
              <a:pPr algn="ctr"/>
              <a:r>
                <a:rPr lang="zh-CN" altLang="en-US" sz="1600" b="1"/>
                <a:t>定时器</a:t>
              </a:r>
              <a:endParaRPr lang="zh-CN" altLang="en-US" sz="1600" b="1"/>
            </a:p>
          </p:txBody>
        </p:sp>
        <p:sp>
          <p:nvSpPr>
            <p:cNvPr id="4" name="文本框 3"/>
            <p:cNvSpPr txBox="1"/>
            <p:nvPr/>
          </p:nvSpPr>
          <p:spPr>
            <a:xfrm>
              <a:off x="706" y="2324"/>
              <a:ext cx="17884" cy="1307"/>
            </a:xfrm>
            <a:prstGeom prst="rect">
              <a:avLst/>
            </a:prstGeom>
            <a:noFill/>
          </p:spPr>
          <p:txBody>
            <a:bodyPr wrap="square" rtlCol="0">
              <a:spAutoFit/>
            </a:bodyPr>
            <a:p>
              <a:pPr>
                <a:lnSpc>
                  <a:spcPct val="150000"/>
                </a:lnSpc>
              </a:pPr>
              <a:r>
                <a:rPr sz="1600">
                  <a:latin typeface="楷体" panose="02010609060101010101" charset="-122"/>
                  <a:ea typeface="楷体" panose="02010609060101010101" charset="-122"/>
                  <a:cs typeface="楷体" panose="02010609060101010101" charset="-122"/>
                </a:rPr>
                <a:t>JavaScript在浏览器中是单线程执行的，但允许使用定时器指定在某个时间之后或每隔一段时间就执行相应的代码。setTimeout() 用于指定在一定时间后执行某些代码，而setInterval() 用于指定每隔一段时间执行某些代码。</a:t>
              </a:r>
              <a:endParaRPr sz="1600">
                <a:latin typeface="楷体" panose="02010609060101010101" charset="-122"/>
                <a:ea typeface="楷体" panose="02010609060101010101" charset="-122"/>
                <a:cs typeface="楷体" panose="02010609060101010101" charset="-122"/>
              </a:endParaRPr>
            </a:p>
          </p:txBody>
        </p:sp>
      </p:grpSp>
      <p:grpSp>
        <p:nvGrpSpPr>
          <p:cNvPr id="12" name="组合 11"/>
          <p:cNvGrpSpPr/>
          <p:nvPr/>
        </p:nvGrpSpPr>
        <p:grpSpPr>
          <a:xfrm>
            <a:off x="1032510" y="1864995"/>
            <a:ext cx="4798070" cy="4792980"/>
            <a:chOff x="927" y="3224"/>
            <a:chExt cx="7443" cy="6932"/>
          </a:xfrm>
        </p:grpSpPr>
        <p:sp>
          <p:nvSpPr>
            <p:cNvPr id="2" name="圆角矩形 1"/>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5" name="文本框 4"/>
            <p:cNvSpPr txBox="1"/>
            <p:nvPr/>
          </p:nvSpPr>
          <p:spPr>
            <a:xfrm>
              <a:off x="3428" y="3224"/>
              <a:ext cx="2441" cy="533"/>
            </a:xfrm>
            <a:prstGeom prst="rect">
              <a:avLst/>
            </a:prstGeom>
            <a:noFill/>
          </p:spPr>
          <p:txBody>
            <a:bodyPr wrap="square" rtlCol="0">
              <a:spAutoFit/>
            </a:bodyPr>
            <a:p>
              <a:r>
                <a:rPr lang="zh-CN" altLang="en-US" b="1"/>
                <a:t>setInterval()</a:t>
              </a:r>
              <a:endParaRPr lang="zh-CN" altLang="en-US" b="1"/>
            </a:p>
          </p:txBody>
        </p:sp>
      </p:grpSp>
      <p:sp>
        <p:nvSpPr>
          <p:cNvPr id="7" name="文本框 6"/>
          <p:cNvSpPr txBox="1"/>
          <p:nvPr/>
        </p:nvSpPr>
        <p:spPr>
          <a:xfrm>
            <a:off x="1334135" y="2433955"/>
            <a:ext cx="4194175" cy="1383665"/>
          </a:xfrm>
          <a:prstGeom prst="rect">
            <a:avLst/>
          </a:prstGeom>
          <a:noFill/>
        </p:spPr>
        <p:txBody>
          <a:bodyPr wrap="square" rtlCol="0">
            <a:spAutoFit/>
          </a:bodyPr>
          <a:p>
            <a:pPr algn="l"/>
            <a:r>
              <a:rPr lang="zh-CN" altLang="en-US" sz="1200"/>
              <a:t>两个</a:t>
            </a:r>
            <a:r>
              <a:rPr lang="zh-CN" altLang="en-US" sz="1200"/>
              <a:t>参数：</a:t>
            </a:r>
            <a:endParaRPr lang="zh-CN" altLang="en-US" sz="1200"/>
          </a:p>
          <a:p>
            <a:pPr marL="171450" indent="-171450" algn="l">
              <a:buFont typeface="Arial" panose="020B0604020202020204" pitchFamily="34" charset="0"/>
              <a:buChar char="•"/>
            </a:pPr>
            <a:r>
              <a:rPr lang="zh-CN" altLang="en-US" sz="1200"/>
              <a:t>要执行的代码</a:t>
            </a:r>
            <a:endParaRPr lang="zh-CN" altLang="en-US" sz="1200"/>
          </a:p>
          <a:p>
            <a:pPr marL="171450" indent="-171450" algn="l">
              <a:buFont typeface="Arial" panose="020B0604020202020204" pitchFamily="34" charset="0"/>
              <a:buChar char="•"/>
            </a:pPr>
            <a:r>
              <a:rPr lang="zh-CN" altLang="en-US" sz="1200"/>
              <a:t>间隔时间，把下一次执行定时代码的任务添加到队列要等待的时间（毫秒）</a:t>
            </a:r>
            <a:endParaRPr lang="zh-CN" altLang="en-US" sz="1200"/>
          </a:p>
          <a:p>
            <a:pPr indent="0" algn="l">
              <a:buFont typeface="Arial" panose="020B0604020202020204" pitchFamily="34" charset="0"/>
              <a:buNone/>
            </a:pPr>
            <a:r>
              <a:rPr lang="zh-CN" altLang="en-US" sz="1200"/>
              <a:t>返回值：</a:t>
            </a:r>
            <a:endParaRPr lang="zh-CN" altLang="en-US" sz="1200"/>
          </a:p>
          <a:p>
            <a:pPr marL="171450" indent="-171450" algn="l">
              <a:buFont typeface="Arial" panose="020B0604020202020204" pitchFamily="34" charset="0"/>
              <a:buChar char="•"/>
            </a:pPr>
            <a:r>
              <a:rPr lang="zh-CN" altLang="en-US" sz="1200"/>
              <a:t>返回一个循环定时ID，可以用于在未来某个时间点上取消循环定时。</a:t>
            </a:r>
            <a:endParaRPr lang="zh-CN" altLang="en-US" sz="1200"/>
          </a:p>
        </p:txBody>
      </p:sp>
      <p:sp>
        <p:nvSpPr>
          <p:cNvPr id="10" name="文本框 9"/>
          <p:cNvSpPr txBox="1"/>
          <p:nvPr/>
        </p:nvSpPr>
        <p:spPr>
          <a:xfrm>
            <a:off x="1515745" y="4112895"/>
            <a:ext cx="3829685" cy="2755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1200"/>
              <a:t>setInterval(() =&gt; alert("Hello world!"), 10000);</a:t>
            </a:r>
            <a:endParaRPr lang="zh-CN" altLang="en-US" sz="1200"/>
          </a:p>
        </p:txBody>
      </p:sp>
      <p:sp>
        <p:nvSpPr>
          <p:cNvPr id="11" name="文本框 10"/>
          <p:cNvSpPr txBox="1"/>
          <p:nvPr/>
        </p:nvSpPr>
        <p:spPr>
          <a:xfrm>
            <a:off x="1334770" y="4589780"/>
            <a:ext cx="4193540" cy="1476375"/>
          </a:xfrm>
          <a:prstGeom prst="rect">
            <a:avLst/>
          </a:prstGeom>
          <a:noFill/>
        </p:spPr>
        <p:txBody>
          <a:bodyPr wrap="square" rtlCol="0">
            <a:spAutoFit/>
          </a:bodyPr>
          <a:p>
            <a:pPr>
              <a:lnSpc>
                <a:spcPct val="150000"/>
              </a:lnSpc>
            </a:pPr>
            <a:r>
              <a:rPr lang="zh-CN" altLang="en-US" sz="1200"/>
              <a:t>setInterval() 与setTimeout() 的使用方法类似，</a:t>
            </a:r>
            <a:r>
              <a:rPr lang="zh-CN" altLang="en-US" sz="1200" b="1"/>
              <a:t>只不过指定的任务会每隔指定时间就执行一次，直到取消循环定时或者页面卸载。</a:t>
            </a:r>
            <a:r>
              <a:rPr lang="zh-CN" altLang="en-US" sz="1200"/>
              <a:t>setInterval() 同样可以接收两个参数：要执行的代码（字符串或函数），以及把下一次执行定时代码的任务添加到队列要等待的时间（毫秒）。</a:t>
            </a:r>
            <a:endParaRPr lang="zh-CN" altLang="en-US" sz="1200"/>
          </a:p>
        </p:txBody>
      </p:sp>
      <p:grpSp>
        <p:nvGrpSpPr>
          <p:cNvPr id="13" name="组合 12"/>
          <p:cNvGrpSpPr/>
          <p:nvPr/>
        </p:nvGrpSpPr>
        <p:grpSpPr>
          <a:xfrm>
            <a:off x="6176645" y="1864995"/>
            <a:ext cx="4798070" cy="4792980"/>
            <a:chOff x="927" y="3224"/>
            <a:chExt cx="7443" cy="6932"/>
          </a:xfrm>
        </p:grpSpPr>
        <p:sp>
          <p:nvSpPr>
            <p:cNvPr id="14" name="圆角矩形 13"/>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15" name="文本框 14"/>
            <p:cNvSpPr txBox="1"/>
            <p:nvPr/>
          </p:nvSpPr>
          <p:spPr>
            <a:xfrm>
              <a:off x="3201" y="3224"/>
              <a:ext cx="3161" cy="533"/>
            </a:xfrm>
            <a:prstGeom prst="rect">
              <a:avLst/>
            </a:prstGeom>
            <a:noFill/>
          </p:spPr>
          <p:txBody>
            <a:bodyPr wrap="square" rtlCol="0">
              <a:spAutoFit/>
            </a:bodyPr>
            <a:p>
              <a:r>
                <a:rPr lang="zh-CN" altLang="en-US" b="1"/>
                <a:t>clearInterval()</a:t>
              </a:r>
              <a:endParaRPr lang="zh-CN" altLang="en-US" b="1"/>
            </a:p>
          </p:txBody>
        </p:sp>
      </p:grpSp>
      <p:grpSp>
        <p:nvGrpSpPr>
          <p:cNvPr id="9" name="组合 8"/>
          <p:cNvGrpSpPr/>
          <p:nvPr/>
        </p:nvGrpSpPr>
        <p:grpSpPr>
          <a:xfrm>
            <a:off x="6478905" y="2433955"/>
            <a:ext cx="4194175" cy="3927475"/>
            <a:chOff x="9865" y="3833"/>
            <a:chExt cx="6605" cy="6185"/>
          </a:xfrm>
        </p:grpSpPr>
        <p:sp>
          <p:nvSpPr>
            <p:cNvPr id="16" name="文本框 15"/>
            <p:cNvSpPr txBox="1"/>
            <p:nvPr/>
          </p:nvSpPr>
          <p:spPr>
            <a:xfrm>
              <a:off x="9865" y="3833"/>
              <a:ext cx="6605" cy="1016"/>
            </a:xfrm>
            <a:prstGeom prst="rect">
              <a:avLst/>
            </a:prstGeom>
            <a:noFill/>
          </p:spPr>
          <p:txBody>
            <a:bodyPr wrap="square" rtlCol="0">
              <a:spAutoFit/>
            </a:bodyPr>
            <a:p>
              <a:pPr algn="l"/>
              <a:r>
                <a:rPr lang="zh-CN" altLang="en-US" sz="1200"/>
                <a:t>参数：</a:t>
              </a:r>
              <a:endParaRPr lang="zh-CN" altLang="en-US" sz="1200"/>
            </a:p>
            <a:p>
              <a:pPr marL="171450" indent="-171450" algn="l">
                <a:buFont typeface="Arial" panose="020B0604020202020204" pitchFamily="34" charset="0"/>
                <a:buChar char="•"/>
              </a:pPr>
              <a:r>
                <a:rPr lang="zh-CN" altLang="en-US" sz="1200">
                  <a:sym typeface="+mn-ea"/>
                </a:rPr>
                <a:t>setTimeout()返回的</a:t>
              </a:r>
              <a:r>
                <a:rPr lang="zh-CN" altLang="en-US" sz="1200"/>
                <a:t>超时排期的数值ID</a:t>
              </a:r>
              <a:endParaRPr lang="zh-CN" altLang="en-US" sz="1200"/>
            </a:p>
            <a:p>
              <a:pPr marL="171450" indent="-171450" algn="l">
                <a:buFont typeface="Arial" panose="020B0604020202020204" pitchFamily="34" charset="0"/>
                <a:buChar char="•"/>
              </a:pPr>
              <a:endParaRPr lang="zh-CN" altLang="en-US" sz="1200"/>
            </a:p>
          </p:txBody>
        </p:sp>
        <p:sp>
          <p:nvSpPr>
            <p:cNvPr id="17" name="文本框 16"/>
            <p:cNvSpPr txBox="1"/>
            <p:nvPr/>
          </p:nvSpPr>
          <p:spPr>
            <a:xfrm>
              <a:off x="9994" y="4920"/>
              <a:ext cx="6031" cy="42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1200"/>
                <a:t>let num = 0, intervalId = null;</a:t>
              </a:r>
              <a:endParaRPr lang="zh-CN" altLang="en-US" sz="1200"/>
            </a:p>
            <a:p>
              <a:r>
                <a:rPr lang="zh-CN" altLang="en-US" sz="1200"/>
                <a:t>let max = 10;</a:t>
              </a:r>
              <a:endParaRPr lang="zh-CN" altLang="en-US" sz="1200"/>
            </a:p>
            <a:p>
              <a:endParaRPr lang="zh-CN" altLang="en-US" sz="1200"/>
            </a:p>
            <a:p>
              <a:r>
                <a:rPr lang="zh-CN" altLang="en-US" sz="1200"/>
                <a:t>let incrementNumber = function() {</a:t>
              </a:r>
              <a:endParaRPr lang="zh-CN" altLang="en-US" sz="1200"/>
            </a:p>
            <a:p>
              <a:r>
                <a:rPr lang="zh-CN" altLang="en-US" sz="1200"/>
                <a:t>  num++;</a:t>
              </a:r>
              <a:endParaRPr lang="zh-CN" altLang="en-US" sz="1200"/>
            </a:p>
            <a:p>
              <a:endParaRPr lang="zh-CN" altLang="en-US" sz="1200"/>
            </a:p>
            <a:p>
              <a:r>
                <a:rPr lang="zh-CN" altLang="en-US" sz="1200"/>
                <a:t>  // 如果达到最大值，则取消所有未执行的任务</a:t>
              </a:r>
              <a:endParaRPr lang="zh-CN" altLang="en-US" sz="1200"/>
            </a:p>
            <a:p>
              <a:r>
                <a:rPr lang="zh-CN" altLang="en-US" sz="1200"/>
                <a:t>  if (num == max) {</a:t>
              </a:r>
              <a:endParaRPr lang="zh-CN" altLang="en-US" sz="1200"/>
            </a:p>
            <a:p>
              <a:r>
                <a:rPr lang="zh-CN" altLang="en-US" sz="1200"/>
                <a:t>    clearInterval(intervalId);</a:t>
              </a:r>
              <a:endParaRPr lang="zh-CN" altLang="en-US" sz="1200"/>
            </a:p>
            <a:p>
              <a:r>
                <a:rPr lang="zh-CN" altLang="en-US" sz="1200"/>
                <a:t>    alert("Done");</a:t>
              </a:r>
              <a:endParaRPr lang="zh-CN" altLang="en-US" sz="1200"/>
            </a:p>
            <a:p>
              <a:r>
                <a:rPr lang="zh-CN" altLang="en-US" sz="1200"/>
                <a:t>  }</a:t>
              </a:r>
              <a:endParaRPr lang="zh-CN" altLang="en-US" sz="1200"/>
            </a:p>
            <a:p>
              <a:r>
                <a:rPr lang="zh-CN" altLang="en-US" sz="1200"/>
                <a:t>}</a:t>
              </a:r>
              <a:endParaRPr lang="zh-CN" altLang="en-US" sz="1200"/>
            </a:p>
            <a:p>
              <a:endParaRPr lang="zh-CN" altLang="en-US" sz="1200"/>
            </a:p>
            <a:p>
              <a:r>
                <a:rPr lang="zh-CN" altLang="en-US" sz="1200"/>
                <a:t>intervalId = setInterval(incrementNumber, 500);</a:t>
              </a:r>
              <a:endParaRPr lang="zh-CN" altLang="en-US" sz="1200"/>
            </a:p>
          </p:txBody>
        </p:sp>
        <p:sp>
          <p:nvSpPr>
            <p:cNvPr id="18" name="文本框 17"/>
            <p:cNvSpPr txBox="1"/>
            <p:nvPr/>
          </p:nvSpPr>
          <p:spPr>
            <a:xfrm>
              <a:off x="9866" y="9438"/>
              <a:ext cx="6604" cy="580"/>
            </a:xfrm>
            <a:prstGeom prst="rect">
              <a:avLst/>
            </a:prstGeom>
            <a:noFill/>
          </p:spPr>
          <p:txBody>
            <a:bodyPr wrap="square" rtlCol="0">
              <a:spAutoFit/>
            </a:bodyPr>
            <a:p>
              <a:pPr>
                <a:lnSpc>
                  <a:spcPct val="150000"/>
                </a:lnSpc>
              </a:pPr>
              <a:r>
                <a:rPr lang="zh-CN" altLang="en-US" sz="1200"/>
                <a:t>要取消循环定时，可以调用clearInterval() 并传入定时ID。</a:t>
              </a:r>
              <a:endParaRPr lang="zh-CN" altLang="en-US" sz="1200"/>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704215" y="697865"/>
            <a:ext cx="10637520" cy="1536065"/>
            <a:chOff x="706" y="1793"/>
            <a:chExt cx="17884" cy="2419"/>
          </a:xfrm>
        </p:grpSpPr>
        <p:sp>
          <p:nvSpPr>
            <p:cNvPr id="8" name="文本框 7"/>
            <p:cNvSpPr txBox="1"/>
            <p:nvPr/>
          </p:nvSpPr>
          <p:spPr>
            <a:xfrm>
              <a:off x="983" y="1793"/>
              <a:ext cx="17235" cy="531"/>
            </a:xfrm>
            <a:prstGeom prst="rect">
              <a:avLst/>
            </a:prstGeom>
            <a:noFill/>
          </p:spPr>
          <p:txBody>
            <a:bodyPr wrap="square" rtlCol="0">
              <a:spAutoFit/>
            </a:bodyPr>
            <a:p>
              <a:pPr algn="ctr"/>
              <a:r>
                <a:rPr lang="zh-CN" altLang="en-US" sz="1600" b="1"/>
                <a:t>系统对话框</a:t>
              </a:r>
              <a:endParaRPr lang="zh-CN" altLang="en-US" sz="1600" b="1"/>
            </a:p>
          </p:txBody>
        </p:sp>
        <p:sp>
          <p:nvSpPr>
            <p:cNvPr id="4" name="文本框 3"/>
            <p:cNvSpPr txBox="1"/>
            <p:nvPr/>
          </p:nvSpPr>
          <p:spPr>
            <a:xfrm>
              <a:off x="706" y="2324"/>
              <a:ext cx="17884" cy="1888"/>
            </a:xfrm>
            <a:prstGeom prst="rect">
              <a:avLst/>
            </a:prstGeom>
            <a:noFill/>
          </p:spPr>
          <p:txBody>
            <a:bodyPr wrap="square" rtlCol="0">
              <a:spAutoFit/>
            </a:bodyPr>
            <a:p>
              <a:pPr>
                <a:lnSpc>
                  <a:spcPct val="150000"/>
                </a:lnSpc>
              </a:pPr>
              <a:r>
                <a:rPr sz="1600">
                  <a:latin typeface="楷体" panose="02010609060101010101" charset="-122"/>
                  <a:ea typeface="楷体" panose="02010609060101010101" charset="-122"/>
                  <a:cs typeface="楷体" panose="02010609060101010101" charset="-122"/>
                </a:rPr>
                <a:t>使用alert() 、confirm() 和prompt() 方法，可以让浏览器调用系统对话框向用户显示消息。这些对话框与浏览器中显示的网页无关，而且也不包含HTML。它们的外观由操作系统或者浏览器决定，无法使用CSS设置。</a:t>
              </a:r>
              <a:r>
                <a:rPr sz="1600" b="1">
                  <a:latin typeface="楷体" panose="02010609060101010101" charset="-122"/>
                  <a:ea typeface="楷体" panose="02010609060101010101" charset="-122"/>
                  <a:cs typeface="楷体" panose="02010609060101010101" charset="-122"/>
                </a:rPr>
                <a:t>此外，这些对话框都是同步的模态对话框，即在它们显示的时候，代码会停止执行，在它们消失以后，代码才会恢复执行。</a:t>
              </a:r>
              <a:endParaRPr sz="1600" b="1">
                <a:latin typeface="楷体" panose="02010609060101010101" charset="-122"/>
                <a:ea typeface="楷体" panose="02010609060101010101" charset="-122"/>
                <a:cs typeface="楷体" panose="02010609060101010101" charset="-122"/>
              </a:endParaRPr>
            </a:p>
          </p:txBody>
        </p:sp>
      </p:grpSp>
      <p:grpSp>
        <p:nvGrpSpPr>
          <p:cNvPr id="24" name="组合 23"/>
          <p:cNvGrpSpPr/>
          <p:nvPr/>
        </p:nvGrpSpPr>
        <p:grpSpPr>
          <a:xfrm>
            <a:off x="931545" y="2329180"/>
            <a:ext cx="4889500" cy="4319270"/>
            <a:chOff x="1467" y="3668"/>
            <a:chExt cx="7700" cy="6802"/>
          </a:xfrm>
        </p:grpSpPr>
        <p:grpSp>
          <p:nvGrpSpPr>
            <p:cNvPr id="19" name="组合 18"/>
            <p:cNvGrpSpPr/>
            <p:nvPr/>
          </p:nvGrpSpPr>
          <p:grpSpPr>
            <a:xfrm>
              <a:off x="1467" y="3668"/>
              <a:ext cx="7701" cy="6802"/>
              <a:chOff x="927" y="3224"/>
              <a:chExt cx="7443" cy="6932"/>
            </a:xfrm>
          </p:grpSpPr>
          <p:sp>
            <p:nvSpPr>
              <p:cNvPr id="20" name="圆角矩形 19"/>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21" name="文本框 20"/>
              <p:cNvSpPr txBox="1"/>
              <p:nvPr/>
            </p:nvSpPr>
            <p:spPr>
              <a:xfrm>
                <a:off x="3428" y="3224"/>
                <a:ext cx="2441" cy="591"/>
              </a:xfrm>
              <a:prstGeom prst="rect">
                <a:avLst/>
              </a:prstGeom>
              <a:noFill/>
            </p:spPr>
            <p:txBody>
              <a:bodyPr wrap="square" rtlCol="0">
                <a:spAutoFit/>
              </a:bodyPr>
              <a:p>
                <a:pPr algn="ctr"/>
                <a:r>
                  <a:rPr lang="zh-CN" altLang="en-US" b="1"/>
                  <a:t>alert()</a:t>
                </a:r>
                <a:endParaRPr lang="zh-CN" altLang="en-US" b="1"/>
              </a:p>
            </p:txBody>
          </p:sp>
        </p:grpSp>
        <p:sp>
          <p:nvSpPr>
            <p:cNvPr id="22" name="文本框 21"/>
            <p:cNvSpPr txBox="1"/>
            <p:nvPr/>
          </p:nvSpPr>
          <p:spPr>
            <a:xfrm>
              <a:off x="1798" y="4843"/>
              <a:ext cx="7118" cy="2325"/>
            </a:xfrm>
            <a:prstGeom prst="rect">
              <a:avLst/>
            </a:prstGeom>
            <a:noFill/>
          </p:spPr>
          <p:txBody>
            <a:bodyPr wrap="square" rtlCol="0">
              <a:spAutoFit/>
            </a:bodyPr>
            <a:p>
              <a:pPr algn="l">
                <a:lnSpc>
                  <a:spcPct val="150000"/>
                </a:lnSpc>
              </a:pPr>
              <a:r>
                <a:rPr lang="zh-CN" altLang="en-US" sz="1200"/>
                <a:t>调用alert() 时，传入的字符串会显示在一个系统对话框中。对话框只有一个“OK”（确定）按钮。如果传给alert() 的参数不是一个原始字符串，则会调用这个值的toString() 方法将其转换为字符串。警告框（alert）通常用于向用户显示一些他们无法控制的消息，比如报错。用户唯一的选择就是在看到警告框之后把它关闭。</a:t>
              </a:r>
              <a:endParaRPr lang="zh-CN" altLang="en-US" sz="1200"/>
            </a:p>
          </p:txBody>
        </p:sp>
        <p:pic>
          <p:nvPicPr>
            <p:cNvPr id="23" name="图片 22"/>
            <p:cNvPicPr>
              <a:picLocks noChangeAspect="1"/>
            </p:cNvPicPr>
            <p:nvPr/>
          </p:nvPicPr>
          <p:blipFill>
            <a:blip r:embed="rId1"/>
            <a:stretch>
              <a:fillRect/>
            </a:stretch>
          </p:blipFill>
          <p:spPr>
            <a:xfrm>
              <a:off x="1837" y="7634"/>
              <a:ext cx="7039" cy="2094"/>
            </a:xfrm>
            <a:prstGeom prst="rect">
              <a:avLst/>
            </a:prstGeom>
          </p:spPr>
        </p:pic>
      </p:grpSp>
      <p:grpSp>
        <p:nvGrpSpPr>
          <p:cNvPr id="25" name="组合 24"/>
          <p:cNvGrpSpPr/>
          <p:nvPr/>
        </p:nvGrpSpPr>
        <p:grpSpPr>
          <a:xfrm>
            <a:off x="6167120" y="2329180"/>
            <a:ext cx="4890135" cy="4319270"/>
            <a:chOff x="1467" y="3668"/>
            <a:chExt cx="7701" cy="6802"/>
          </a:xfrm>
        </p:grpSpPr>
        <p:grpSp>
          <p:nvGrpSpPr>
            <p:cNvPr id="26" name="组合 25"/>
            <p:cNvGrpSpPr/>
            <p:nvPr/>
          </p:nvGrpSpPr>
          <p:grpSpPr>
            <a:xfrm>
              <a:off x="1467" y="3668"/>
              <a:ext cx="7701" cy="6802"/>
              <a:chOff x="927" y="3224"/>
              <a:chExt cx="7443" cy="6932"/>
            </a:xfrm>
          </p:grpSpPr>
          <p:sp>
            <p:nvSpPr>
              <p:cNvPr id="27" name="圆角矩形 26"/>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28" name="文本框 27"/>
              <p:cNvSpPr txBox="1"/>
              <p:nvPr/>
            </p:nvSpPr>
            <p:spPr>
              <a:xfrm>
                <a:off x="3428" y="3224"/>
                <a:ext cx="2441" cy="591"/>
              </a:xfrm>
              <a:prstGeom prst="rect">
                <a:avLst/>
              </a:prstGeom>
              <a:noFill/>
            </p:spPr>
            <p:txBody>
              <a:bodyPr wrap="square" rtlCol="0">
                <a:spAutoFit/>
              </a:bodyPr>
              <a:p>
                <a:pPr algn="ctr"/>
                <a:r>
                  <a:rPr lang="zh-CN" altLang="en-US" b="1"/>
                  <a:t>confirm()</a:t>
                </a:r>
                <a:endParaRPr lang="zh-CN" altLang="en-US" b="1"/>
              </a:p>
            </p:txBody>
          </p:sp>
        </p:grpSp>
        <p:sp>
          <p:nvSpPr>
            <p:cNvPr id="29" name="文本框 28"/>
            <p:cNvSpPr txBox="1"/>
            <p:nvPr/>
          </p:nvSpPr>
          <p:spPr>
            <a:xfrm>
              <a:off x="1798" y="4388"/>
              <a:ext cx="7118" cy="3633"/>
            </a:xfrm>
            <a:prstGeom prst="rect">
              <a:avLst/>
            </a:prstGeom>
            <a:noFill/>
          </p:spPr>
          <p:txBody>
            <a:bodyPr wrap="square" rtlCol="0">
              <a:spAutoFit/>
            </a:bodyPr>
            <a:p>
              <a:pPr algn="l">
                <a:lnSpc>
                  <a:spcPct val="150000"/>
                </a:lnSpc>
              </a:pPr>
              <a:r>
                <a:rPr lang="zh-CN" altLang="en-US" sz="1200"/>
                <a:t>第二种对话框叫确认框，通过调用confirm() 来显示。确认框跟警告框类似，都会向用户显示消息。但不同之处在于，确认框有两个按钮：“Cancel”（取消）和“OK”（确定）。用户通过单击不同的按钮表明希望接下来执行什么操作。比如，confirm("Are you sure?")</a:t>
              </a:r>
              <a:endParaRPr lang="zh-CN" altLang="en-US" sz="1200"/>
            </a:p>
            <a:p>
              <a:pPr algn="l">
                <a:lnSpc>
                  <a:spcPct val="150000"/>
                </a:lnSpc>
              </a:pPr>
              <a:r>
                <a:rPr lang="zh-CN" altLang="en-US" sz="1200"/>
                <a:t>要知道用户单击了OK按钮还是Cancel按钮，可以判断confirm() </a:t>
              </a:r>
              <a:r>
                <a:rPr lang="zh-CN" altLang="en-US" sz="1200" b="1"/>
                <a:t>方法的返回值：true 表示单击了OK按钮，false 表示单击了Cancel按钮或者通过单击某一角上的X图标关闭了确认框。</a:t>
              </a:r>
              <a:endParaRPr lang="zh-CN" altLang="en-US" sz="1200" b="1"/>
            </a:p>
          </p:txBody>
        </p:sp>
      </p:grpSp>
      <p:pic>
        <p:nvPicPr>
          <p:cNvPr id="31" name="图片 30"/>
          <p:cNvPicPr>
            <a:picLocks noChangeAspect="1"/>
          </p:cNvPicPr>
          <p:nvPr/>
        </p:nvPicPr>
        <p:blipFill>
          <a:blip r:embed="rId2"/>
          <a:stretch>
            <a:fillRect/>
          </a:stretch>
        </p:blipFill>
        <p:spPr>
          <a:xfrm>
            <a:off x="6487160" y="5147945"/>
            <a:ext cx="4251325" cy="126428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06145" y="680085"/>
            <a:ext cx="10251440" cy="337185"/>
          </a:xfrm>
          <a:prstGeom prst="rect">
            <a:avLst/>
          </a:prstGeom>
          <a:noFill/>
        </p:spPr>
        <p:txBody>
          <a:bodyPr wrap="square" rtlCol="0">
            <a:spAutoFit/>
          </a:bodyPr>
          <a:p>
            <a:pPr algn="ctr"/>
            <a:r>
              <a:rPr lang="zh-CN" altLang="en-US" sz="1600" b="1"/>
              <a:t>系统对话框</a:t>
            </a:r>
            <a:endParaRPr lang="zh-CN" altLang="en-US" sz="1600" b="1"/>
          </a:p>
        </p:txBody>
      </p:sp>
      <p:grpSp>
        <p:nvGrpSpPr>
          <p:cNvPr id="24" name="组合 23"/>
          <p:cNvGrpSpPr/>
          <p:nvPr/>
        </p:nvGrpSpPr>
        <p:grpSpPr>
          <a:xfrm>
            <a:off x="1421765" y="1129665"/>
            <a:ext cx="4241800" cy="5530850"/>
            <a:chOff x="1467" y="3668"/>
            <a:chExt cx="7701" cy="6802"/>
          </a:xfrm>
        </p:grpSpPr>
        <p:grpSp>
          <p:nvGrpSpPr>
            <p:cNvPr id="19" name="组合 18"/>
            <p:cNvGrpSpPr/>
            <p:nvPr/>
          </p:nvGrpSpPr>
          <p:grpSpPr>
            <a:xfrm>
              <a:off x="1467" y="3668"/>
              <a:ext cx="7701" cy="6802"/>
              <a:chOff x="927" y="3224"/>
              <a:chExt cx="7443" cy="6932"/>
            </a:xfrm>
          </p:grpSpPr>
          <p:sp>
            <p:nvSpPr>
              <p:cNvPr id="20" name="圆角矩形 19"/>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21" name="文本框 20"/>
              <p:cNvSpPr txBox="1"/>
              <p:nvPr/>
            </p:nvSpPr>
            <p:spPr>
              <a:xfrm>
                <a:off x="3428" y="3224"/>
                <a:ext cx="2441" cy="462"/>
              </a:xfrm>
              <a:prstGeom prst="rect">
                <a:avLst/>
              </a:prstGeom>
              <a:noFill/>
            </p:spPr>
            <p:txBody>
              <a:bodyPr wrap="square" rtlCol="0">
                <a:spAutoFit/>
              </a:bodyPr>
              <a:p>
                <a:pPr algn="ctr"/>
                <a:r>
                  <a:rPr lang="zh-CN" altLang="en-US" b="1"/>
                  <a:t>prompt()</a:t>
                </a:r>
                <a:endParaRPr lang="zh-CN" altLang="en-US" b="1"/>
              </a:p>
            </p:txBody>
          </p:sp>
        </p:grpSp>
        <p:sp>
          <p:nvSpPr>
            <p:cNvPr id="22" name="文本框 21"/>
            <p:cNvSpPr txBox="1"/>
            <p:nvPr/>
          </p:nvSpPr>
          <p:spPr>
            <a:xfrm>
              <a:off x="1759" y="4357"/>
              <a:ext cx="7118" cy="2497"/>
            </a:xfrm>
            <a:prstGeom prst="rect">
              <a:avLst/>
            </a:prstGeom>
            <a:noFill/>
          </p:spPr>
          <p:txBody>
            <a:bodyPr wrap="square" rtlCol="0">
              <a:spAutoFit/>
            </a:bodyPr>
            <a:p>
              <a:pPr algn="l">
                <a:lnSpc>
                  <a:spcPct val="150000"/>
                </a:lnSpc>
              </a:pPr>
              <a:r>
                <a:rPr lang="zh-CN" altLang="en-US" sz="1200"/>
                <a:t>提示框的用途是提示用户输入消息。除了OK和Cancel按钮，提示框还会显示一个文本框，让用户输入内容。prompt() 方法接收两个参数：要显示给用户的文本，以及文本框的默认值（可以是空字符串）。如果用户单击了OK按钮，则prompt() 会返回文本框中的值。如果用户单击了Cancel按钮，或者对话框被关闭，则prompt() 会返回null 。</a:t>
              </a:r>
              <a:endParaRPr lang="zh-CN" altLang="en-US" sz="1200"/>
            </a:p>
          </p:txBody>
        </p:sp>
      </p:grpSp>
      <p:pic>
        <p:nvPicPr>
          <p:cNvPr id="2" name="图片 1"/>
          <p:cNvPicPr>
            <a:picLocks noChangeAspect="1"/>
          </p:cNvPicPr>
          <p:nvPr/>
        </p:nvPicPr>
        <p:blipFill>
          <a:blip r:embed="rId1"/>
          <a:stretch>
            <a:fillRect/>
          </a:stretch>
        </p:blipFill>
        <p:spPr>
          <a:xfrm>
            <a:off x="1692910" y="4774565"/>
            <a:ext cx="3699510" cy="1492250"/>
          </a:xfrm>
          <a:prstGeom prst="rect">
            <a:avLst/>
          </a:prstGeom>
        </p:spPr>
      </p:pic>
      <p:sp>
        <p:nvSpPr>
          <p:cNvPr id="17" name="文本框 16"/>
          <p:cNvSpPr txBox="1"/>
          <p:nvPr/>
        </p:nvSpPr>
        <p:spPr>
          <a:xfrm>
            <a:off x="1737360" y="3719830"/>
            <a:ext cx="3610610" cy="8299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1200"/>
              <a:t>let result = prompt("What is your name? ", "");</a:t>
            </a:r>
            <a:endParaRPr lang="zh-CN" altLang="en-US" sz="1200"/>
          </a:p>
          <a:p>
            <a:r>
              <a:rPr lang="zh-CN" altLang="en-US" sz="1200"/>
              <a:t>if (result !== null) {</a:t>
            </a:r>
            <a:endParaRPr lang="zh-CN" altLang="en-US" sz="1200"/>
          </a:p>
          <a:p>
            <a:r>
              <a:rPr lang="zh-CN" altLang="en-US" sz="1200"/>
              <a:t>  alert("Welcome, " + result);</a:t>
            </a:r>
            <a:endParaRPr lang="zh-CN" altLang="en-US" sz="1200"/>
          </a:p>
          <a:p>
            <a:r>
              <a:rPr lang="zh-CN" altLang="en-US" sz="1200"/>
              <a:t>}</a:t>
            </a:r>
            <a:endParaRPr lang="zh-CN" altLang="en-US" sz="1200"/>
          </a:p>
        </p:txBody>
      </p:sp>
      <p:grpSp>
        <p:nvGrpSpPr>
          <p:cNvPr id="5" name="组合 4"/>
          <p:cNvGrpSpPr/>
          <p:nvPr/>
        </p:nvGrpSpPr>
        <p:grpSpPr>
          <a:xfrm>
            <a:off x="6445885" y="1129665"/>
            <a:ext cx="4241800" cy="5530850"/>
            <a:chOff x="1467" y="3668"/>
            <a:chExt cx="7701" cy="6802"/>
          </a:xfrm>
        </p:grpSpPr>
        <p:grpSp>
          <p:nvGrpSpPr>
            <p:cNvPr id="7" name="组合 6"/>
            <p:cNvGrpSpPr/>
            <p:nvPr/>
          </p:nvGrpSpPr>
          <p:grpSpPr>
            <a:xfrm>
              <a:off x="1467" y="3668"/>
              <a:ext cx="7701" cy="6802"/>
              <a:chOff x="927" y="3224"/>
              <a:chExt cx="7443" cy="6932"/>
            </a:xfrm>
          </p:grpSpPr>
          <p:sp>
            <p:nvSpPr>
              <p:cNvPr id="9" name="圆角矩形 8"/>
              <p:cNvSpPr/>
              <p:nvPr/>
            </p:nvSpPr>
            <p:spPr>
              <a:xfrm>
                <a:off x="927" y="3804"/>
                <a:ext cx="7443" cy="63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10" name="文本框 9"/>
              <p:cNvSpPr txBox="1"/>
              <p:nvPr/>
            </p:nvSpPr>
            <p:spPr>
              <a:xfrm>
                <a:off x="2021" y="3224"/>
                <a:ext cx="5305" cy="462"/>
              </a:xfrm>
              <a:prstGeom prst="rect">
                <a:avLst/>
              </a:prstGeom>
              <a:noFill/>
            </p:spPr>
            <p:txBody>
              <a:bodyPr wrap="square" rtlCol="0">
                <a:spAutoFit/>
              </a:bodyPr>
              <a:p>
                <a:pPr algn="ctr"/>
                <a:r>
                  <a:rPr lang="zh-CN" altLang="en-US" b="1"/>
                  <a:t>find()和print()</a:t>
                </a:r>
                <a:endParaRPr lang="zh-CN" altLang="en-US" b="1"/>
              </a:p>
            </p:txBody>
          </p:sp>
        </p:grpSp>
        <p:sp>
          <p:nvSpPr>
            <p:cNvPr id="11" name="文本框 10"/>
            <p:cNvSpPr txBox="1"/>
            <p:nvPr/>
          </p:nvSpPr>
          <p:spPr>
            <a:xfrm>
              <a:off x="1759" y="4545"/>
              <a:ext cx="7118" cy="2837"/>
            </a:xfrm>
            <a:prstGeom prst="rect">
              <a:avLst/>
            </a:prstGeom>
            <a:noFill/>
          </p:spPr>
          <p:txBody>
            <a:bodyPr wrap="square" rtlCol="0">
              <a:spAutoFit/>
            </a:bodyPr>
            <a:p>
              <a:pPr algn="l">
                <a:lnSpc>
                  <a:spcPct val="150000"/>
                </a:lnSpc>
              </a:pPr>
              <a:r>
                <a:rPr lang="zh-CN" altLang="en-US" sz="1200"/>
                <a:t>这两种对话框都是异步显示的，即控制权会立即返回给脚本。用户在浏览器菜单上选择“查找”（find）和“打印”（print）时显示的就是这两种对话框。通过在window 对象上调用find() 和print() 可以显示它们。这两个方法不会返回任何有关用户在对话框中执行了什么操作的信息，因此很难加以利用。此外，因为这两种对话框是异步的，所以浏览器的对话框计数器不会涉及它们，而且用户选择禁用对话框对它们也没有影响。</a:t>
              </a:r>
              <a:endParaRPr lang="zh-CN" altLang="en-US" sz="1200"/>
            </a:p>
          </p:txBody>
        </p:sp>
      </p:grpSp>
      <p:sp>
        <p:nvSpPr>
          <p:cNvPr id="12" name="文本框 11"/>
          <p:cNvSpPr txBox="1"/>
          <p:nvPr/>
        </p:nvSpPr>
        <p:spPr>
          <a:xfrm>
            <a:off x="6750050" y="4426585"/>
            <a:ext cx="3610610" cy="10147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1200"/>
              <a:t>// 显示打印对话框</a:t>
            </a:r>
            <a:endParaRPr lang="zh-CN" altLang="en-US" sz="1200"/>
          </a:p>
          <a:p>
            <a:r>
              <a:rPr lang="zh-CN" altLang="en-US" sz="1200"/>
              <a:t>window.print();</a:t>
            </a:r>
            <a:endParaRPr lang="zh-CN" altLang="en-US" sz="1200"/>
          </a:p>
          <a:p>
            <a:endParaRPr lang="zh-CN" altLang="en-US" sz="1200"/>
          </a:p>
          <a:p>
            <a:r>
              <a:rPr lang="zh-CN" altLang="en-US" sz="1200"/>
              <a:t>// 显示查找对话框</a:t>
            </a:r>
            <a:endParaRPr lang="zh-CN" altLang="en-US" sz="1200"/>
          </a:p>
          <a:p>
            <a:r>
              <a:rPr lang="zh-CN" altLang="en-US" sz="1200"/>
              <a:t>window.find();</a:t>
            </a:r>
            <a:endParaRPr lang="zh-CN" altLang="en-US" sz="1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location 对象</a:t>
            </a:r>
            <a:endParaRPr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379095" y="617855"/>
            <a:ext cx="11433175" cy="1198880"/>
          </a:xfrm>
          <a:prstGeom prst="rect">
            <a:avLst/>
          </a:prstGeom>
          <a:noFill/>
        </p:spPr>
        <p:txBody>
          <a:bodyPr wrap="square" rtlCol="0">
            <a:spAutoFit/>
          </a:bodyPr>
          <a:p>
            <a:pPr>
              <a:lnSpc>
                <a:spcPct val="150000"/>
              </a:lnSpc>
            </a:pPr>
            <a:r>
              <a:rPr lang="zh-CN" altLang="en-US" sz="1200"/>
              <a:t>location 是最有用的BOM对象之一，提供了当前窗口中加载文档的信息，以及通常的导航功能。这个对象独特的地方在于，它既是window 的属性，也是document 的属性。也就是说，window.location 和document.location 指向同一个对象。location 对象不仅保存着当前加载文档的信息，也保存着把URL解析为离散片段后能够通过属性访问的信息。这些解析后的属性在下表中有详细说明（location 前缀是必需的）。</a:t>
            </a:r>
            <a:endParaRPr lang="zh-CN" altLang="en-US" sz="1200"/>
          </a:p>
          <a:p>
            <a:pPr>
              <a:lnSpc>
                <a:spcPct val="150000"/>
              </a:lnSpc>
            </a:pPr>
            <a:r>
              <a:rPr lang="zh-CN" altLang="en-US" sz="1200"/>
              <a:t>假设浏览器当前加载的URL是http://foouser:barpassword@www.wrox.com:80/WileyCDA/?q=javascript#contents，location 对象的内容如下表所示。</a:t>
            </a:r>
            <a:endParaRPr lang="zh-CN" altLang="en-US" sz="1200"/>
          </a:p>
        </p:txBody>
      </p:sp>
      <p:pic>
        <p:nvPicPr>
          <p:cNvPr id="6" name="图片 5"/>
          <p:cNvPicPr>
            <a:picLocks noChangeAspect="1"/>
          </p:cNvPicPr>
          <p:nvPr/>
        </p:nvPicPr>
        <p:blipFill>
          <a:blip r:embed="rId1"/>
          <a:stretch>
            <a:fillRect/>
          </a:stretch>
        </p:blipFill>
        <p:spPr>
          <a:xfrm>
            <a:off x="3486785" y="1878965"/>
            <a:ext cx="5560695" cy="481457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location 对象</a:t>
            </a:r>
            <a:endParaRPr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379095" y="827405"/>
            <a:ext cx="11433175" cy="460375"/>
          </a:xfrm>
          <a:prstGeom prst="rect">
            <a:avLst/>
          </a:prstGeom>
          <a:noFill/>
        </p:spPr>
        <p:txBody>
          <a:bodyPr wrap="square" rtlCol="0">
            <a:spAutoFit/>
          </a:bodyPr>
          <a:p>
            <a:pPr algn="ctr">
              <a:lnSpc>
                <a:spcPct val="150000"/>
              </a:lnSpc>
            </a:pPr>
            <a:r>
              <a:rPr lang="zh-CN" altLang="en-US" sz="1600" b="1"/>
              <a:t>查询字符串</a:t>
            </a:r>
            <a:endParaRPr lang="zh-CN" altLang="en-US" sz="1600" b="1"/>
          </a:p>
        </p:txBody>
      </p:sp>
      <p:sp>
        <p:nvSpPr>
          <p:cNvPr id="2" name="文本框 1"/>
          <p:cNvSpPr txBox="1"/>
          <p:nvPr/>
        </p:nvSpPr>
        <p:spPr>
          <a:xfrm>
            <a:off x="3060700" y="2425065"/>
            <a:ext cx="6069965" cy="375348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let getQueryStringArgs = function() {</a:t>
            </a:r>
            <a:endParaRPr lang="zh-CN" altLang="en-US" sz="1400"/>
          </a:p>
          <a:p>
            <a:pPr algn="l"/>
            <a:r>
              <a:rPr lang="zh-CN" altLang="en-US" sz="1400"/>
              <a:t>  // 取得没有开头问号的查询字符串</a:t>
            </a:r>
            <a:endParaRPr lang="zh-CN" altLang="en-US" sz="1400"/>
          </a:p>
          <a:p>
            <a:pPr algn="l"/>
            <a:r>
              <a:rPr lang="zh-CN" altLang="en-US" sz="1400"/>
              <a:t>  let qs = (location.search.length &gt; 0 ? location.search.substring(1) : ""),</a:t>
            </a:r>
            <a:endParaRPr lang="zh-CN" altLang="en-US" sz="1400"/>
          </a:p>
          <a:p>
            <a:pPr algn="l"/>
            <a:r>
              <a:rPr lang="zh-CN" altLang="en-US" sz="1400"/>
              <a:t>    // 保存数据的对象</a:t>
            </a:r>
            <a:endParaRPr lang="zh-CN" altLang="en-US" sz="1400"/>
          </a:p>
          <a:p>
            <a:pPr algn="l"/>
            <a:r>
              <a:rPr lang="zh-CN" altLang="en-US" sz="1400"/>
              <a:t>    args = {};</a:t>
            </a:r>
            <a:endParaRPr lang="zh-CN" altLang="en-US" sz="1400"/>
          </a:p>
          <a:p>
            <a:pPr algn="l"/>
            <a:endParaRPr lang="zh-CN" altLang="en-US" sz="1400"/>
          </a:p>
          <a:p>
            <a:pPr algn="l"/>
            <a:r>
              <a:rPr lang="zh-CN" altLang="en-US" sz="1400"/>
              <a:t>  // 把每个参数添加到args对象</a:t>
            </a:r>
            <a:endParaRPr lang="zh-CN" altLang="en-US" sz="1400"/>
          </a:p>
          <a:p>
            <a:pPr algn="l"/>
            <a:r>
              <a:rPr lang="zh-CN" altLang="en-US" sz="1400"/>
              <a:t>  for (let item of qs.split("&amp;").map(kv =&gt; kv.split("="))) {</a:t>
            </a:r>
            <a:endParaRPr lang="zh-CN" altLang="en-US" sz="1400"/>
          </a:p>
          <a:p>
            <a:pPr algn="l"/>
            <a:r>
              <a:rPr lang="zh-CN" altLang="en-US" sz="1400"/>
              <a:t>    let name = decodeURIComponent(item[0]),</a:t>
            </a:r>
            <a:endParaRPr lang="zh-CN" altLang="en-US" sz="1400"/>
          </a:p>
          <a:p>
            <a:pPr algn="l"/>
            <a:r>
              <a:rPr lang="zh-CN" altLang="en-US" sz="1400"/>
              <a:t>      value = decodeURIComponent(item[1]);</a:t>
            </a:r>
            <a:endParaRPr lang="zh-CN" altLang="en-US" sz="1400"/>
          </a:p>
          <a:p>
            <a:pPr algn="l"/>
            <a:r>
              <a:rPr lang="zh-CN" altLang="en-US" sz="1400"/>
              <a:t>    if (name.length) {</a:t>
            </a:r>
            <a:endParaRPr lang="zh-CN" altLang="en-US" sz="1400"/>
          </a:p>
          <a:p>
            <a:pPr algn="l"/>
            <a:r>
              <a:rPr lang="zh-CN" altLang="en-US" sz="1400"/>
              <a:t>      args[name] = value;</a:t>
            </a:r>
            <a:endParaRPr lang="zh-CN" altLang="en-US" sz="1400"/>
          </a:p>
          <a:p>
            <a:pPr algn="l"/>
            <a:r>
              <a:rPr lang="zh-CN" altLang="en-US" sz="1400"/>
              <a:t>    }</a:t>
            </a:r>
            <a:endParaRPr lang="zh-CN" altLang="en-US" sz="1400"/>
          </a:p>
          <a:p>
            <a:pPr algn="l"/>
            <a:r>
              <a:rPr lang="zh-CN" altLang="en-US" sz="1400"/>
              <a:t>  }</a:t>
            </a:r>
            <a:endParaRPr lang="zh-CN" altLang="en-US" sz="1400"/>
          </a:p>
          <a:p>
            <a:pPr algn="l"/>
            <a:endParaRPr lang="zh-CN" altLang="en-US" sz="1400"/>
          </a:p>
          <a:p>
            <a:pPr algn="l"/>
            <a:r>
              <a:rPr lang="zh-CN" altLang="en-US" sz="1400"/>
              <a:t>  return args;</a:t>
            </a:r>
            <a:endParaRPr lang="zh-CN" altLang="en-US" sz="1400"/>
          </a:p>
          <a:p>
            <a:pPr algn="l"/>
            <a:r>
              <a:rPr lang="zh-CN" altLang="en-US" sz="1400"/>
              <a:t>}</a:t>
            </a:r>
            <a:endParaRPr lang="zh-CN" altLang="en-US" sz="1400"/>
          </a:p>
        </p:txBody>
      </p:sp>
      <p:sp>
        <p:nvSpPr>
          <p:cNvPr id="5" name="文本框 4"/>
          <p:cNvSpPr txBox="1"/>
          <p:nvPr/>
        </p:nvSpPr>
        <p:spPr>
          <a:xfrm>
            <a:off x="1026795" y="1414145"/>
            <a:ext cx="10063480" cy="737235"/>
          </a:xfrm>
          <a:prstGeom prst="rect">
            <a:avLst/>
          </a:prstGeom>
          <a:noFill/>
        </p:spPr>
        <p:txBody>
          <a:bodyPr wrap="square" rtlCol="0">
            <a:spAutoFit/>
          </a:bodyPr>
          <a:p>
            <a:pPr algn="l">
              <a:lnSpc>
                <a:spcPct val="150000"/>
              </a:lnSpc>
            </a:pPr>
            <a:r>
              <a:rPr lang="zh-CN" altLang="en-US" sz="1400">
                <a:latin typeface="楷体" panose="02010609060101010101" charset="-122"/>
                <a:ea typeface="楷体" panose="02010609060101010101" charset="-122"/>
                <a:cs typeface="楷体" panose="02010609060101010101" charset="-122"/>
              </a:rPr>
              <a:t>虽然location.search 返回了从问号开始直到URL末尾的所有内容，但没有办法逐个访问每个查询参数。下面的函数解析了查询字符串，并返回一个以每个查询参数为属性的对象：</a:t>
            </a:r>
            <a:endParaRPr lang="zh-CN" altLang="en-US" sz="14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location 对象</a:t>
            </a:r>
            <a:endParaRPr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379095" y="827405"/>
            <a:ext cx="11433175" cy="460375"/>
          </a:xfrm>
          <a:prstGeom prst="rect">
            <a:avLst/>
          </a:prstGeom>
          <a:noFill/>
        </p:spPr>
        <p:txBody>
          <a:bodyPr wrap="square" rtlCol="0">
            <a:spAutoFit/>
          </a:bodyPr>
          <a:p>
            <a:pPr algn="ctr">
              <a:lnSpc>
                <a:spcPct val="150000"/>
              </a:lnSpc>
            </a:pPr>
            <a:r>
              <a:rPr lang="zh-CN" altLang="en-US" sz="1600" b="1"/>
              <a:t>URLSearchParams</a:t>
            </a:r>
            <a:endParaRPr lang="zh-CN" altLang="en-US" sz="1600" b="1"/>
          </a:p>
        </p:txBody>
      </p:sp>
      <p:sp>
        <p:nvSpPr>
          <p:cNvPr id="2" name="文本框 1"/>
          <p:cNvSpPr txBox="1"/>
          <p:nvPr/>
        </p:nvSpPr>
        <p:spPr>
          <a:xfrm>
            <a:off x="981710" y="2861945"/>
            <a:ext cx="5497195" cy="289179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let qs = "?q=javascript&amp;num=10";</a:t>
            </a:r>
            <a:endParaRPr lang="zh-CN" altLang="en-US" sz="1400"/>
          </a:p>
          <a:p>
            <a:pPr algn="l"/>
            <a:endParaRPr lang="zh-CN" altLang="en-US" sz="1400"/>
          </a:p>
          <a:p>
            <a:pPr algn="l"/>
            <a:r>
              <a:rPr lang="zh-CN" altLang="en-US" sz="1400"/>
              <a:t>let searchParams = new URLSearchParams(qs);</a:t>
            </a:r>
            <a:endParaRPr lang="zh-CN" altLang="en-US" sz="1400"/>
          </a:p>
          <a:p>
            <a:pPr algn="l"/>
            <a:endParaRPr lang="zh-CN" altLang="en-US" sz="1400"/>
          </a:p>
          <a:p>
            <a:pPr algn="l"/>
            <a:r>
              <a:rPr lang="zh-CN" altLang="en-US" sz="1400"/>
              <a:t>alert(searchParams.toString());  // " q=javascript&amp;num=10"</a:t>
            </a:r>
            <a:endParaRPr lang="zh-CN" altLang="en-US" sz="1400"/>
          </a:p>
          <a:p>
            <a:pPr algn="l"/>
            <a:r>
              <a:rPr lang="zh-CN" altLang="en-US" sz="1400"/>
              <a:t>searchParams.has("num");         // true</a:t>
            </a:r>
            <a:endParaRPr lang="zh-CN" altLang="en-US" sz="1400"/>
          </a:p>
          <a:p>
            <a:pPr algn="l"/>
            <a:r>
              <a:rPr lang="zh-CN" altLang="en-US" sz="1400"/>
              <a:t>searchParams.get("num");         // 10</a:t>
            </a:r>
            <a:endParaRPr lang="zh-CN" altLang="en-US" sz="1400"/>
          </a:p>
          <a:p>
            <a:pPr algn="l"/>
            <a:endParaRPr lang="zh-CN" altLang="en-US" sz="1400"/>
          </a:p>
          <a:p>
            <a:pPr algn="l"/>
            <a:r>
              <a:rPr lang="zh-CN" altLang="en-US" sz="1400"/>
              <a:t>searchParams.set("page", "3");</a:t>
            </a:r>
            <a:endParaRPr lang="zh-CN" altLang="en-US" sz="1400"/>
          </a:p>
          <a:p>
            <a:pPr algn="l"/>
            <a:r>
              <a:rPr lang="zh-CN" altLang="en-US" sz="1400"/>
              <a:t>alert(searchParams.toString());  // " q=javascript&amp;num=10&amp;page=3"</a:t>
            </a:r>
            <a:endParaRPr lang="zh-CN" altLang="en-US" sz="1400"/>
          </a:p>
          <a:p>
            <a:pPr algn="l"/>
            <a:endParaRPr lang="zh-CN" altLang="en-US" sz="1400"/>
          </a:p>
          <a:p>
            <a:pPr algn="l"/>
            <a:r>
              <a:rPr lang="zh-CN" altLang="en-US" sz="1400"/>
              <a:t>searchParams.delete("q");</a:t>
            </a:r>
            <a:endParaRPr lang="zh-CN" altLang="en-US" sz="1400"/>
          </a:p>
          <a:p>
            <a:pPr algn="l"/>
            <a:r>
              <a:rPr lang="zh-CN" altLang="en-US" sz="1400"/>
              <a:t>alert(searchParams.toString());  // " num=10&amp;page=3"</a:t>
            </a:r>
            <a:endParaRPr lang="zh-CN" altLang="en-US" sz="1400"/>
          </a:p>
        </p:txBody>
      </p:sp>
      <p:sp>
        <p:nvSpPr>
          <p:cNvPr id="5" name="文本框 4"/>
          <p:cNvSpPr txBox="1"/>
          <p:nvPr/>
        </p:nvSpPr>
        <p:spPr>
          <a:xfrm>
            <a:off x="500380" y="1414145"/>
            <a:ext cx="11162030" cy="1060450"/>
          </a:xfrm>
          <a:prstGeom prst="rect">
            <a:avLst/>
          </a:prstGeom>
          <a:noFill/>
        </p:spPr>
        <p:txBody>
          <a:bodyPr wrap="square" rtlCol="0">
            <a:spAutoFit/>
          </a:bodyPr>
          <a:p>
            <a:pPr algn="l">
              <a:lnSpc>
                <a:spcPct val="150000"/>
              </a:lnSpc>
            </a:pPr>
            <a:r>
              <a:rPr lang="zh-CN" altLang="en-US" sz="1400">
                <a:latin typeface="楷体" panose="02010609060101010101" charset="-122"/>
                <a:ea typeface="楷体" panose="02010609060101010101" charset="-122"/>
                <a:cs typeface="楷体" panose="02010609060101010101" charset="-122"/>
              </a:rPr>
              <a:t>URLSearchParams 提供了一组标准API方法，通过它们可以检查和修改查询字符串。给URLSearchParams 构造函数传入一个查询字符串，就可以创建一个实例。这个实例上暴露了get() 、set() 和delete() 等方法，可以对查询字符串执行相应操作。大多数支持URLSearchParams 的浏览器也支持将URLSearchParams 的实例用作可迭代对象</a:t>
            </a:r>
            <a:endParaRPr lang="zh-CN" altLang="en-US" sz="140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6750050" y="2861945"/>
            <a:ext cx="4222115" cy="20300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let qs = "?q=javascript&amp;num=10";</a:t>
            </a:r>
            <a:endParaRPr lang="zh-CN" altLang="en-US" sz="1400"/>
          </a:p>
          <a:p>
            <a:pPr algn="l"/>
            <a:endParaRPr lang="zh-CN" altLang="en-US" sz="1400"/>
          </a:p>
          <a:p>
            <a:pPr algn="l"/>
            <a:r>
              <a:rPr lang="zh-CN" altLang="en-US" sz="1400"/>
              <a:t>let searchParams = new URLSearchParams(qs);</a:t>
            </a:r>
            <a:endParaRPr lang="zh-CN" altLang="en-US" sz="1400"/>
          </a:p>
          <a:p>
            <a:pPr algn="l"/>
            <a:endParaRPr lang="zh-CN" altLang="en-US" sz="1400"/>
          </a:p>
          <a:p>
            <a:pPr algn="l"/>
            <a:r>
              <a:rPr lang="zh-CN" altLang="en-US" sz="1400"/>
              <a:t>for (let param of searchParams) {</a:t>
            </a:r>
            <a:endParaRPr lang="zh-CN" altLang="en-US" sz="1400"/>
          </a:p>
          <a:p>
            <a:pPr algn="l"/>
            <a:r>
              <a:rPr lang="zh-CN" altLang="en-US" sz="1400"/>
              <a:t>  console.log(param);</a:t>
            </a:r>
            <a:endParaRPr lang="zh-CN" altLang="en-US" sz="1400"/>
          </a:p>
          <a:p>
            <a:pPr algn="l"/>
            <a:r>
              <a:rPr lang="zh-CN" altLang="en-US" sz="1400"/>
              <a:t>}</a:t>
            </a:r>
            <a:endParaRPr lang="zh-CN" altLang="en-US" sz="1400"/>
          </a:p>
          <a:p>
            <a:pPr algn="l"/>
            <a:r>
              <a:rPr lang="zh-CN" altLang="en-US" sz="1400"/>
              <a:t>// ["q", "javascript"]</a:t>
            </a:r>
            <a:endParaRPr lang="zh-CN" altLang="en-US" sz="1400"/>
          </a:p>
          <a:p>
            <a:pPr algn="l"/>
            <a:r>
              <a:rPr lang="zh-CN" altLang="en-US" sz="1400"/>
              <a:t>// ["num", "10"]</a:t>
            </a:r>
            <a:endParaRPr lang="zh-CN" altLang="en-US" sz="14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location 对象</a:t>
            </a:r>
            <a:endParaRPr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379730" y="581025"/>
            <a:ext cx="11433175" cy="460375"/>
          </a:xfrm>
          <a:prstGeom prst="rect">
            <a:avLst/>
          </a:prstGeom>
          <a:noFill/>
        </p:spPr>
        <p:txBody>
          <a:bodyPr wrap="square" rtlCol="0">
            <a:spAutoFit/>
          </a:bodyPr>
          <a:p>
            <a:pPr algn="ctr">
              <a:lnSpc>
                <a:spcPct val="150000"/>
              </a:lnSpc>
            </a:pPr>
            <a:r>
              <a:rPr lang="zh-CN" altLang="en-US" sz="1600" b="1"/>
              <a:t>操作地址</a:t>
            </a:r>
            <a:endParaRPr lang="zh-CN" altLang="en-US" sz="1600" b="1"/>
          </a:p>
        </p:txBody>
      </p:sp>
      <p:sp>
        <p:nvSpPr>
          <p:cNvPr id="2" name="文本框 1"/>
          <p:cNvSpPr txBox="1"/>
          <p:nvPr/>
        </p:nvSpPr>
        <p:spPr>
          <a:xfrm>
            <a:off x="4423410" y="1857375"/>
            <a:ext cx="3393440" cy="30670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location.assign("http://www.wrox.com");</a:t>
            </a:r>
            <a:endParaRPr lang="zh-CN" altLang="en-US" sz="1400"/>
          </a:p>
        </p:txBody>
      </p:sp>
      <p:sp>
        <p:nvSpPr>
          <p:cNvPr id="5" name="文本框 4"/>
          <p:cNvSpPr txBox="1"/>
          <p:nvPr/>
        </p:nvSpPr>
        <p:spPr>
          <a:xfrm>
            <a:off x="563880" y="1041400"/>
            <a:ext cx="11113135" cy="737235"/>
          </a:xfrm>
          <a:prstGeom prst="rect">
            <a:avLst/>
          </a:prstGeom>
          <a:noFill/>
        </p:spPr>
        <p:txBody>
          <a:bodyPr wrap="square" rtlCol="0">
            <a:spAutoFit/>
          </a:bodyPr>
          <a:p>
            <a:pPr algn="l">
              <a:lnSpc>
                <a:spcPct val="150000"/>
              </a:lnSpc>
            </a:pPr>
            <a:r>
              <a:rPr lang="zh-CN" altLang="en-US" sz="1400">
                <a:latin typeface="楷体" panose="02010609060101010101" charset="-122"/>
                <a:ea typeface="楷体" panose="02010609060101010101" charset="-122"/>
                <a:cs typeface="楷体" panose="02010609060101010101" charset="-122"/>
              </a:rPr>
              <a:t>可以通过修改location 对象修改浏览器的地址。首先，最常见的是使用assign() 方法并传入一个URL，如下所示，这行代码会立即启动导航到新URL的操作，</a:t>
            </a:r>
            <a:r>
              <a:rPr lang="zh-CN" altLang="en-US" sz="1400" b="1">
                <a:latin typeface="楷体" panose="02010609060101010101" charset="-122"/>
                <a:ea typeface="楷体" panose="02010609060101010101" charset="-122"/>
                <a:cs typeface="楷体" panose="02010609060101010101" charset="-122"/>
              </a:rPr>
              <a:t>同时在浏览器历史记录中增加一条记录</a:t>
            </a:r>
            <a:r>
              <a:rPr lang="zh-CN" altLang="en-US" sz="1400">
                <a:latin typeface="楷体" panose="02010609060101010101" charset="-122"/>
                <a:ea typeface="楷体" panose="02010609060101010101" charset="-122"/>
                <a:cs typeface="楷体" panose="02010609060101010101" charset="-122"/>
              </a:rPr>
              <a:t>：</a:t>
            </a:r>
            <a:endParaRPr lang="zh-CN" altLang="en-US" sz="140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3463290" y="3061335"/>
            <a:ext cx="5497195" cy="3538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 假设当前URL为http://www.wrox.com/WileyCDA/</a:t>
            </a:r>
            <a:endParaRPr lang="zh-CN" altLang="en-US" sz="1400"/>
          </a:p>
          <a:p>
            <a:pPr algn="l"/>
            <a:endParaRPr lang="zh-CN" altLang="en-US" sz="1400"/>
          </a:p>
          <a:p>
            <a:pPr algn="l"/>
            <a:r>
              <a:rPr lang="zh-CN" altLang="en-US" sz="1400"/>
              <a:t>// 把URL修改为http://www.wrox.com/WileyCDA/#section1</a:t>
            </a:r>
            <a:endParaRPr lang="zh-CN" altLang="en-US" sz="1400"/>
          </a:p>
          <a:p>
            <a:pPr algn="l"/>
            <a:r>
              <a:rPr lang="zh-CN" altLang="en-US" sz="1400"/>
              <a:t>location.hash = "#section1";</a:t>
            </a:r>
            <a:endParaRPr lang="zh-CN" altLang="en-US" sz="1400"/>
          </a:p>
          <a:p>
            <a:pPr algn="l"/>
            <a:endParaRPr lang="zh-CN" altLang="en-US" sz="1400"/>
          </a:p>
          <a:p>
            <a:pPr algn="l"/>
            <a:r>
              <a:rPr lang="zh-CN" altLang="en-US" sz="1400"/>
              <a:t>// 把URL修改为http://www.wrox.com/WileyCDA/?q=javascript</a:t>
            </a:r>
            <a:endParaRPr lang="zh-CN" altLang="en-US" sz="1400"/>
          </a:p>
          <a:p>
            <a:pPr algn="l"/>
            <a:r>
              <a:rPr lang="zh-CN" altLang="en-US" sz="1400"/>
              <a:t>location.search = "?q=javascript";</a:t>
            </a:r>
            <a:endParaRPr lang="zh-CN" altLang="en-US" sz="1400"/>
          </a:p>
          <a:p>
            <a:pPr algn="l"/>
            <a:endParaRPr lang="zh-CN" altLang="en-US" sz="1400"/>
          </a:p>
          <a:p>
            <a:pPr algn="l"/>
            <a:r>
              <a:rPr lang="zh-CN" altLang="en-US" sz="1400"/>
              <a:t>// 把URL修改为http://www.somewhere.com/WileyCDA/</a:t>
            </a:r>
            <a:endParaRPr lang="zh-CN" altLang="en-US" sz="1400"/>
          </a:p>
          <a:p>
            <a:pPr algn="l"/>
            <a:r>
              <a:rPr lang="zh-CN" altLang="en-US" sz="1400"/>
              <a:t>location.hostname = "www.somewhere.com";</a:t>
            </a:r>
            <a:endParaRPr lang="zh-CN" altLang="en-US" sz="1400"/>
          </a:p>
          <a:p>
            <a:pPr algn="l"/>
            <a:endParaRPr lang="zh-CN" altLang="en-US" sz="1400"/>
          </a:p>
          <a:p>
            <a:pPr algn="l"/>
            <a:r>
              <a:rPr lang="zh-CN" altLang="en-US" sz="1400"/>
              <a:t>// 把URL修改为http://www.somewhere.com/mydir/</a:t>
            </a:r>
            <a:endParaRPr lang="zh-CN" altLang="en-US" sz="1400"/>
          </a:p>
          <a:p>
            <a:pPr algn="l"/>
            <a:r>
              <a:rPr lang="zh-CN" altLang="en-US" sz="1400"/>
              <a:t>location.pathname = "mydir";</a:t>
            </a:r>
            <a:endParaRPr lang="zh-CN" altLang="en-US" sz="1400"/>
          </a:p>
          <a:p>
            <a:pPr algn="l"/>
            <a:endParaRPr lang="zh-CN" altLang="en-US" sz="1400"/>
          </a:p>
          <a:p>
            <a:pPr algn="l"/>
            <a:r>
              <a:rPr lang="zh-CN" altLang="en-US" sz="1400"/>
              <a:t>// 把URL修改为http://www.somewhere.com:8080/WileyCDA/</a:t>
            </a:r>
            <a:endParaRPr lang="zh-CN" altLang="en-US" sz="1400"/>
          </a:p>
          <a:p>
            <a:pPr algn="l"/>
            <a:r>
              <a:rPr lang="zh-CN" altLang="en-US" sz="1400"/>
              <a:t>location.port = 8080;</a:t>
            </a:r>
            <a:endParaRPr lang="zh-CN" altLang="en-US" sz="1400"/>
          </a:p>
        </p:txBody>
      </p:sp>
      <p:sp>
        <p:nvSpPr>
          <p:cNvPr id="7" name="文本框 6"/>
          <p:cNvSpPr txBox="1"/>
          <p:nvPr/>
        </p:nvSpPr>
        <p:spPr>
          <a:xfrm>
            <a:off x="563880" y="2242820"/>
            <a:ext cx="10911840" cy="737235"/>
          </a:xfrm>
          <a:prstGeom prst="rect">
            <a:avLst/>
          </a:prstGeom>
          <a:noFill/>
        </p:spPr>
        <p:txBody>
          <a:bodyPr wrap="square" rtlCol="0">
            <a:spAutoFit/>
          </a:bodyPr>
          <a:p>
            <a:pPr algn="l">
              <a:lnSpc>
                <a:spcPct val="150000"/>
              </a:lnSpc>
            </a:pPr>
            <a:r>
              <a:rPr lang="zh-CN" altLang="en-US" sz="1400" b="1">
                <a:latin typeface="楷体" panose="02010609060101010101" charset="-122"/>
                <a:ea typeface="楷体" panose="02010609060101010101" charset="-122"/>
                <a:cs typeface="楷体" panose="02010609060101010101" charset="-122"/>
              </a:rPr>
              <a:t>修改location 对象的属性也会修改当前加载的页面</a:t>
            </a:r>
            <a:r>
              <a:rPr lang="zh-CN" altLang="en-US" sz="1400">
                <a:latin typeface="楷体" panose="02010609060101010101" charset="-122"/>
                <a:ea typeface="楷体" panose="02010609060101010101" charset="-122"/>
                <a:cs typeface="楷体" panose="02010609060101010101" charset="-122"/>
              </a:rPr>
              <a:t>。其中，hash 、search 、hostname 、pathname 和port 属性被设置为新值之后都会修改当前URL，除了hash 之外，只要修改location 的一个属性，就会导致页面重新加载新URL，如下面的例子所示：</a:t>
            </a:r>
            <a:endParaRPr lang="zh-CN" altLang="en-US" sz="14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39565" y="972820"/>
            <a:ext cx="3912235" cy="5015865"/>
          </a:xfrm>
          <a:prstGeom prst="rect">
            <a:avLst/>
          </a:prstGeom>
          <a:noFill/>
        </p:spPr>
        <p:txBody>
          <a:bodyPr wrap="square" rtlCol="0">
            <a:spAutoFit/>
          </a:bodyPr>
          <a:p>
            <a:pPr marL="571500" indent="-571500">
              <a:lnSpc>
                <a:spcPct val="200000"/>
              </a:lnSpc>
              <a:buFont typeface="+mj-ea"/>
              <a:buAutoNum type="ea1JpnChsDbPeriod"/>
            </a:pPr>
            <a:r>
              <a:rPr lang="en-US" sz="3200" b="1">
                <a:latin typeface="方正舒体" panose="02010601030101010101" charset="-122"/>
                <a:ea typeface="方正舒体" panose="02010601030101010101" charset="-122"/>
                <a:cs typeface="方正舒体" panose="02010601030101010101" charset="-122"/>
              </a:rPr>
              <a:t>Window</a:t>
            </a:r>
            <a:r>
              <a:rPr lang="zh-CN" altLang="en-US" sz="3200" b="1">
                <a:latin typeface="方正舒体" panose="02010601030101010101" charset="-122"/>
                <a:ea typeface="方正舒体" panose="02010601030101010101" charset="-122"/>
                <a:cs typeface="方正舒体" panose="02010601030101010101" charset="-122"/>
              </a:rPr>
              <a:t>对象</a:t>
            </a:r>
            <a:endParaRPr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location</a:t>
            </a:r>
            <a:r>
              <a:rPr lang="zh-CN" altLang="en-US" sz="3200" b="1">
                <a:latin typeface="方正舒体" panose="02010601030101010101" charset="-122"/>
                <a:ea typeface="方正舒体" panose="02010601030101010101" charset="-122"/>
                <a:cs typeface="方正舒体" panose="02010601030101010101" charset="-122"/>
              </a:rPr>
              <a:t>对象</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navigator</a:t>
            </a:r>
            <a:r>
              <a:rPr lang="zh-CN" altLang="en-US" sz="3200" b="1">
                <a:latin typeface="方正舒体" panose="02010601030101010101" charset="-122"/>
                <a:ea typeface="方正舒体" panose="02010601030101010101" charset="-122"/>
                <a:cs typeface="方正舒体" panose="02010601030101010101" charset="-122"/>
              </a:rPr>
              <a:t>对象</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screen</a:t>
            </a:r>
            <a:r>
              <a:rPr lang="zh-CN" altLang="en-US" sz="3200" b="1">
                <a:latin typeface="方正舒体" panose="02010601030101010101" charset="-122"/>
                <a:ea typeface="方正舒体" panose="02010601030101010101" charset="-122"/>
                <a:cs typeface="方正舒体" panose="02010601030101010101" charset="-122"/>
              </a:rPr>
              <a:t>对象</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history</a:t>
            </a:r>
            <a:r>
              <a:rPr lang="zh-CN" altLang="en-US" sz="3200" b="1">
                <a:latin typeface="方正舒体" panose="02010601030101010101" charset="-122"/>
                <a:ea typeface="方正舒体" panose="02010601030101010101" charset="-122"/>
                <a:cs typeface="方正舒体" panose="02010601030101010101" charset="-122"/>
              </a:rPr>
              <a:t>对象</a:t>
            </a:r>
            <a:endParaRPr lang="zh-CN" altLang="en-US" sz="3200" b="1">
              <a:latin typeface="方正舒体" panose="02010601030101010101" charset="-122"/>
              <a:ea typeface="方正舒体" panose="02010601030101010101" charset="-122"/>
              <a:cs typeface="方正舒体" panose="02010601030101010101" charset="-122"/>
            </a:endParaRPr>
          </a:p>
        </p:txBody>
      </p:sp>
      <p:sp>
        <p:nvSpPr>
          <p:cNvPr id="3" name="文本框 2"/>
          <p:cNvSpPr txBox="1"/>
          <p:nvPr/>
        </p:nvSpPr>
        <p:spPr>
          <a:xfrm>
            <a:off x="1154430" y="450850"/>
            <a:ext cx="6417310"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目录</a:t>
            </a:r>
            <a:endParaRPr lang="en-US" altLang="zh-CN" sz="28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location 对象</a:t>
            </a:r>
            <a:endParaRPr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379730" y="808990"/>
            <a:ext cx="11433175" cy="460375"/>
          </a:xfrm>
          <a:prstGeom prst="rect">
            <a:avLst/>
          </a:prstGeom>
          <a:noFill/>
        </p:spPr>
        <p:txBody>
          <a:bodyPr wrap="square" rtlCol="0">
            <a:spAutoFit/>
          </a:bodyPr>
          <a:p>
            <a:pPr algn="ctr">
              <a:lnSpc>
                <a:spcPct val="150000"/>
              </a:lnSpc>
            </a:pPr>
            <a:r>
              <a:rPr lang="zh-CN" altLang="en-US" sz="1600" b="1"/>
              <a:t>操作地址</a:t>
            </a:r>
            <a:endParaRPr lang="zh-CN" altLang="en-US" sz="1600" b="1"/>
          </a:p>
        </p:txBody>
      </p:sp>
      <p:sp>
        <p:nvSpPr>
          <p:cNvPr id="6" name="文本框 5"/>
          <p:cNvSpPr txBox="1"/>
          <p:nvPr/>
        </p:nvSpPr>
        <p:spPr>
          <a:xfrm>
            <a:off x="3347720" y="5193665"/>
            <a:ext cx="5497195" cy="52197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location.reload();     // 重新加载，可能是从缓存加载</a:t>
            </a:r>
            <a:endParaRPr lang="zh-CN" altLang="en-US" sz="1400"/>
          </a:p>
          <a:p>
            <a:pPr algn="l"/>
            <a:r>
              <a:rPr lang="zh-CN" altLang="en-US" sz="1400"/>
              <a:t>location.reload(true); // 重新加载，从服务器加载</a:t>
            </a:r>
            <a:endParaRPr lang="zh-CN" altLang="en-US" sz="1400"/>
          </a:p>
        </p:txBody>
      </p:sp>
      <p:sp>
        <p:nvSpPr>
          <p:cNvPr id="8" name="文本框 7"/>
          <p:cNvSpPr txBox="1"/>
          <p:nvPr/>
        </p:nvSpPr>
        <p:spPr>
          <a:xfrm>
            <a:off x="511175" y="1529080"/>
            <a:ext cx="11265535" cy="737235"/>
          </a:xfrm>
          <a:prstGeom prst="rect">
            <a:avLst/>
          </a:prstGeom>
          <a:noFill/>
        </p:spPr>
        <p:txBody>
          <a:bodyPr wrap="square" rtlCol="0">
            <a:spAutoFit/>
          </a:bodyPr>
          <a:p>
            <a:pPr algn="l">
              <a:lnSpc>
                <a:spcPct val="150000"/>
              </a:lnSpc>
            </a:pPr>
            <a:r>
              <a:rPr lang="zh-CN" altLang="en-US" sz="1400" b="1">
                <a:solidFill>
                  <a:srgbClr val="FF0000"/>
                </a:solidFill>
              </a:rPr>
              <a:t>注意 </a:t>
            </a:r>
            <a:r>
              <a:rPr lang="zh-CN" altLang="en-US" sz="1400"/>
              <a:t>　</a:t>
            </a:r>
            <a:r>
              <a:rPr lang="zh-CN" altLang="en-US" sz="1400" b="1"/>
              <a:t>修改hash 的值会在浏览器历史中增加一条新记录。</a:t>
            </a:r>
            <a:r>
              <a:rPr lang="zh-CN" altLang="en-US" sz="1400"/>
              <a:t>在早期的IE中，点击“后退”和“前进”按钮不会更新hash 属性，只有点击包含散列的URL才会更新hash 的值。</a:t>
            </a:r>
            <a:endParaRPr lang="zh-CN" altLang="en-US" sz="1400"/>
          </a:p>
        </p:txBody>
      </p:sp>
      <p:sp>
        <p:nvSpPr>
          <p:cNvPr id="9" name="文本框 8"/>
          <p:cNvSpPr txBox="1"/>
          <p:nvPr/>
        </p:nvSpPr>
        <p:spPr>
          <a:xfrm>
            <a:off x="511175" y="2677160"/>
            <a:ext cx="11170285" cy="737235"/>
          </a:xfrm>
          <a:prstGeom prst="rect">
            <a:avLst/>
          </a:prstGeom>
          <a:noFill/>
        </p:spPr>
        <p:txBody>
          <a:bodyPr wrap="square" rtlCol="0">
            <a:spAutoFit/>
          </a:bodyPr>
          <a:p>
            <a:pPr algn="l">
              <a:lnSpc>
                <a:spcPct val="150000"/>
              </a:lnSpc>
            </a:pPr>
            <a:r>
              <a:rPr lang="zh-CN" altLang="en-US" sz="1400" b="1"/>
              <a:t>如果不希望增加历史记录，可以使用replace() 方法。这个方法接收一个URL参数，但重新加载后不会增加历史记录。</a:t>
            </a:r>
            <a:r>
              <a:rPr lang="zh-CN" altLang="en-US" sz="1400"/>
              <a:t>调用replace() 之后，用户不能回到前一页。</a:t>
            </a:r>
            <a:endParaRPr lang="zh-CN" altLang="en-US" sz="1400"/>
          </a:p>
        </p:txBody>
      </p:sp>
      <p:sp>
        <p:nvSpPr>
          <p:cNvPr id="10" name="文本框 9"/>
          <p:cNvSpPr txBox="1"/>
          <p:nvPr/>
        </p:nvSpPr>
        <p:spPr>
          <a:xfrm>
            <a:off x="555625" y="3883025"/>
            <a:ext cx="11080115" cy="1060450"/>
          </a:xfrm>
          <a:prstGeom prst="rect">
            <a:avLst/>
          </a:prstGeom>
          <a:noFill/>
        </p:spPr>
        <p:txBody>
          <a:bodyPr wrap="square" rtlCol="0">
            <a:spAutoFit/>
          </a:bodyPr>
          <a:p>
            <a:pPr algn="l">
              <a:lnSpc>
                <a:spcPct val="150000"/>
              </a:lnSpc>
            </a:pPr>
            <a:r>
              <a:rPr lang="zh-CN" altLang="en-US" sz="1400" b="1"/>
              <a:t>最后一个修改地址的方法是reload() ，它能重新加载当前显示的页面。</a:t>
            </a:r>
            <a:r>
              <a:rPr lang="zh-CN" altLang="en-US" sz="1400"/>
              <a:t>调用reload() 而不传参数，页面会以最有效的方式重新加载。也就是说，如果页面自上次请求以来没有修改过，浏览器可能会从缓存中加载页面。如果想强制从服务器重新加载，可以像下面这样给reload() 传个true ：</a:t>
            </a:r>
            <a:endParaRPr lang="zh-CN" altLang="en-US" sz="1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navigator 对象</a:t>
            </a:r>
            <a:endParaRPr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478790" y="840105"/>
            <a:ext cx="11234420" cy="2676525"/>
          </a:xfrm>
          <a:prstGeom prst="rect">
            <a:avLst/>
          </a:prstGeom>
          <a:noFill/>
        </p:spPr>
        <p:txBody>
          <a:bodyPr wrap="square" rtlCol="0">
            <a:spAutoFit/>
          </a:bodyPr>
          <a:p>
            <a:pPr algn="l">
              <a:lnSpc>
                <a:spcPct val="150000"/>
              </a:lnSpc>
            </a:pPr>
            <a:r>
              <a:rPr lang="zh-CN" altLang="en-US" sz="1400"/>
              <a:t>navigator 是由Netscape Navigator 2最早引入浏览器的，现在已经成为客户端标识浏览器的标准。只要浏览器启用JavaScript，navigator 对象就一定存在。但是与其他BOM对象一样，每个浏览器都支持自己的属性。</a:t>
            </a:r>
            <a:endParaRPr lang="zh-CN" altLang="en-US" sz="1400"/>
          </a:p>
          <a:p>
            <a:pPr algn="l">
              <a:lnSpc>
                <a:spcPct val="150000"/>
              </a:lnSpc>
            </a:pPr>
            <a:endParaRPr lang="zh-CN" altLang="en-US" sz="1400"/>
          </a:p>
          <a:p>
            <a:pPr algn="l">
              <a:lnSpc>
                <a:spcPct val="150000"/>
              </a:lnSpc>
            </a:pPr>
            <a:r>
              <a:rPr lang="zh-CN" altLang="en-US" sz="1400"/>
              <a:t>注意 　navigator 对象中关于系统能力的属性将在第13章详细介绍。</a:t>
            </a:r>
            <a:endParaRPr lang="zh-CN" altLang="en-US" sz="1400"/>
          </a:p>
          <a:p>
            <a:pPr algn="l">
              <a:lnSpc>
                <a:spcPct val="150000"/>
              </a:lnSpc>
            </a:pPr>
            <a:endParaRPr lang="zh-CN" altLang="en-US" sz="1400"/>
          </a:p>
          <a:p>
            <a:pPr algn="l">
              <a:lnSpc>
                <a:spcPct val="150000"/>
              </a:lnSpc>
            </a:pPr>
            <a:r>
              <a:rPr lang="zh-CN" altLang="en-US" sz="1400"/>
              <a:t>navigator 对象实现了NavigatorID 、NavigatorLanguage 、NavigatorOnLine 、NavigatorContentUtils 、NavigatorStorage 、NavigatorStorageUtils 、NavigatorConcurrentHardware 、NavigatorPlugins 和NavigatorUserMedia 接口定义的属性和方法。</a:t>
            </a:r>
            <a:endParaRPr lang="zh-CN" altLang="en-US" sz="1400"/>
          </a:p>
          <a:p>
            <a:pPr algn="l">
              <a:lnSpc>
                <a:spcPct val="150000"/>
              </a:lnSpc>
            </a:pPr>
            <a:endParaRPr lang="zh-CN" altLang="en-US" sz="14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a:t>
            </a:r>
            <a:r>
              <a:rPr lang="zh-CN" sz="2800" b="1">
                <a:solidFill>
                  <a:schemeClr val="tx1"/>
                </a:solidFill>
                <a:effectLst>
                  <a:outerShdw blurRad="38100" dist="19050" dir="2700000" algn="tl" rotWithShape="0">
                    <a:schemeClr val="dk1">
                      <a:alpha val="40000"/>
                    </a:schemeClr>
                  </a:outerShdw>
                </a:effectLst>
              </a:rPr>
              <a:t>、</a:t>
            </a:r>
            <a:r>
              <a:rPr sz="2800" b="1">
                <a:solidFill>
                  <a:schemeClr val="tx1"/>
                </a:solidFill>
                <a:effectLst>
                  <a:outerShdw blurRad="38100" dist="19050" dir="2700000" algn="tl" rotWithShape="0">
                    <a:schemeClr val="dk1">
                      <a:alpha val="40000"/>
                    </a:schemeClr>
                  </a:outerShdw>
                </a:effectLst>
              </a:rPr>
              <a:t>navigator 对象</a:t>
            </a:r>
            <a:endParaRPr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450850" y="680085"/>
            <a:ext cx="11372215" cy="1383665"/>
          </a:xfrm>
          <a:prstGeom prst="rect">
            <a:avLst/>
          </a:prstGeom>
          <a:noFill/>
        </p:spPr>
        <p:txBody>
          <a:bodyPr wrap="square" rtlCol="0">
            <a:spAutoFit/>
          </a:bodyPr>
          <a:p>
            <a:pPr algn="l">
              <a:lnSpc>
                <a:spcPct val="150000"/>
              </a:lnSpc>
            </a:pPr>
            <a:r>
              <a:rPr lang="zh-CN" altLang="en-US" sz="1400">
                <a:latin typeface="楷体" panose="02010609060101010101" charset="-122"/>
                <a:ea typeface="楷体" panose="02010609060101010101" charset="-122"/>
                <a:cs typeface="楷体" panose="02010609060101010101" charset="-122"/>
              </a:rPr>
              <a:t>navigator 是由Netscape Navigator 2最早引入浏览器的，现在已经成为客户端标识浏览器的标准。只要浏览器启用JavaScript，navigator 对象就一定存在。但是与其他BOM对象一样，每个浏览器都支持自己的属性。</a:t>
            </a:r>
            <a:endParaRPr lang="zh-CN" altLang="en-US" sz="1400">
              <a:latin typeface="楷体" panose="02010609060101010101" charset="-122"/>
              <a:ea typeface="楷体" panose="02010609060101010101" charset="-122"/>
              <a:cs typeface="楷体" panose="02010609060101010101" charset="-122"/>
            </a:endParaRPr>
          </a:p>
          <a:p>
            <a:pPr algn="l">
              <a:lnSpc>
                <a:spcPct val="150000"/>
              </a:lnSpc>
            </a:pPr>
            <a:r>
              <a:rPr lang="zh-CN" altLang="en-US" sz="1400">
                <a:latin typeface="楷体" panose="02010609060101010101" charset="-122"/>
                <a:ea typeface="楷体" panose="02010609060101010101" charset="-122"/>
                <a:cs typeface="楷体" panose="02010609060101010101" charset="-122"/>
              </a:rPr>
              <a:t>navigator 对象实现了NavigatorID 、NavigatorLanguage 、NavigatorOnLine 、NavigatorContentUtils 、NavigatorStorage 、NavigatorStorageUtils 、NavigatorConcurrentHardware 、NavigatorPlugins 和NavigatorUserMedia 接口定义的属性和方法。</a:t>
            </a:r>
            <a:endParaRPr lang="zh-CN" altLang="en-US" sz="14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8840" y="2354580"/>
            <a:ext cx="10616565" cy="1938020"/>
          </a:xfrm>
          <a:prstGeom prst="rect">
            <a:avLst/>
          </a:prstGeom>
          <a:noFill/>
        </p:spPr>
        <p:txBody>
          <a:bodyPr wrap="square" rtlCol="0" anchor="t">
            <a:spAutoFit/>
          </a:bodyPr>
          <a:p>
            <a:pPr>
              <a:lnSpc>
                <a:spcPct val="150000"/>
              </a:lnSpc>
            </a:pPr>
            <a:r>
              <a:rPr lang="zh-CN" altLang="en-US" sz="1600" b="1">
                <a:latin typeface="楷体" panose="02010609060101010101" charset="-122"/>
                <a:ea typeface="楷体" panose="02010609060101010101" charset="-122"/>
                <a:cs typeface="楷体" panose="02010609060101010101" charset="-122"/>
              </a:rPr>
              <a:t>虽然ECMAScript把浏览器对象模型（BOM，Browser Object Model）描述为JavaScript的核心，但实际上BOM是使用JavaScript开发Web应用程序的核心。BOM提供了与网页无关的浏览器功能对象。</a:t>
            </a:r>
            <a:r>
              <a:rPr lang="zh-CN" altLang="en-US" sz="1600">
                <a:latin typeface="楷体" panose="02010609060101010101" charset="-122"/>
                <a:ea typeface="楷体" panose="02010609060101010101" charset="-122"/>
                <a:cs typeface="楷体" panose="02010609060101010101" charset="-122"/>
              </a:rPr>
              <a:t>多年来，BOM是在缺乏规范的背景下发展起来的，因此既充满乐趣又问题多多。毕竟，浏览器开发商都按照自己的意愿来为它添砖加瓦。最终，浏览器实现之间共通的部分成为了事实标准，为Web开发提供了浏览器间互操作的基础。</a:t>
            </a:r>
            <a:r>
              <a:rPr lang="zh-CN" altLang="en-US" sz="1600" b="1">
                <a:latin typeface="楷体" panose="02010609060101010101" charset="-122"/>
                <a:ea typeface="楷体" panose="02010609060101010101" charset="-122"/>
                <a:cs typeface="楷体" panose="02010609060101010101" charset="-122"/>
              </a:rPr>
              <a:t>HTML5规范中有一部分涵盖了BOM的主要内容，因为W3C希望将JavaScript在浏览器中最基础的部分标准化。</a:t>
            </a:r>
            <a:endParaRPr lang="zh-CN" altLang="en-US" sz="1600" b="1">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4515" y="1320800"/>
            <a:ext cx="11076305" cy="1198880"/>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BOM的核心是window 对象，表示浏览器的实例。</a:t>
            </a:r>
            <a:r>
              <a:rPr lang="zh-CN" altLang="en-US" sz="1600" b="1">
                <a:latin typeface="楷体" panose="02010609060101010101" charset="-122"/>
                <a:ea typeface="楷体" panose="02010609060101010101" charset="-122"/>
                <a:cs typeface="楷体" panose="02010609060101010101" charset="-122"/>
              </a:rPr>
              <a:t>window 对象在浏览器中有两重身份，一个是ECMAScript中的Global 对象，另一个就是浏览器窗口的JavaScript接口。</a:t>
            </a:r>
            <a:r>
              <a:rPr lang="zh-CN" altLang="en-US" sz="1600">
                <a:latin typeface="楷体" panose="02010609060101010101" charset="-122"/>
                <a:ea typeface="楷体" panose="02010609060101010101" charset="-122"/>
                <a:cs typeface="楷体" panose="02010609060101010101" charset="-122"/>
              </a:rPr>
              <a:t>这意味着网页中定义的所有对象、变量和函数都以window 作为其Global 对象，都可以访问其上定义的parseInt() 等全局方法。</a:t>
            </a:r>
            <a:endParaRPr lang="zh-CN" altLang="en-US" sz="1600">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564515" y="2858135"/>
            <a:ext cx="11243310" cy="337185"/>
          </a:xfrm>
          <a:prstGeom prst="rect">
            <a:avLst/>
          </a:prstGeom>
          <a:noFill/>
        </p:spPr>
        <p:txBody>
          <a:bodyPr wrap="square" rtlCol="0">
            <a:spAutoFit/>
          </a:bodyPr>
          <a:p>
            <a:pPr algn="ctr"/>
            <a:r>
              <a:rPr lang="zh-CN" altLang="en-US" sz="1600" b="1"/>
              <a:t>Global 作用域</a:t>
            </a:r>
            <a:endParaRPr lang="zh-CN" altLang="en-US" sz="1600" b="1"/>
          </a:p>
        </p:txBody>
      </p:sp>
      <p:grpSp>
        <p:nvGrpSpPr>
          <p:cNvPr id="14" name="组合 13"/>
          <p:cNvGrpSpPr/>
          <p:nvPr/>
        </p:nvGrpSpPr>
        <p:grpSpPr>
          <a:xfrm>
            <a:off x="307340" y="3373120"/>
            <a:ext cx="5727065" cy="2298700"/>
            <a:chOff x="874" y="3576"/>
            <a:chExt cx="9019" cy="3620"/>
          </a:xfrm>
        </p:grpSpPr>
        <p:sp>
          <p:nvSpPr>
            <p:cNvPr id="9" name="文本框 8"/>
            <p:cNvSpPr txBox="1"/>
            <p:nvPr/>
          </p:nvSpPr>
          <p:spPr>
            <a:xfrm>
              <a:off x="874" y="3576"/>
              <a:ext cx="9019" cy="1161"/>
            </a:xfrm>
            <a:prstGeom prst="rect">
              <a:avLst/>
            </a:prstGeom>
            <a:noFill/>
          </p:spPr>
          <p:txBody>
            <a:bodyPr wrap="square" rtlCol="0">
              <a:spAutoFit/>
            </a:bodyPr>
            <a:p>
              <a:pPr algn="l">
                <a:lnSpc>
                  <a:spcPct val="150000"/>
                </a:lnSpc>
              </a:pPr>
              <a:r>
                <a:rPr lang="zh-CN" altLang="en-US" sz="1400">
                  <a:latin typeface="楷体" panose="02010609060101010101" charset="-122"/>
                  <a:ea typeface="楷体" panose="02010609060101010101" charset="-122"/>
                  <a:cs typeface="楷体" panose="02010609060101010101" charset="-122"/>
                </a:rPr>
                <a:t>因为window 对象被复用为ECMAScript的Global 对象，</a:t>
              </a:r>
              <a:r>
                <a:rPr lang="zh-CN" altLang="en-US" sz="1400" b="1">
                  <a:latin typeface="楷体" panose="02010609060101010101" charset="-122"/>
                  <a:ea typeface="楷体" panose="02010609060101010101" charset="-122"/>
                  <a:cs typeface="楷体" panose="02010609060101010101" charset="-122"/>
                </a:rPr>
                <a:t>所以通过var 声明的所有全局变量和函数都会变成window 对象的属性和方法。</a:t>
              </a:r>
              <a:endParaRPr lang="zh-CN" altLang="en-US" sz="1400" b="1">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2559" y="5017"/>
              <a:ext cx="4844" cy="217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var age = 29;</a:t>
              </a:r>
              <a:endParaRPr lang="zh-CN" altLang="en-US" sz="1400"/>
            </a:p>
            <a:p>
              <a:pPr algn="l"/>
              <a:r>
                <a:rPr lang="zh-CN" altLang="en-US" sz="1400"/>
                <a:t>var sayAge = () =&gt; alert(this.age);</a:t>
              </a:r>
              <a:endParaRPr lang="zh-CN" altLang="en-US" sz="1400"/>
            </a:p>
            <a:p>
              <a:pPr algn="l"/>
              <a:endParaRPr lang="zh-CN" altLang="en-US" sz="1400"/>
            </a:p>
            <a:p>
              <a:pPr algn="l"/>
              <a:r>
                <a:rPr lang="zh-CN" altLang="en-US" sz="1400"/>
                <a:t>alert(window.age); // 29</a:t>
              </a:r>
              <a:endParaRPr lang="zh-CN" altLang="en-US" sz="1400"/>
            </a:p>
            <a:p>
              <a:pPr algn="l"/>
              <a:r>
                <a:rPr lang="zh-CN" altLang="en-US" sz="1400"/>
                <a:t>sayAge();          // 29</a:t>
              </a:r>
              <a:endParaRPr lang="zh-CN" altLang="en-US" sz="1400"/>
            </a:p>
            <a:p>
              <a:pPr algn="l"/>
              <a:r>
                <a:rPr lang="zh-CN" altLang="en-US" sz="1400"/>
                <a:t>window.sayAge();   // 29</a:t>
              </a:r>
              <a:endParaRPr lang="zh-CN" altLang="en-US" sz="1400"/>
            </a:p>
          </p:txBody>
        </p:sp>
      </p:grpSp>
      <p:grpSp>
        <p:nvGrpSpPr>
          <p:cNvPr id="15" name="组合 14"/>
          <p:cNvGrpSpPr/>
          <p:nvPr/>
        </p:nvGrpSpPr>
        <p:grpSpPr>
          <a:xfrm>
            <a:off x="6153150" y="3373120"/>
            <a:ext cx="5430520" cy="2364105"/>
            <a:chOff x="10280" y="3590"/>
            <a:chExt cx="8552" cy="3723"/>
          </a:xfrm>
        </p:grpSpPr>
        <p:sp>
          <p:nvSpPr>
            <p:cNvPr id="12" name="文本框 11"/>
            <p:cNvSpPr txBox="1"/>
            <p:nvPr/>
          </p:nvSpPr>
          <p:spPr>
            <a:xfrm>
              <a:off x="10280" y="3590"/>
              <a:ext cx="8331" cy="1161"/>
            </a:xfrm>
            <a:prstGeom prst="rect">
              <a:avLst/>
            </a:prstGeom>
            <a:noFill/>
          </p:spPr>
          <p:txBody>
            <a:bodyPr wrap="square" rtlCol="0">
              <a:spAutoFit/>
            </a:bodyPr>
            <a:p>
              <a:pPr algn="l">
                <a:lnSpc>
                  <a:spcPct val="150000"/>
                </a:lnSpc>
              </a:pPr>
              <a:r>
                <a:rPr lang="zh-CN" altLang="en-US" sz="1400" b="1">
                  <a:latin typeface="楷体" panose="02010609060101010101" charset="-122"/>
                  <a:ea typeface="楷体" panose="02010609060101010101" charset="-122"/>
                  <a:cs typeface="楷体" panose="02010609060101010101" charset="-122"/>
                </a:rPr>
                <a:t>如果在这里使用let 或const 替代var ，则不会把变量添加给全局对象</a:t>
              </a:r>
              <a:endParaRPr lang="zh-CN" altLang="en-US" sz="1400" b="1">
                <a:latin typeface="楷体" panose="02010609060101010101" charset="-122"/>
                <a:ea typeface="楷体" panose="02010609060101010101" charset="-122"/>
                <a:cs typeface="楷体" panose="02010609060101010101" charset="-122"/>
              </a:endParaRPr>
            </a:p>
          </p:txBody>
        </p:sp>
        <p:sp>
          <p:nvSpPr>
            <p:cNvPr id="13" name="文本框 12"/>
            <p:cNvSpPr txBox="1"/>
            <p:nvPr/>
          </p:nvSpPr>
          <p:spPr>
            <a:xfrm>
              <a:off x="10451" y="5134"/>
              <a:ext cx="8381" cy="217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pPr algn="l"/>
              <a:r>
                <a:rPr lang="zh-CN" altLang="en-US" sz="1400"/>
                <a:t>let age = 29;</a:t>
              </a:r>
              <a:endParaRPr lang="zh-CN" altLang="en-US" sz="1400"/>
            </a:p>
            <a:p>
              <a:pPr algn="l"/>
              <a:r>
                <a:rPr lang="zh-CN" altLang="en-US" sz="1400"/>
                <a:t>const sayAge = () =&gt; alert(this.age);</a:t>
              </a:r>
              <a:endParaRPr lang="zh-CN" altLang="en-US" sz="1400"/>
            </a:p>
            <a:p>
              <a:pPr algn="l"/>
              <a:endParaRPr lang="zh-CN" altLang="en-US" sz="1400"/>
            </a:p>
            <a:p>
              <a:pPr algn="l"/>
              <a:r>
                <a:rPr lang="zh-CN" altLang="en-US" sz="1400"/>
                <a:t>alert(window.age);  // undefined</a:t>
              </a:r>
              <a:endParaRPr lang="zh-CN" altLang="en-US" sz="1400"/>
            </a:p>
            <a:p>
              <a:pPr algn="l"/>
              <a:r>
                <a:rPr lang="zh-CN" altLang="en-US" sz="1400"/>
                <a:t>sayAge();           // undefined</a:t>
              </a:r>
              <a:endParaRPr lang="zh-CN" altLang="en-US" sz="1400"/>
            </a:p>
            <a:p>
              <a:pPr algn="l"/>
              <a:r>
                <a:rPr lang="zh-CN" altLang="en-US" sz="1400"/>
                <a:t>window.sayAge();    // TypeError: window.sayAge is not a function</a:t>
              </a:r>
              <a:endParaRPr lang="zh-CN" altLang="en-US" sz="1400"/>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474345" y="1081405"/>
            <a:ext cx="11243310" cy="337185"/>
          </a:xfrm>
          <a:prstGeom prst="rect">
            <a:avLst/>
          </a:prstGeom>
          <a:noFill/>
        </p:spPr>
        <p:txBody>
          <a:bodyPr wrap="square" rtlCol="0">
            <a:spAutoFit/>
          </a:bodyPr>
          <a:p>
            <a:pPr algn="ctr"/>
            <a:r>
              <a:rPr lang="zh-CN" altLang="en-US" sz="1600" b="1"/>
              <a:t>窗口关系</a:t>
            </a:r>
            <a:endParaRPr lang="zh-CN" altLang="en-US" sz="1600" b="1"/>
          </a:p>
        </p:txBody>
      </p:sp>
      <p:sp>
        <p:nvSpPr>
          <p:cNvPr id="6" name="矩形 5"/>
          <p:cNvSpPr/>
          <p:nvPr/>
        </p:nvSpPr>
        <p:spPr>
          <a:xfrm>
            <a:off x="2352040" y="1819910"/>
            <a:ext cx="6620510" cy="70167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r>
              <a:rPr lang="zh-CN" altLang="en-US">
                <a:latin typeface="楷体" panose="02010609060101010101" charset="-122"/>
                <a:ea typeface="楷体" panose="02010609060101010101" charset="-122"/>
                <a:cs typeface="楷体" panose="02010609060101010101" charset="-122"/>
                <a:sym typeface="+mn-ea"/>
              </a:rPr>
              <a:t>top 对象始终指向最上层（最外层）窗口，即浏览器窗口本身。</a:t>
            </a:r>
            <a:endParaRPr lang="zh-CN" altLang="en-US"/>
          </a:p>
        </p:txBody>
      </p:sp>
      <p:sp>
        <p:nvSpPr>
          <p:cNvPr id="7" name="矩形 6"/>
          <p:cNvSpPr/>
          <p:nvPr/>
        </p:nvSpPr>
        <p:spPr>
          <a:xfrm>
            <a:off x="2352040" y="2785110"/>
            <a:ext cx="6620510" cy="70167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l"/>
            <a:r>
              <a:rPr lang="zh-CN" altLang="en-US">
                <a:latin typeface="楷体" panose="02010609060101010101" charset="-122"/>
                <a:ea typeface="楷体" panose="02010609060101010101" charset="-122"/>
                <a:cs typeface="楷体" panose="02010609060101010101" charset="-122"/>
                <a:sym typeface="+mn-ea"/>
              </a:rPr>
              <a:t>parent 对象则始终指向当前窗口的父窗口。</a:t>
            </a:r>
            <a:endParaRPr lang="zh-CN" altLang="en-US"/>
          </a:p>
        </p:txBody>
      </p:sp>
      <p:sp>
        <p:nvSpPr>
          <p:cNvPr id="10" name="矩形 9"/>
          <p:cNvSpPr/>
          <p:nvPr/>
        </p:nvSpPr>
        <p:spPr>
          <a:xfrm>
            <a:off x="2352040" y="3776980"/>
            <a:ext cx="6620510" cy="70167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l"/>
            <a:r>
              <a:rPr lang="zh-CN" altLang="en-US">
                <a:latin typeface="楷体" panose="02010609060101010101" charset="-122"/>
                <a:ea typeface="楷体" panose="02010609060101010101" charset="-122"/>
                <a:cs typeface="楷体" panose="02010609060101010101" charset="-122"/>
                <a:sym typeface="+mn-ea"/>
              </a:rPr>
              <a:t>而如果当前窗口是最上层窗口，则parent 等于top （都等于window ）。</a:t>
            </a:r>
            <a:endParaRPr lang="zh-CN" altLang="en-US"/>
          </a:p>
        </p:txBody>
      </p:sp>
      <p:sp>
        <p:nvSpPr>
          <p:cNvPr id="16" name="矩形 15"/>
          <p:cNvSpPr/>
          <p:nvPr/>
        </p:nvSpPr>
        <p:spPr>
          <a:xfrm>
            <a:off x="2352040" y="4799330"/>
            <a:ext cx="7959725" cy="135699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nSpc>
                <a:spcPct val="150000"/>
              </a:lnSpc>
            </a:pPr>
            <a:r>
              <a:rPr lang="zh-CN" altLang="en-US">
                <a:latin typeface="楷体" panose="02010609060101010101" charset="-122"/>
                <a:ea typeface="楷体" panose="02010609060101010101" charset="-122"/>
                <a:cs typeface="楷体" panose="02010609060101010101" charset="-122"/>
                <a:sym typeface="+mn-ea"/>
              </a:rPr>
              <a:t>还有一个self 对象，它是终极window 属性，始终会指向window 。实际上，self 和window 就是同一个对象。之所以还要暴露self ，就是为了和top 、parent 保持一致。</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474345" y="615950"/>
            <a:ext cx="11243310" cy="337185"/>
          </a:xfrm>
          <a:prstGeom prst="rect">
            <a:avLst/>
          </a:prstGeom>
          <a:noFill/>
        </p:spPr>
        <p:txBody>
          <a:bodyPr wrap="square" rtlCol="0">
            <a:spAutoFit/>
          </a:bodyPr>
          <a:p>
            <a:pPr algn="ctr"/>
            <a:r>
              <a:rPr lang="zh-CN" altLang="en-US" sz="1600" b="1"/>
              <a:t>窗口位置与像素比</a:t>
            </a:r>
            <a:endParaRPr lang="zh-CN" altLang="en-US" sz="1600" b="1"/>
          </a:p>
        </p:txBody>
      </p:sp>
      <p:sp>
        <p:nvSpPr>
          <p:cNvPr id="4" name="文本框 3"/>
          <p:cNvSpPr txBox="1"/>
          <p:nvPr/>
        </p:nvSpPr>
        <p:spPr>
          <a:xfrm>
            <a:off x="474980" y="1017270"/>
            <a:ext cx="11243310" cy="1198880"/>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现代浏览器提供了</a:t>
            </a:r>
            <a:r>
              <a:rPr lang="zh-CN" altLang="en-US" sz="1600" b="1">
                <a:latin typeface="楷体" panose="02010609060101010101" charset="-122"/>
                <a:ea typeface="楷体" panose="02010609060101010101" charset="-122"/>
                <a:cs typeface="楷体" panose="02010609060101010101" charset="-122"/>
              </a:rPr>
              <a:t>screenLeft 和screenTop </a:t>
            </a:r>
            <a:r>
              <a:rPr lang="zh-CN" altLang="en-US" sz="1600">
                <a:latin typeface="楷体" panose="02010609060101010101" charset="-122"/>
                <a:ea typeface="楷体" panose="02010609060101010101" charset="-122"/>
                <a:cs typeface="楷体" panose="02010609060101010101" charset="-122"/>
              </a:rPr>
              <a:t>属性，用于表示</a:t>
            </a:r>
            <a:r>
              <a:rPr lang="zh-CN" altLang="en-US" sz="1600" b="1">
                <a:latin typeface="楷体" panose="02010609060101010101" charset="-122"/>
                <a:ea typeface="楷体" panose="02010609060101010101" charset="-122"/>
                <a:cs typeface="楷体" panose="02010609060101010101" charset="-122"/>
              </a:rPr>
              <a:t>窗口相对于屏幕左侧和顶部的位置</a:t>
            </a:r>
            <a:r>
              <a:rPr lang="zh-CN" altLang="en-US" sz="1600">
                <a:latin typeface="楷体" panose="02010609060101010101" charset="-122"/>
                <a:ea typeface="楷体" panose="02010609060101010101" charset="-122"/>
                <a:cs typeface="楷体" panose="02010609060101010101" charset="-122"/>
              </a:rPr>
              <a:t> ，返回值的单位是CSS像素。</a:t>
            </a:r>
            <a:endParaRPr lang="zh-CN" altLang="en-US" sz="1600">
              <a:latin typeface="楷体" panose="02010609060101010101" charset="-122"/>
              <a:ea typeface="楷体" panose="02010609060101010101" charset="-122"/>
              <a:cs typeface="楷体" panose="02010609060101010101" charset="-122"/>
            </a:endParaRPr>
          </a:p>
          <a:p>
            <a:pPr>
              <a:lnSpc>
                <a:spcPct val="150000"/>
              </a:lnSpc>
            </a:pPr>
            <a:r>
              <a:rPr lang="zh-CN" altLang="en-US" sz="1600">
                <a:latin typeface="楷体" panose="02010609060101010101" charset="-122"/>
                <a:ea typeface="楷体" panose="02010609060101010101" charset="-122"/>
                <a:cs typeface="楷体" panose="02010609060101010101" charset="-122"/>
                <a:sym typeface="+mn-ea"/>
              </a:rPr>
              <a:t>还有一个self 对象，它是终极window 属性，始终会指向window 。实际上，self 和window 就是同一个对象。之所以还要暴露self ，就是为了和top 、parent 保持一致。</a:t>
            </a:r>
            <a:endParaRPr lang="zh-CN" altLang="en-US" sz="160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74980" y="2216150"/>
            <a:ext cx="11048365" cy="1198880"/>
          </a:xfrm>
          <a:prstGeom prst="rect">
            <a:avLst/>
          </a:prstGeom>
          <a:noFill/>
        </p:spPr>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物理像素与CSS像素之间的转换比率由window.devicePixelRatio 属性提供。</a:t>
            </a:r>
            <a:endParaRPr lang="zh-CN" altLang="en-US" sz="1600">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window.devicePixelRatio 实际上与每英寸像素数（DPI，dots per inch）是对应的。</a:t>
            </a:r>
            <a:endParaRPr lang="zh-CN" altLang="en-US" sz="1600">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DPI表示单位像素密度，而window.devicePixelRatio 表示物理像素与逻辑像素之间的缩放系数。</a:t>
            </a:r>
            <a:endParaRPr lang="zh-CN" altLang="en-US" sz="160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4310380" y="3502025"/>
            <a:ext cx="3311525" cy="24612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 把窗口移动到左上角</a:t>
            </a:r>
            <a:endParaRPr lang="zh-CN" altLang="en-US" sz="1400"/>
          </a:p>
          <a:p>
            <a:pPr algn="l"/>
            <a:r>
              <a:rPr lang="zh-CN" altLang="en-US" sz="1400"/>
              <a:t>window.moveTo(0,0);</a:t>
            </a:r>
            <a:endParaRPr lang="zh-CN" altLang="en-US" sz="1400"/>
          </a:p>
          <a:p>
            <a:pPr algn="l"/>
            <a:endParaRPr lang="zh-CN" altLang="en-US" sz="1400"/>
          </a:p>
          <a:p>
            <a:pPr algn="l"/>
            <a:r>
              <a:rPr lang="zh-CN" altLang="en-US" sz="1400"/>
              <a:t>// 把窗口向下移动100像素</a:t>
            </a:r>
            <a:endParaRPr lang="zh-CN" altLang="en-US" sz="1400"/>
          </a:p>
          <a:p>
            <a:pPr algn="l"/>
            <a:r>
              <a:rPr lang="zh-CN" altLang="en-US" sz="1400"/>
              <a:t>window.moveBy(0, 100);</a:t>
            </a:r>
            <a:endParaRPr lang="zh-CN" altLang="en-US" sz="1400"/>
          </a:p>
          <a:p>
            <a:pPr algn="l"/>
            <a:endParaRPr lang="zh-CN" altLang="en-US" sz="1400"/>
          </a:p>
          <a:p>
            <a:pPr algn="l"/>
            <a:r>
              <a:rPr lang="zh-CN" altLang="en-US" sz="1400"/>
              <a:t>// 把窗口移动到坐标位置(200, 300)</a:t>
            </a:r>
            <a:endParaRPr lang="zh-CN" altLang="en-US" sz="1400"/>
          </a:p>
          <a:p>
            <a:pPr algn="l"/>
            <a:r>
              <a:rPr lang="zh-CN" altLang="en-US" sz="1400"/>
              <a:t>window.moveTo(200, 300);</a:t>
            </a:r>
            <a:endParaRPr lang="zh-CN" altLang="en-US" sz="1400"/>
          </a:p>
          <a:p>
            <a:pPr algn="l"/>
            <a:endParaRPr lang="zh-CN" altLang="en-US" sz="1400"/>
          </a:p>
          <a:p>
            <a:pPr algn="l"/>
            <a:r>
              <a:rPr lang="zh-CN" altLang="en-US" sz="1400"/>
              <a:t>// 把窗口向左移动50像素</a:t>
            </a:r>
            <a:endParaRPr lang="zh-CN" altLang="en-US" sz="1400"/>
          </a:p>
          <a:p>
            <a:pPr algn="l"/>
            <a:r>
              <a:rPr lang="zh-CN" altLang="en-US" sz="1400"/>
              <a:t>window.moveBy(-50, 0);</a:t>
            </a:r>
            <a:endParaRPr lang="zh-CN" altLang="en-US" sz="1400"/>
          </a:p>
        </p:txBody>
      </p:sp>
      <p:sp>
        <p:nvSpPr>
          <p:cNvPr id="7" name="文本框 6"/>
          <p:cNvSpPr txBox="1"/>
          <p:nvPr/>
        </p:nvSpPr>
        <p:spPr>
          <a:xfrm>
            <a:off x="3845560" y="6110605"/>
            <a:ext cx="4094480" cy="306705"/>
          </a:xfrm>
          <a:prstGeom prst="rect">
            <a:avLst/>
          </a:prstGeom>
          <a:noFill/>
        </p:spPr>
        <p:txBody>
          <a:bodyPr wrap="none" rtlCol="0">
            <a:spAutoFit/>
          </a:bodyPr>
          <a:p>
            <a:pPr algn="l"/>
            <a:r>
              <a:rPr lang="zh-CN" altLang="en-US" sz="1400" b="1"/>
              <a:t>依浏览器而定，以上方法可能会被部分或全部禁用</a:t>
            </a:r>
            <a:endParaRPr lang="zh-CN" altLang="en-US" sz="1400"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474980" y="600710"/>
            <a:ext cx="11243310" cy="337185"/>
          </a:xfrm>
          <a:prstGeom prst="rect">
            <a:avLst/>
          </a:prstGeom>
          <a:noFill/>
        </p:spPr>
        <p:txBody>
          <a:bodyPr wrap="square" rtlCol="0">
            <a:spAutoFit/>
          </a:bodyPr>
          <a:p>
            <a:pPr algn="ctr"/>
            <a:r>
              <a:rPr lang="zh-CN" altLang="en-US" sz="1600" b="1"/>
              <a:t>窗口大小</a:t>
            </a:r>
            <a:endParaRPr lang="zh-CN" altLang="en-US" sz="1600" b="1"/>
          </a:p>
        </p:txBody>
      </p:sp>
      <p:sp>
        <p:nvSpPr>
          <p:cNvPr id="4" name="文本框 3"/>
          <p:cNvSpPr txBox="1"/>
          <p:nvPr/>
        </p:nvSpPr>
        <p:spPr>
          <a:xfrm>
            <a:off x="704850" y="937895"/>
            <a:ext cx="11013440" cy="829945"/>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在不同浏览器中确定浏览器窗口大小没有想象中那么容易。所有现代浏览器都支持4个属性：innerWidth 、innerHeight 、outerWidth 和outerHeight 。</a:t>
            </a:r>
            <a:endParaRPr lang="zh-CN" altLang="en-US" sz="1600">
              <a:latin typeface="楷体" panose="02010609060101010101" charset="-122"/>
              <a:ea typeface="楷体" panose="02010609060101010101" charset="-122"/>
              <a:cs typeface="楷体" panose="02010609060101010101" charset="-122"/>
            </a:endParaRPr>
          </a:p>
        </p:txBody>
      </p:sp>
      <p:sp>
        <p:nvSpPr>
          <p:cNvPr id="6" name="矩形 5"/>
          <p:cNvSpPr/>
          <p:nvPr/>
        </p:nvSpPr>
        <p:spPr>
          <a:xfrm>
            <a:off x="774700" y="1767840"/>
            <a:ext cx="10643870" cy="53657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l"/>
            <a:r>
              <a:rPr lang="zh-CN" altLang="en-US" sz="1400">
                <a:latin typeface="楷体" panose="02010609060101010101" charset="-122"/>
                <a:ea typeface="楷体" panose="02010609060101010101" charset="-122"/>
                <a:cs typeface="楷体" panose="02010609060101010101" charset="-122"/>
                <a:sym typeface="+mn-ea"/>
              </a:rPr>
              <a:t>outerHeight 返回浏览器窗口自身的大小（不管是在最外层window 上使用，还是在窗格&lt;frame&gt; 中使用）。</a:t>
            </a:r>
            <a:endParaRPr lang="zh-CN" altLang="en-US" sz="1400">
              <a:latin typeface="楷体" panose="02010609060101010101" charset="-122"/>
              <a:ea typeface="楷体" panose="02010609060101010101" charset="-122"/>
              <a:cs typeface="楷体" panose="02010609060101010101" charset="-122"/>
              <a:sym typeface="+mn-ea"/>
            </a:endParaRPr>
          </a:p>
        </p:txBody>
      </p:sp>
      <p:sp>
        <p:nvSpPr>
          <p:cNvPr id="7" name="矩形 6"/>
          <p:cNvSpPr/>
          <p:nvPr/>
        </p:nvSpPr>
        <p:spPr>
          <a:xfrm>
            <a:off x="773430" y="2427605"/>
            <a:ext cx="10645140" cy="534670"/>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l"/>
            <a:r>
              <a:rPr lang="zh-CN" altLang="en-US" sz="1400">
                <a:latin typeface="楷体" panose="02010609060101010101" charset="-122"/>
                <a:ea typeface="楷体" panose="02010609060101010101" charset="-122"/>
                <a:cs typeface="楷体" panose="02010609060101010101" charset="-122"/>
                <a:sym typeface="+mn-ea"/>
              </a:rPr>
              <a:t>innerWidth 和innerHeight 返回浏览器窗口中页面视口的大小（不包含浏览器边框和工具栏）。</a:t>
            </a:r>
            <a:endParaRPr lang="zh-CN" altLang="en-US" sz="1400">
              <a:latin typeface="楷体" panose="02010609060101010101" charset="-122"/>
              <a:ea typeface="楷体" panose="02010609060101010101" charset="-122"/>
              <a:cs typeface="楷体" panose="02010609060101010101" charset="-122"/>
              <a:sym typeface="+mn-ea"/>
            </a:endParaRPr>
          </a:p>
        </p:txBody>
      </p:sp>
      <p:sp>
        <p:nvSpPr>
          <p:cNvPr id="10" name="矩形 9"/>
          <p:cNvSpPr/>
          <p:nvPr/>
        </p:nvSpPr>
        <p:spPr>
          <a:xfrm>
            <a:off x="774700" y="3086100"/>
            <a:ext cx="10643870" cy="539750"/>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l"/>
            <a:r>
              <a:rPr lang="zh-CN" altLang="en-US" sz="1400">
                <a:latin typeface="楷体" panose="02010609060101010101" charset="-122"/>
                <a:ea typeface="楷体" panose="02010609060101010101" charset="-122"/>
                <a:cs typeface="楷体" panose="02010609060101010101" charset="-122"/>
                <a:sym typeface="+mn-ea"/>
              </a:rPr>
              <a:t>document.documentElement.clientWidth 和document.documentElement.clientHeight 返回页面视口的宽度和高度。</a:t>
            </a:r>
            <a:endParaRPr lang="zh-CN" altLang="en-US" sz="1400">
              <a:latin typeface="楷体" panose="02010609060101010101" charset="-122"/>
              <a:ea typeface="楷体" panose="02010609060101010101" charset="-122"/>
              <a:cs typeface="楷体" panose="02010609060101010101" charset="-122"/>
              <a:sym typeface="+mn-ea"/>
            </a:endParaRPr>
          </a:p>
        </p:txBody>
      </p:sp>
      <p:sp>
        <p:nvSpPr>
          <p:cNvPr id="5" name="文本框 4"/>
          <p:cNvSpPr txBox="1"/>
          <p:nvPr/>
        </p:nvSpPr>
        <p:spPr>
          <a:xfrm>
            <a:off x="3702050" y="3877945"/>
            <a:ext cx="4789170" cy="267652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p>
            <a:pPr algn="l"/>
            <a:r>
              <a:rPr lang="zh-CN" altLang="en-US" sz="1400"/>
              <a:t>let pageWidth = window.innerWidth,</a:t>
            </a:r>
            <a:endParaRPr lang="zh-CN" altLang="en-US" sz="1400"/>
          </a:p>
          <a:p>
            <a:pPr algn="l"/>
            <a:r>
              <a:rPr lang="zh-CN" altLang="en-US" sz="1400"/>
              <a:t>    pageHeight = window.innerHeight;</a:t>
            </a:r>
            <a:endParaRPr lang="zh-CN" altLang="en-US" sz="1400"/>
          </a:p>
          <a:p>
            <a:pPr algn="l"/>
            <a:endParaRPr lang="zh-CN" altLang="en-US" sz="1400"/>
          </a:p>
          <a:p>
            <a:pPr algn="l"/>
            <a:r>
              <a:rPr lang="zh-CN" altLang="en-US" sz="1400"/>
              <a:t>if (typeof pageWidth != "number") {</a:t>
            </a:r>
            <a:endParaRPr lang="zh-CN" altLang="en-US" sz="1400"/>
          </a:p>
          <a:p>
            <a:pPr algn="l"/>
            <a:r>
              <a:rPr lang="zh-CN" altLang="en-US" sz="1400"/>
              <a:t>  if (document.compatMode == "CSS1Compat"){</a:t>
            </a:r>
            <a:endParaRPr lang="zh-CN" altLang="en-US" sz="1400"/>
          </a:p>
          <a:p>
            <a:pPr algn="l"/>
            <a:r>
              <a:rPr lang="zh-CN" altLang="en-US" sz="1400"/>
              <a:t>    pageWidth = document.documentElement.clientWidth;</a:t>
            </a:r>
            <a:endParaRPr lang="zh-CN" altLang="en-US" sz="1400"/>
          </a:p>
          <a:p>
            <a:pPr algn="l"/>
            <a:r>
              <a:rPr lang="zh-CN" altLang="en-US" sz="1400"/>
              <a:t>    pageHeight = document.documentElement.clientHeight;</a:t>
            </a:r>
            <a:endParaRPr lang="zh-CN" altLang="en-US" sz="1400"/>
          </a:p>
          <a:p>
            <a:pPr algn="l"/>
            <a:r>
              <a:rPr lang="zh-CN" altLang="en-US" sz="1400"/>
              <a:t>  } else {</a:t>
            </a:r>
            <a:endParaRPr lang="zh-CN" altLang="en-US" sz="1400"/>
          </a:p>
          <a:p>
            <a:pPr algn="l"/>
            <a:r>
              <a:rPr lang="zh-CN" altLang="en-US" sz="1400"/>
              <a:t>    pageWidth = document.body.clientWidth;</a:t>
            </a:r>
            <a:endParaRPr lang="zh-CN" altLang="en-US" sz="1400"/>
          </a:p>
          <a:p>
            <a:pPr algn="l"/>
            <a:r>
              <a:rPr lang="zh-CN" altLang="en-US" sz="1400"/>
              <a:t>    pageHeight = document.body.clientHeight;</a:t>
            </a:r>
            <a:endParaRPr lang="zh-CN" altLang="en-US" sz="1400"/>
          </a:p>
          <a:p>
            <a:pPr algn="l"/>
            <a:r>
              <a:rPr lang="zh-CN" altLang="en-US" sz="1400"/>
              <a:t>  }</a:t>
            </a:r>
            <a:endParaRPr lang="zh-CN" altLang="en-US" sz="1400"/>
          </a:p>
          <a:p>
            <a:pPr algn="l"/>
            <a:r>
              <a:rPr lang="zh-CN" altLang="en-US" sz="1400"/>
              <a:t>}</a:t>
            </a:r>
            <a:endParaRPr lang="zh-CN" altLang="en-US" sz="1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11" name="组合 10"/>
          <p:cNvGrpSpPr/>
          <p:nvPr/>
        </p:nvGrpSpPr>
        <p:grpSpPr>
          <a:xfrm>
            <a:off x="774065" y="1238250"/>
            <a:ext cx="10943590" cy="1166495"/>
            <a:chOff x="1219" y="946"/>
            <a:chExt cx="17234" cy="1837"/>
          </a:xfrm>
        </p:grpSpPr>
        <p:sp>
          <p:nvSpPr>
            <p:cNvPr id="8" name="文本框 7"/>
            <p:cNvSpPr txBox="1"/>
            <p:nvPr/>
          </p:nvSpPr>
          <p:spPr>
            <a:xfrm>
              <a:off x="1219" y="946"/>
              <a:ext cx="17235" cy="531"/>
            </a:xfrm>
            <a:prstGeom prst="rect">
              <a:avLst/>
            </a:prstGeom>
            <a:noFill/>
          </p:spPr>
          <p:txBody>
            <a:bodyPr wrap="square" rtlCol="0">
              <a:spAutoFit/>
            </a:bodyPr>
            <a:p>
              <a:pPr algn="ctr"/>
              <a:r>
                <a:rPr lang="zh-CN" altLang="en-US" sz="1600" b="1"/>
                <a:t>窗口大小</a:t>
              </a:r>
              <a:endParaRPr lang="zh-CN" altLang="en-US" sz="1600" b="1"/>
            </a:p>
          </p:txBody>
        </p:sp>
        <p:sp>
          <p:nvSpPr>
            <p:cNvPr id="4" name="文本框 3"/>
            <p:cNvSpPr txBox="1"/>
            <p:nvPr/>
          </p:nvSpPr>
          <p:spPr>
            <a:xfrm>
              <a:off x="1219" y="1477"/>
              <a:ext cx="17235" cy="1307"/>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可以使用resizeTo() 和resizeBy() 方法调整窗口大小。这两个方法都接收两个参数，resizeTo() 接收新的宽度和高度值，而resizeBy() 接收宽度和高度各要缩放多少。下面看个例子：</a:t>
              </a:r>
              <a:endParaRPr lang="zh-CN" altLang="en-US" sz="1600">
                <a:latin typeface="楷体" panose="02010609060101010101" charset="-122"/>
                <a:ea typeface="楷体" panose="02010609060101010101" charset="-122"/>
                <a:cs typeface="楷体" panose="02010609060101010101" charset="-122"/>
              </a:endParaRPr>
            </a:p>
          </p:txBody>
        </p:sp>
      </p:grpSp>
      <p:sp>
        <p:nvSpPr>
          <p:cNvPr id="2" name="文本框 1"/>
          <p:cNvSpPr txBox="1"/>
          <p:nvPr/>
        </p:nvSpPr>
        <p:spPr>
          <a:xfrm>
            <a:off x="4893945" y="2752725"/>
            <a:ext cx="2703830" cy="18148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 缩放到100×100</a:t>
            </a:r>
            <a:endParaRPr lang="zh-CN" altLang="en-US" sz="1400"/>
          </a:p>
          <a:p>
            <a:pPr algn="l"/>
            <a:r>
              <a:rPr lang="zh-CN" altLang="en-US" sz="1400"/>
              <a:t>window.resizeTo(100, 100);</a:t>
            </a:r>
            <a:endParaRPr lang="zh-CN" altLang="en-US" sz="1400"/>
          </a:p>
          <a:p>
            <a:pPr algn="l"/>
            <a:endParaRPr lang="zh-CN" altLang="en-US" sz="1400"/>
          </a:p>
          <a:p>
            <a:pPr algn="l"/>
            <a:r>
              <a:rPr lang="zh-CN" altLang="en-US" sz="1400"/>
              <a:t>// 缩放到200×150</a:t>
            </a:r>
            <a:endParaRPr lang="zh-CN" altLang="en-US" sz="1400"/>
          </a:p>
          <a:p>
            <a:pPr algn="l"/>
            <a:r>
              <a:rPr lang="zh-CN" altLang="en-US" sz="1400"/>
              <a:t>window.resizeBy(100, 50);</a:t>
            </a:r>
            <a:endParaRPr lang="zh-CN" altLang="en-US" sz="1400"/>
          </a:p>
          <a:p>
            <a:pPr algn="l"/>
            <a:endParaRPr lang="zh-CN" altLang="en-US" sz="1400"/>
          </a:p>
          <a:p>
            <a:pPr algn="l"/>
            <a:r>
              <a:rPr lang="zh-CN" altLang="en-US" sz="1400"/>
              <a:t>// 缩放到300×300</a:t>
            </a:r>
            <a:endParaRPr lang="zh-CN" altLang="en-US" sz="1400"/>
          </a:p>
          <a:p>
            <a:pPr algn="l"/>
            <a:r>
              <a:rPr lang="zh-CN" altLang="en-US" sz="1400"/>
              <a:t>window.resizeTo(300, 300);</a:t>
            </a:r>
            <a:endParaRPr lang="zh-CN" altLang="en-US" sz="1400"/>
          </a:p>
        </p:txBody>
      </p:sp>
      <p:sp>
        <p:nvSpPr>
          <p:cNvPr id="9" name="文本框 8"/>
          <p:cNvSpPr txBox="1"/>
          <p:nvPr/>
        </p:nvSpPr>
        <p:spPr>
          <a:xfrm>
            <a:off x="774065" y="5144135"/>
            <a:ext cx="10789285" cy="829945"/>
          </a:xfrm>
          <a:prstGeom prst="rect">
            <a:avLst/>
          </a:prstGeom>
          <a:noFill/>
        </p:spPr>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与移动窗口的方法一样，缩放窗口的方法可能会被浏览器禁用，而且在某些浏览器中默认是禁用的。同样，缩放窗口的方法只能应用到最上层的window 对象。</a:t>
            </a:r>
            <a:endParaRPr lang="zh-CN" altLang="en-US" sz="16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a:t>
            </a:r>
            <a:r>
              <a:rPr lang="en-US" altLang="zh-CN" sz="2800" b="1">
                <a:solidFill>
                  <a:schemeClr val="tx1"/>
                </a:solidFill>
                <a:effectLst>
                  <a:outerShdw blurRad="38100" dist="19050" dir="2700000" algn="tl" rotWithShape="0">
                    <a:schemeClr val="dk1">
                      <a:alpha val="40000"/>
                    </a:schemeClr>
                  </a:outerShdw>
                </a:effectLst>
              </a:rPr>
              <a:t>Window</a:t>
            </a:r>
            <a:r>
              <a:rPr lang="zh-CN" altLang="en-US" sz="2800" b="1">
                <a:solidFill>
                  <a:schemeClr val="tx1"/>
                </a:solidFill>
                <a:effectLst>
                  <a:outerShdw blurRad="38100" dist="19050" dir="2700000" algn="tl" rotWithShape="0">
                    <a:schemeClr val="dk1">
                      <a:alpha val="40000"/>
                    </a:schemeClr>
                  </a:outerShdw>
                </a:effectLst>
              </a:rPr>
              <a:t>对象</a:t>
            </a:r>
            <a:endParaRPr lang="zh-CN" altLang="en-US"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508635" y="1022350"/>
            <a:ext cx="11156315" cy="1905635"/>
            <a:chOff x="706" y="1793"/>
            <a:chExt cx="17884" cy="3001"/>
          </a:xfrm>
        </p:grpSpPr>
        <p:sp>
          <p:nvSpPr>
            <p:cNvPr id="8" name="文本框 7"/>
            <p:cNvSpPr txBox="1"/>
            <p:nvPr/>
          </p:nvSpPr>
          <p:spPr>
            <a:xfrm>
              <a:off x="983" y="1793"/>
              <a:ext cx="17235" cy="531"/>
            </a:xfrm>
            <a:prstGeom prst="rect">
              <a:avLst/>
            </a:prstGeom>
            <a:noFill/>
          </p:spPr>
          <p:txBody>
            <a:bodyPr wrap="square" rtlCol="0">
              <a:spAutoFit/>
            </a:bodyPr>
            <a:p>
              <a:pPr algn="ctr"/>
              <a:r>
                <a:rPr lang="zh-CN" altLang="en-US" sz="1600" b="1"/>
                <a:t>视口位置</a:t>
              </a:r>
              <a:endParaRPr lang="zh-CN" altLang="en-US" sz="1600" b="1"/>
            </a:p>
          </p:txBody>
        </p:sp>
        <p:sp>
          <p:nvSpPr>
            <p:cNvPr id="4" name="文本框 3"/>
            <p:cNvSpPr txBox="1"/>
            <p:nvPr/>
          </p:nvSpPr>
          <p:spPr>
            <a:xfrm>
              <a:off x="706" y="2324"/>
              <a:ext cx="17884" cy="2470"/>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浏览器窗口尺寸通常无法满足完整显示整个页面，为此用户可以通过滚动在有限的视口中查看文档。度量文档相对于视口滚动距离的属性有两对，返回相等的值：window.pageXoffset /window.scrollX 和window.pageYoffset /window.scrollY 。可以使用scroll() 、scrollTo() 和scrollBy() 方法滚动页面。这3个方法都接收表示相对视口距离的x 和y 坐标，这两个参数在前两个方法中表示要滚动到的坐标，在最后一个方法中表示滚动的距离。</a:t>
              </a:r>
              <a:endParaRPr lang="zh-CN" altLang="en-US" sz="1600">
                <a:latin typeface="楷体" panose="02010609060101010101" charset="-122"/>
                <a:ea typeface="楷体" panose="02010609060101010101" charset="-122"/>
                <a:cs typeface="楷体" panose="02010609060101010101" charset="-122"/>
              </a:endParaRPr>
            </a:p>
          </p:txBody>
        </p:sp>
      </p:grpSp>
      <p:sp>
        <p:nvSpPr>
          <p:cNvPr id="2" name="文本框 1"/>
          <p:cNvSpPr txBox="1"/>
          <p:nvPr/>
        </p:nvSpPr>
        <p:spPr>
          <a:xfrm>
            <a:off x="1699260" y="3409950"/>
            <a:ext cx="4280535" cy="24612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solidFill>
                  <a:schemeClr val="accent3"/>
                </a:solidFill>
              </a:rPr>
              <a:t>// 相对于当前视口向下滚动100像素</a:t>
            </a:r>
            <a:endParaRPr lang="zh-CN" altLang="en-US" sz="1400">
              <a:solidFill>
                <a:schemeClr val="accent3"/>
              </a:solidFill>
            </a:endParaRPr>
          </a:p>
          <a:p>
            <a:pPr algn="l"/>
            <a:r>
              <a:rPr lang="zh-CN" altLang="en-US" sz="1400"/>
              <a:t>window.scrollBy(0, 100);</a:t>
            </a:r>
            <a:endParaRPr lang="zh-CN" altLang="en-US" sz="1400"/>
          </a:p>
          <a:p>
            <a:pPr algn="l"/>
            <a:endParaRPr lang="zh-CN" altLang="en-US" sz="1400"/>
          </a:p>
          <a:p>
            <a:pPr algn="l"/>
            <a:r>
              <a:rPr lang="zh-CN" altLang="en-US" sz="1400">
                <a:solidFill>
                  <a:schemeClr val="accent3"/>
                </a:solidFill>
              </a:rPr>
              <a:t>// 相对于当前视口向右滚动40像素</a:t>
            </a:r>
            <a:endParaRPr lang="zh-CN" altLang="en-US" sz="1400">
              <a:solidFill>
                <a:schemeClr val="accent3"/>
              </a:solidFill>
            </a:endParaRPr>
          </a:p>
          <a:p>
            <a:pPr algn="l"/>
            <a:r>
              <a:rPr lang="zh-CN" altLang="en-US" sz="1400"/>
              <a:t>window.scrollBy(40, 0);</a:t>
            </a:r>
            <a:endParaRPr lang="zh-CN" altLang="en-US" sz="1400"/>
          </a:p>
          <a:p>
            <a:pPr algn="l"/>
            <a:endParaRPr lang="zh-CN" altLang="en-US" sz="1400"/>
          </a:p>
          <a:p>
            <a:pPr algn="l"/>
            <a:r>
              <a:rPr lang="zh-CN" altLang="en-US" sz="1400">
                <a:solidFill>
                  <a:schemeClr val="accent3"/>
                </a:solidFill>
              </a:rPr>
              <a:t>// 滚动到页面左上角</a:t>
            </a:r>
            <a:endParaRPr lang="zh-CN" altLang="en-US" sz="1400">
              <a:solidFill>
                <a:schemeClr val="accent3"/>
              </a:solidFill>
            </a:endParaRPr>
          </a:p>
          <a:p>
            <a:pPr algn="l"/>
            <a:r>
              <a:rPr lang="zh-CN" altLang="en-US" sz="1400"/>
              <a:t>window.scrollTo(0, 0);</a:t>
            </a:r>
            <a:endParaRPr lang="zh-CN" altLang="en-US" sz="1400"/>
          </a:p>
          <a:p>
            <a:pPr algn="l"/>
            <a:endParaRPr lang="zh-CN" altLang="en-US" sz="1400"/>
          </a:p>
          <a:p>
            <a:pPr algn="l"/>
            <a:r>
              <a:rPr lang="zh-CN" altLang="en-US" sz="1400">
                <a:solidFill>
                  <a:schemeClr val="accent3"/>
                </a:solidFill>
              </a:rPr>
              <a:t>// 滚动到距离屏幕左边及顶边各100像素的位置</a:t>
            </a:r>
            <a:endParaRPr lang="zh-CN" altLang="en-US" sz="1400">
              <a:solidFill>
                <a:schemeClr val="accent3"/>
              </a:solidFill>
            </a:endParaRPr>
          </a:p>
          <a:p>
            <a:pPr algn="l"/>
            <a:r>
              <a:rPr lang="zh-CN" altLang="en-US" sz="1400"/>
              <a:t>window.scrollTo(100, 100);</a:t>
            </a:r>
            <a:endParaRPr lang="zh-CN" altLang="en-US" sz="1400"/>
          </a:p>
        </p:txBody>
      </p:sp>
      <p:sp>
        <p:nvSpPr>
          <p:cNvPr id="5" name="文本框 4"/>
          <p:cNvSpPr txBox="1"/>
          <p:nvPr/>
        </p:nvSpPr>
        <p:spPr>
          <a:xfrm>
            <a:off x="6750050" y="3379470"/>
            <a:ext cx="3843020" cy="249174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t>// 正常滚动</a:t>
            </a:r>
            <a:endParaRPr lang="zh-CN" altLang="en-US" sz="1200"/>
          </a:p>
          <a:p>
            <a:pPr algn="l"/>
            <a:r>
              <a:rPr lang="zh-CN" altLang="en-US" sz="1200"/>
              <a:t>window.scrollTo({</a:t>
            </a:r>
            <a:endParaRPr lang="zh-CN" altLang="en-US" sz="1200"/>
          </a:p>
          <a:p>
            <a:pPr algn="l"/>
            <a:r>
              <a:rPr lang="zh-CN" altLang="en-US" sz="1200"/>
              <a:t>  left: 100,</a:t>
            </a:r>
            <a:endParaRPr lang="zh-CN" altLang="en-US" sz="1200"/>
          </a:p>
          <a:p>
            <a:pPr algn="l"/>
            <a:r>
              <a:rPr lang="zh-CN" altLang="en-US" sz="1200"/>
              <a:t>  top: 100,</a:t>
            </a:r>
            <a:endParaRPr lang="zh-CN" altLang="en-US" sz="1200"/>
          </a:p>
          <a:p>
            <a:pPr algn="l"/>
            <a:r>
              <a:rPr lang="zh-CN" altLang="en-US" sz="1200"/>
              <a:t>  behavior: 'auto'</a:t>
            </a:r>
            <a:endParaRPr lang="zh-CN" altLang="en-US" sz="1200"/>
          </a:p>
          <a:p>
            <a:pPr algn="l"/>
            <a:r>
              <a:rPr lang="zh-CN" altLang="en-US" sz="1200"/>
              <a:t>});</a:t>
            </a:r>
            <a:endParaRPr lang="zh-CN" altLang="en-US" sz="1200"/>
          </a:p>
          <a:p>
            <a:pPr algn="l"/>
            <a:endParaRPr lang="zh-CN" altLang="en-US" sz="1200"/>
          </a:p>
          <a:p>
            <a:pPr algn="l"/>
            <a:r>
              <a:rPr lang="zh-CN" altLang="en-US" sz="1200"/>
              <a:t>// 平滑滚动</a:t>
            </a:r>
            <a:endParaRPr lang="zh-CN" altLang="en-US" sz="1200"/>
          </a:p>
          <a:p>
            <a:pPr algn="l"/>
            <a:r>
              <a:rPr lang="zh-CN" altLang="en-US" sz="1200"/>
              <a:t>window.scrollTo({</a:t>
            </a:r>
            <a:endParaRPr lang="zh-CN" altLang="en-US" sz="1200"/>
          </a:p>
          <a:p>
            <a:pPr algn="l"/>
            <a:r>
              <a:rPr lang="zh-CN" altLang="en-US" sz="1200"/>
              <a:t>  left: 100,</a:t>
            </a:r>
            <a:endParaRPr lang="zh-CN" altLang="en-US" sz="1200"/>
          </a:p>
          <a:p>
            <a:pPr algn="l"/>
            <a:r>
              <a:rPr lang="zh-CN" altLang="en-US" sz="1200"/>
              <a:t>  top: 100,</a:t>
            </a:r>
            <a:endParaRPr lang="zh-CN" altLang="en-US" sz="1200"/>
          </a:p>
          <a:p>
            <a:pPr algn="l"/>
            <a:r>
              <a:rPr lang="zh-CN" altLang="en-US" sz="1200"/>
              <a:t>  behavior: 'smooth'</a:t>
            </a:r>
            <a:endParaRPr lang="zh-CN" altLang="en-US" sz="1200"/>
          </a:p>
          <a:p>
            <a:pPr algn="l"/>
            <a:r>
              <a:rPr lang="zh-CN" altLang="en-US" sz="1200"/>
              <a:t>});</a:t>
            </a:r>
            <a:endParaRPr lang="zh-CN" altLang="en-US" sz="12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PLACING_PICTURE_USER_VIEWPORT" val="{&quot;height&quot;:5412,&quot;width&quot;:7560}"/>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9894</Words>
  <Application>WPS 演示</Application>
  <PresentationFormat>宽屏</PresentationFormat>
  <Paragraphs>399</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Wingdings</vt:lpstr>
      <vt:lpstr>方正舒体</vt:lpstr>
      <vt:lpstr>楷体</vt:lpstr>
      <vt:lpstr>Arial Unicode MS</vt:lpstr>
      <vt:lpstr>Calibri</vt:lpstr>
      <vt:lpstr>Office 主题​​</vt:lpstr>
      <vt:lpstr>第十二章 BOM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sophi</cp:lastModifiedBy>
  <cp:revision>470</cp:revision>
  <dcterms:created xsi:type="dcterms:W3CDTF">2019-06-19T02:08:00Z</dcterms:created>
  <dcterms:modified xsi:type="dcterms:W3CDTF">2021-03-02T02:08:43Z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