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5.xml"/><Relationship Id="rId2" Type="http://schemas.openxmlformats.org/officeDocument/2006/relationships/image" Target="../media/image1.pn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44805" y="2989580"/>
            <a:ext cx="11503025" cy="994410"/>
          </a:xfrm>
        </p:spPr>
        <p:txBody>
          <a:bodyPr>
            <a:normAutofit/>
          </a:bodyPr>
          <a:p>
            <a:r>
              <a:rPr lang="zh-CN" altLang="en-US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第十四章 </a:t>
            </a:r>
            <a:r>
              <a:rPr lang="en-US" altLang="zh-CN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DOM</a:t>
            </a:r>
            <a:endParaRPr lang="en-US" altLang="zh-CN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73710" y="115570"/>
            <a:ext cx="796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Node 类型</a:t>
            </a:r>
            <a:endParaRPr lang="zh-CN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2940" y="749300"/>
            <a:ext cx="11090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操作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节点 </a:t>
            </a:r>
            <a:endParaRPr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62940" y="1664970"/>
            <a:ext cx="5180330" cy="3952240"/>
            <a:chOff x="434" y="5216"/>
            <a:chExt cx="7504" cy="3537"/>
          </a:xfrm>
        </p:grpSpPr>
        <p:sp>
          <p:nvSpPr>
            <p:cNvPr id="4" name="圆角矩形 3"/>
            <p:cNvSpPr/>
            <p:nvPr/>
          </p:nvSpPr>
          <p:spPr>
            <a:xfrm>
              <a:off x="662" y="5216"/>
              <a:ext cx="7083" cy="172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l">
                <a:lnSpc>
                  <a:spcPct val="150000"/>
                </a:lnSpc>
              </a:pPr>
              <a:r>
                <a:rPr lang="zh-CN" altLang="en-US" sz="1400"/>
                <a:t>cloneNode()，会返回与调用它的节点一模一样的节点。cloneNode()方法接收一个布尔值参数，表示是否深复制。在传入 true 参数时，会进行深复制，即复制节点及其整个子 DOM 树。如果传入 false，则只会复制调用该方法的节点。</a:t>
              </a:r>
              <a:endParaRPr lang="zh-CN" altLang="en-US" sz="1400"/>
            </a:p>
          </p:txBody>
        </p:sp>
        <p:sp>
          <p:nvSpPr>
            <p:cNvPr id="7" name="矩形 6"/>
            <p:cNvSpPr/>
            <p:nvPr/>
          </p:nvSpPr>
          <p:spPr>
            <a:xfrm>
              <a:off x="434" y="6942"/>
              <a:ext cx="7504" cy="181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>
                <a:lnSpc>
                  <a:spcPct val="150000"/>
                </a:lnSpc>
              </a:pPr>
              <a:r>
                <a:rPr lang="zh-CN" altLang="en-US" sz="1600"/>
                <a:t>let deepList = myList.cloneNode(true);</a:t>
              </a:r>
              <a:endParaRPr lang="zh-CN" altLang="en-US" sz="1600"/>
            </a:p>
            <a:p>
              <a:pPr algn="l">
                <a:lnSpc>
                  <a:spcPct val="150000"/>
                </a:lnSpc>
              </a:pPr>
              <a:r>
                <a:rPr lang="zh-CN" altLang="en-US" sz="1600"/>
                <a:t>alert(deepList.childNodes.length); // 3（IE9 之前的版本）或 7（其他浏览器）</a:t>
              </a:r>
              <a:endParaRPr lang="zh-CN" altLang="en-US" sz="1600"/>
            </a:p>
            <a:p>
              <a:pPr algn="l">
                <a:lnSpc>
                  <a:spcPct val="150000"/>
                </a:lnSpc>
              </a:pPr>
              <a:r>
                <a:rPr lang="zh-CN" altLang="en-US" sz="1600"/>
                <a:t>let shallowList = myList.cloneNode(false);</a:t>
              </a:r>
              <a:endParaRPr lang="zh-CN" altLang="en-US" sz="1600"/>
            </a:p>
            <a:p>
              <a:pPr algn="l">
                <a:lnSpc>
                  <a:spcPct val="150000"/>
                </a:lnSpc>
              </a:pPr>
              <a:r>
                <a:rPr lang="zh-CN" altLang="en-US" sz="1600"/>
                <a:t>alert(shallowList.childNodes.length); // 0</a:t>
              </a:r>
              <a:endParaRPr lang="zh-CN" altLang="en-US" sz="160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491605" y="2192020"/>
            <a:ext cx="5180330" cy="3171190"/>
            <a:chOff x="434" y="5216"/>
            <a:chExt cx="7504" cy="3306"/>
          </a:xfrm>
        </p:grpSpPr>
        <p:sp>
          <p:nvSpPr>
            <p:cNvPr id="6" name="圆角矩形 5"/>
            <p:cNvSpPr/>
            <p:nvPr/>
          </p:nvSpPr>
          <p:spPr>
            <a:xfrm>
              <a:off x="662" y="5216"/>
              <a:ext cx="7083" cy="172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l">
                <a:lnSpc>
                  <a:spcPct val="150000"/>
                </a:lnSpc>
              </a:pPr>
              <a:r>
                <a:rPr lang="zh-CN" altLang="en-US" sz="1400"/>
                <a:t>normalize()。这个方法唯一的任务就是处理文档子树中的文本节点。在节点上调用 normalize()方法会检测这个节点的所有后代，从中搜索上述两种情形。如果发现空文本节点，则将其删除；如果两个同胞节点是相邻的，则将其合并为一个文本节点。</a:t>
              </a:r>
              <a:endParaRPr lang="zh-CN" altLang="en-US" sz="1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434" y="6942"/>
              <a:ext cx="7504" cy="15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>
                <a:lnSpc>
                  <a:spcPct val="150000"/>
                </a:lnSpc>
              </a:pPr>
              <a:r>
                <a:rPr lang="zh-CN" altLang="en-US" sz="1600"/>
                <a:t>let returnedNode = someNode.appendChild(newNode);</a:t>
              </a:r>
              <a:endParaRPr lang="zh-CN" altLang="en-US" sz="1600"/>
            </a:p>
            <a:p>
              <a:pPr algn="l">
                <a:lnSpc>
                  <a:spcPct val="150000"/>
                </a:lnSpc>
              </a:pPr>
              <a:r>
                <a:rPr lang="zh-CN" altLang="en-US" sz="1600"/>
                <a:t>alert(returnedNode == newNode); // true</a:t>
              </a:r>
              <a:endParaRPr lang="zh-CN" altLang="en-US" sz="1600"/>
            </a:p>
            <a:p>
              <a:pPr algn="l">
                <a:lnSpc>
                  <a:spcPct val="150000"/>
                </a:lnSpc>
              </a:pPr>
              <a:r>
                <a:rPr lang="zh-CN" altLang="en-US" sz="1600"/>
                <a:t>alert(someNode.lastChild == newNode); // true</a:t>
              </a:r>
              <a:endParaRPr lang="zh-CN" altLang="en-US" sz="160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63550" y="125730"/>
            <a:ext cx="796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Document 类型</a:t>
            </a:r>
            <a:endParaRPr lang="zh-CN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0740" y="871220"/>
            <a:ext cx="105111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Document 类型是 JavaScript 中表示文档节点的类型。在浏览器中，文档对象 document 是HTMLDocument 的实例（HTMLDocument 继承 Document），表示整个 HTML 页面。document 是 window对象的属性，因此是一个全局对象。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1860" y="2133600"/>
            <a:ext cx="5046345" cy="3241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 nodeType 等于 9；</a:t>
            </a:r>
            <a:endParaRPr lang="zh-CN" altLang="en-US" sz="14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 nodeName 值为"#document"；</a:t>
            </a:r>
            <a:endParaRPr lang="zh-CN" altLang="en-US" sz="14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 nodeValue 值为 null；</a:t>
            </a:r>
            <a:endParaRPr lang="zh-CN" altLang="en-US" sz="14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 parentNode 值为 null；</a:t>
            </a:r>
            <a:endParaRPr lang="zh-CN" altLang="en-US" sz="14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 ownerDocument 值为 null；</a:t>
            </a:r>
            <a:endParaRPr lang="zh-CN" altLang="en-US" sz="140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 子节点可以是 DocumentType（最多一个）、Element（最多一个）、ProcessingInstruction或 Comment 类型。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40280" y="1473835"/>
            <a:ext cx="750062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sz="32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理解文档对象模型（DOM）的构成</a:t>
            </a:r>
            <a:endParaRPr lang="zh-CN" sz="32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节点类型</a:t>
            </a:r>
            <a:endParaRPr lang="zh-CN" altLang="en-US" sz="32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浏览器兼容性</a:t>
            </a:r>
            <a:endParaRPr lang="zh-CN" altLang="en-US" sz="32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MutationObserver 接口</a:t>
            </a:r>
            <a:endParaRPr lang="zh-CN" altLang="en-US" sz="32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4430" y="450850"/>
            <a:ext cx="64173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54990" y="359410"/>
            <a:ext cx="796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</a:t>
            </a:r>
            <a:r>
              <a:rPr 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理解文档对象模型（DOM）的构成</a:t>
            </a:r>
            <a:endParaRPr 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6655" y="3011805"/>
            <a:ext cx="98393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文档对象模型（DOM，Document Object Model）是 HTML 和 XML 文档的编程接口。DOM 表示由多层节点构成的文档，通过它开发者可以添加、删除和修改页面的各个部分。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85470" y="47625"/>
            <a:ext cx="796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节点层级</a:t>
            </a:r>
            <a:endParaRPr lang="zh-CN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0095" y="676910"/>
            <a:ext cx="9528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任何 HTML 或 XML 文档都可以用 DOM 表示为一个由节点构成的层级结构。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51000" y="1590675"/>
            <a:ext cx="3029585" cy="30460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&lt;html&gt;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 &lt;head&gt;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 &lt;title&gt;Sample Page&lt;/title&gt;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 &lt;/head&gt;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 &lt;body&gt;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 &lt;p&gt;Hello World!&lt;/p&gt;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 &lt;/body&gt;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&lt;/html&gt; 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89750" y="1397635"/>
            <a:ext cx="3095625" cy="35966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94410" y="5516245"/>
            <a:ext cx="102031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/>
              <a:t>其中，document 节点表示每个文档的根节点。在这里，根节点的唯一子节点是&lt;html&gt;元素，我们称之为文档元素（documentElement）。</a:t>
            </a:r>
            <a:endParaRPr lang="zh-CN" altLang="en-US" sz="160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73710" y="115570"/>
            <a:ext cx="796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Node 类型</a:t>
            </a:r>
            <a:endParaRPr lang="zh-CN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7825" y="637540"/>
            <a:ext cx="1163955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DOM Level 1 描述了名为 Node 的接口，这个接口是所有 DOM 节点类型都必须实现的。Node 接口在 JavaScript中被实现为 Node 类型，在除 IE之外的所有浏览器中都可以直接访问这个类型。在 JavaScript中，所有节点类型都继承 Node 类型，因此所有类型都共享相同的基本属性和方法。每个节点都有 nodeType 属性，表示该节点的类型。节点类型由定义在 Node 类型上的 12 个数值常量表示：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514725" y="1870710"/>
            <a:ext cx="5346065" cy="47428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/>
              <a:t>Node.ELEMENT_NODE（1）</a:t>
            </a:r>
            <a:endParaRPr lang="zh-CN" altLang="en-US" sz="160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/>
              <a:t>Node.ATTRIBUTE_NODE（2）</a:t>
            </a:r>
            <a:endParaRPr lang="zh-CN" altLang="en-US" sz="160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/>
              <a:t>Node.TEXT_NODE（3）</a:t>
            </a:r>
            <a:endParaRPr lang="zh-CN" altLang="en-US" sz="160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/>
              <a:t>Node.CDATA_SECTION_NODE（4）</a:t>
            </a:r>
            <a:endParaRPr lang="zh-CN" altLang="en-US" sz="160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/>
              <a:t>Node.ENTITY_REFERENCE_NODE（5）</a:t>
            </a:r>
            <a:endParaRPr lang="zh-CN" altLang="en-US" sz="160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/>
              <a:t>Node.ENTITY_NODE（6）</a:t>
            </a:r>
            <a:endParaRPr lang="zh-CN" altLang="en-US" sz="160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/>
              <a:t>Node.PROCESSING_INSTRUCTION_NODE（7）</a:t>
            </a:r>
            <a:endParaRPr lang="zh-CN" altLang="en-US" sz="160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/>
              <a:t>Node.COMMENT_NODE（8）</a:t>
            </a:r>
            <a:endParaRPr lang="zh-CN" altLang="en-US" sz="160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/>
              <a:t>Node.DOCUMENT_NODE（9）</a:t>
            </a:r>
            <a:endParaRPr lang="zh-CN" altLang="en-US" sz="160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/>
              <a:t>Node.DOCUMENT_TYPE_NODE（10）</a:t>
            </a:r>
            <a:endParaRPr lang="zh-CN" altLang="en-US" sz="160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/>
              <a:t>Node.DOCUMENT_FRAGMENT_NODE（11）</a:t>
            </a:r>
            <a:endParaRPr lang="zh-CN" altLang="en-US" sz="160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/>
              <a:t>Node.NOTATION_NODE（12）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73710" y="115570"/>
            <a:ext cx="796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Node 类型</a:t>
            </a:r>
            <a:endParaRPr lang="zh-CN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8505" y="1490980"/>
            <a:ext cx="107149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nodeName 与 nodeValue 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保存着有关节点的信息。这两个属性的值完全取决于节点类型。在使用这两个属性前，最好先检测节点类型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</a:t>
            </a:r>
            <a:endParaRPr lang="en-US" altLang="zh-CN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504565" y="3272790"/>
            <a:ext cx="5366385" cy="16357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indent="0" algn="l">
              <a:lnSpc>
                <a:spcPct val="150000"/>
              </a:lnSpc>
              <a:buNone/>
            </a:pPr>
            <a:r>
              <a:rPr lang="zh-CN" altLang="en-US" sz="1600"/>
              <a:t>if (someNode.nodeType == 1){</a:t>
            </a:r>
            <a:endParaRPr lang="zh-CN" altLang="en-US" sz="1600"/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1600"/>
              <a:t> value = someNode.nodeName; // 会显示元素的标签名</a:t>
            </a:r>
            <a:endParaRPr lang="zh-CN" altLang="en-US" sz="1600"/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1600"/>
              <a:t>}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73710" y="115570"/>
            <a:ext cx="796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Node 类型</a:t>
            </a:r>
            <a:endParaRPr lang="zh-CN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2620" y="861060"/>
            <a:ext cx="1109027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节点关系 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endParaRPr lang="zh-CN" altLang="en-US" sz="16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文档中的所有节点都与其他节点有关系。这些关系可以形容为家族关系，相当于把文档树比作家谱。每个节点都有一个 childNodes 属性，其中包含一个 NodeList 的实例。NodeList 是一个类数组对象，用于存储可以按位置存取的有序节点。</a:t>
            </a:r>
            <a:endParaRPr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endParaRPr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注意，NodeList 并不是 Array 的实例，但可以使用中括号访问它的值，而且它也有 length 属性。</a:t>
            </a:r>
            <a:r>
              <a:rPr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NodeList 对象独特的地方在于，它其实是一个对 DOM 结构的查询，因此 DOM 结构的变化会自动地在 NodeList 中反映出来。</a:t>
            </a:r>
            <a:r>
              <a:rPr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我们通常说 NodeList 是实时的活动对象，而不是第一次访问时所获得内容的快照。</a:t>
            </a:r>
            <a:endParaRPr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849370" y="4177030"/>
            <a:ext cx="4493260" cy="16357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indent="0" algn="l">
              <a:lnSpc>
                <a:spcPct val="150000"/>
              </a:lnSpc>
              <a:buNone/>
            </a:pPr>
            <a:r>
              <a:rPr lang="zh-CN" altLang="en-US" sz="1600"/>
              <a:t>let firstChild = someNode.childNodes[0];</a:t>
            </a:r>
            <a:endParaRPr lang="zh-CN" altLang="en-US" sz="1600"/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1600"/>
              <a:t>let secondChild = someNode.childNodes.item(1);</a:t>
            </a:r>
            <a:endParaRPr lang="zh-CN" altLang="en-US" sz="1600"/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1600"/>
              <a:t>let count = someNode.childNodes.length; 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73710" y="115570"/>
            <a:ext cx="796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Node 类型</a:t>
            </a:r>
            <a:endParaRPr lang="zh-CN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2940" y="749300"/>
            <a:ext cx="11090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节点关系 </a:t>
            </a:r>
            <a:endParaRPr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0145" y="1369695"/>
            <a:ext cx="8276590" cy="41192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12520" y="5901055"/>
            <a:ext cx="974344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400"/>
              <a:t>hasChildNodes()，这个方法如果返回 true 则说明节点有一个或多个子节点。</a:t>
            </a:r>
            <a:endParaRPr lang="zh-CN" altLang="en-US" sz="140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73710" y="115570"/>
            <a:ext cx="7962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sz="28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Node 类型</a:t>
            </a:r>
            <a:endParaRPr lang="zh-CN" sz="28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2940" y="749300"/>
            <a:ext cx="11090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操作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节点 </a:t>
            </a:r>
            <a:endParaRPr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77595" y="1410970"/>
            <a:ext cx="4765040" cy="2265680"/>
            <a:chOff x="434" y="5216"/>
            <a:chExt cx="7504" cy="3568"/>
          </a:xfrm>
        </p:grpSpPr>
        <p:sp>
          <p:nvSpPr>
            <p:cNvPr id="4" name="圆角矩形 3"/>
            <p:cNvSpPr/>
            <p:nvPr/>
          </p:nvSpPr>
          <p:spPr>
            <a:xfrm>
              <a:off x="746" y="5216"/>
              <a:ext cx="6879" cy="126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l">
                <a:lnSpc>
                  <a:spcPct val="150000"/>
                </a:lnSpc>
              </a:pPr>
              <a:r>
                <a:rPr lang="zh-CN" altLang="en-US" sz="1400"/>
                <a:t>appendChild()，用于在 childNodes 列表末尾添加节点。</a:t>
              </a:r>
              <a:endParaRPr lang="zh-CN" altLang="en-US" sz="1400"/>
            </a:p>
          </p:txBody>
        </p:sp>
        <p:sp>
          <p:nvSpPr>
            <p:cNvPr id="7" name="矩形 6"/>
            <p:cNvSpPr/>
            <p:nvPr/>
          </p:nvSpPr>
          <p:spPr>
            <a:xfrm>
              <a:off x="434" y="6480"/>
              <a:ext cx="7504" cy="23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>
                <a:lnSpc>
                  <a:spcPct val="150000"/>
                </a:lnSpc>
              </a:pPr>
              <a:r>
                <a:rPr lang="zh-CN" altLang="en-US" sz="1600"/>
                <a:t>let returnedNode = someNode.appendChild(newNode);</a:t>
              </a:r>
              <a:endParaRPr lang="zh-CN" altLang="en-US" sz="1600"/>
            </a:p>
            <a:p>
              <a:pPr algn="l">
                <a:lnSpc>
                  <a:spcPct val="150000"/>
                </a:lnSpc>
              </a:pPr>
              <a:r>
                <a:rPr lang="zh-CN" altLang="en-US" sz="1600"/>
                <a:t>alert(returnedNode == newNode); // true</a:t>
              </a:r>
              <a:endParaRPr lang="zh-CN" altLang="en-US" sz="1600"/>
            </a:p>
            <a:p>
              <a:pPr algn="l">
                <a:lnSpc>
                  <a:spcPct val="150000"/>
                </a:lnSpc>
              </a:pPr>
              <a:r>
                <a:rPr lang="zh-CN" altLang="en-US" sz="1600"/>
                <a:t>alert(someNode.lastChild == newNode); // true</a:t>
              </a:r>
              <a:endParaRPr lang="zh-CN" altLang="en-US" sz="160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543675" y="1076960"/>
            <a:ext cx="4765040" cy="2997200"/>
            <a:chOff x="434" y="5216"/>
            <a:chExt cx="7504" cy="4720"/>
          </a:xfrm>
        </p:grpSpPr>
        <p:sp>
          <p:nvSpPr>
            <p:cNvPr id="10" name="圆角矩形 9"/>
            <p:cNvSpPr/>
            <p:nvPr/>
          </p:nvSpPr>
          <p:spPr>
            <a:xfrm>
              <a:off x="746" y="5216"/>
              <a:ext cx="6879" cy="126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l">
                <a:lnSpc>
                  <a:spcPct val="150000"/>
                </a:lnSpc>
              </a:pPr>
              <a:r>
                <a:rPr lang="zh-CN" altLang="en-US" sz="1400"/>
                <a:t>insertBefore()，把节点放到 childNodes 中的特定位置。</a:t>
              </a:r>
              <a:endParaRPr lang="zh-CN" altLang="en-US" sz="1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34" y="6480"/>
              <a:ext cx="7504" cy="34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>
                <a:lnSpc>
                  <a:spcPct val="150000"/>
                </a:lnSpc>
              </a:pPr>
              <a:r>
                <a:rPr lang="zh-CN" altLang="en-US" sz="1600"/>
                <a:t>// 作为新的第一个子节点插入</a:t>
              </a:r>
              <a:endParaRPr lang="zh-CN" altLang="en-US" sz="1600"/>
            </a:p>
            <a:p>
              <a:pPr algn="l">
                <a:lnSpc>
                  <a:spcPct val="150000"/>
                </a:lnSpc>
              </a:pPr>
              <a:r>
                <a:rPr lang="zh-CN" altLang="en-US" sz="1600"/>
                <a:t>returnedNode = someNode.insertBefore(newNode, someNode.firstChild);</a:t>
              </a:r>
              <a:endParaRPr lang="zh-CN" altLang="en-US" sz="1600"/>
            </a:p>
            <a:p>
              <a:pPr algn="l">
                <a:lnSpc>
                  <a:spcPct val="150000"/>
                </a:lnSpc>
              </a:pPr>
              <a:r>
                <a:rPr lang="zh-CN" altLang="en-US" sz="1600"/>
                <a:t>alert(returnedNode == newNode); // true</a:t>
              </a:r>
              <a:endParaRPr lang="zh-CN" altLang="en-US" sz="1600"/>
            </a:p>
            <a:p>
              <a:pPr algn="l">
                <a:lnSpc>
                  <a:spcPct val="150000"/>
                </a:lnSpc>
              </a:pPr>
              <a:r>
                <a:rPr lang="zh-CN" altLang="en-US" sz="1600"/>
                <a:t>alert(newNode == someNode.firstChild); // true</a:t>
              </a:r>
              <a:endParaRPr lang="zh-CN" altLang="en-US" sz="160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77595" y="4389120"/>
            <a:ext cx="4765040" cy="2023745"/>
            <a:chOff x="434" y="5216"/>
            <a:chExt cx="7504" cy="3187"/>
          </a:xfrm>
        </p:grpSpPr>
        <p:sp>
          <p:nvSpPr>
            <p:cNvPr id="14" name="圆角矩形 13"/>
            <p:cNvSpPr/>
            <p:nvPr/>
          </p:nvSpPr>
          <p:spPr>
            <a:xfrm>
              <a:off x="746" y="5216"/>
              <a:ext cx="6879" cy="126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l">
                <a:lnSpc>
                  <a:spcPct val="150000"/>
                </a:lnSpc>
              </a:pPr>
              <a:r>
                <a:rPr lang="zh-CN" altLang="en-US" sz="1400"/>
                <a:t>replaceChild()方法接收两个参数：要插入的节点和要替换的节点。</a:t>
              </a:r>
              <a:endParaRPr lang="zh-CN" altLang="en-US" sz="14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34" y="6480"/>
              <a:ext cx="7504" cy="192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>
                <a:lnSpc>
                  <a:spcPct val="150000"/>
                </a:lnSpc>
              </a:pPr>
              <a:r>
                <a:rPr lang="zh-CN" altLang="en-US" sz="1600"/>
                <a:t>// 替换第一个子节点</a:t>
              </a:r>
              <a:endParaRPr lang="zh-CN" altLang="en-US" sz="1600"/>
            </a:p>
            <a:p>
              <a:pPr algn="l">
                <a:lnSpc>
                  <a:spcPct val="150000"/>
                </a:lnSpc>
              </a:pPr>
              <a:r>
                <a:rPr lang="zh-CN" altLang="en-US" sz="1600"/>
                <a:t>let returnedNode = someNode.replaceChild(newNode, someNode.firstChild);</a:t>
              </a:r>
              <a:endParaRPr lang="zh-CN" altLang="en-US" sz="160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543675" y="4389120"/>
            <a:ext cx="4765040" cy="2023745"/>
            <a:chOff x="434" y="5216"/>
            <a:chExt cx="7504" cy="3187"/>
          </a:xfrm>
        </p:grpSpPr>
        <p:sp>
          <p:nvSpPr>
            <p:cNvPr id="17" name="圆角矩形 16"/>
            <p:cNvSpPr/>
            <p:nvPr/>
          </p:nvSpPr>
          <p:spPr>
            <a:xfrm>
              <a:off x="746" y="5216"/>
              <a:ext cx="6879" cy="126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l">
                <a:lnSpc>
                  <a:spcPct val="150000"/>
                </a:lnSpc>
              </a:pPr>
              <a:r>
                <a:rPr lang="zh-CN" altLang="en-US" sz="1400"/>
                <a:t>removeChild()方法移除节点</a:t>
              </a:r>
              <a:endParaRPr lang="zh-CN" altLang="en-US" sz="14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34" y="6480"/>
              <a:ext cx="7504" cy="192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>
                <a:lnSpc>
                  <a:spcPct val="150000"/>
                </a:lnSpc>
              </a:pPr>
              <a:r>
                <a:rPr lang="zh-CN" altLang="en-US" sz="1600"/>
                <a:t>// 删除第一个子节点</a:t>
              </a:r>
              <a:endParaRPr lang="zh-CN" altLang="en-US" sz="1600"/>
            </a:p>
            <a:p>
              <a:pPr algn="l">
                <a:lnSpc>
                  <a:spcPct val="150000"/>
                </a:lnSpc>
              </a:pPr>
              <a:r>
                <a:rPr lang="zh-CN" altLang="en-US" sz="1600"/>
                <a:t>let formerFirstChild = someNode.removeChild(someNode.firstChild);</a:t>
              </a:r>
              <a:endParaRPr lang="zh-CN" altLang="en-US" sz="1600"/>
            </a:p>
          </p:txBody>
        </p:sp>
      </p:grp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p="http://schemas.openxmlformats.org/presentationml/2006/main">
  <p:tag name="KSO_WM_UNIT_PLACING_PICTURE_USER_VIEWPORT" val="{&quot;height&quot;:4308,&quot;width&quot;:3708}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3053</Words>
  <Application>WPS 演示</Application>
  <PresentationFormat>宽屏</PresentationFormat>
  <Paragraphs>127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Arial Unicode MS</vt:lpstr>
      <vt:lpstr>方正舒体</vt:lpstr>
      <vt:lpstr>微软雅黑</vt:lpstr>
      <vt:lpstr>Calibri</vt:lpstr>
      <vt:lpstr>楷体</vt:lpstr>
      <vt:lpstr>Office 主题</vt:lpstr>
      <vt:lpstr>第十一章 期约与异步函数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谭淑慧</dc:creator>
  <cp:lastModifiedBy>sophi</cp:lastModifiedBy>
  <cp:revision>94</cp:revision>
  <dcterms:created xsi:type="dcterms:W3CDTF">2021-04-22T06:34:00Z</dcterms:created>
  <dcterms:modified xsi:type="dcterms:W3CDTF">2021-04-22T09:04:41Z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ED67549ADAB8434BB0A83FACCC1E42CF</vt:lpwstr>
  </property>
  <property fmtid="{D5CDD505-2E9C-101B-9397-08002B2CF9AE}" pid="3" name="KSOProductBuildVer">
    <vt:lpwstr>2052-11.1.0.10463</vt:lpwstr>
  </property>
</Properties>
</file>