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8" r:id="rId11"/>
    <p:sldId id="264" r:id="rId13"/>
    <p:sldId id="265" r:id="rId14"/>
    <p:sldId id="266" r:id="rId15"/>
    <p:sldId id="269" r:id="rId16"/>
    <p:sldId id="270" r:id="rId17"/>
    <p:sldId id="271" r:id="rId18"/>
    <p:sldId id="273" r:id="rId19"/>
    <p:sldId id="272" r:id="rId20"/>
    <p:sldId id="274" r:id="rId21"/>
    <p:sldId id="275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.xml"/><Relationship Id="rId2" Type="http://schemas.openxmlformats.org/officeDocument/2006/relationships/image" Target="../media/image1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44805" y="2989580"/>
            <a:ext cx="11503025" cy="994410"/>
          </a:xfrm>
        </p:spPr>
        <p:txBody>
          <a:bodyPr>
            <a:normAutofit/>
          </a:bodyPr>
          <a:p>
            <a:r>
              <a:rPr lang="zh-CN" altLang="en-US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第十四章 </a:t>
            </a:r>
            <a:r>
              <a:rPr lang="en-US" altLang="zh-CN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DOM</a:t>
            </a:r>
            <a:endParaRPr lang="en-US" altLang="zh-CN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73710" y="115570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Node 类型</a:t>
            </a:r>
            <a:endParaRPr lang="zh-CN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2940" y="749300"/>
            <a:ext cx="11090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操作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节点 </a:t>
            </a:r>
            <a:endParaRPr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77595" y="1565275"/>
            <a:ext cx="4765040" cy="2111375"/>
            <a:chOff x="434" y="5459"/>
            <a:chExt cx="7504" cy="3325"/>
          </a:xfrm>
        </p:grpSpPr>
        <p:sp>
          <p:nvSpPr>
            <p:cNvPr id="4" name="圆角矩形 3"/>
            <p:cNvSpPr/>
            <p:nvPr/>
          </p:nvSpPr>
          <p:spPr>
            <a:xfrm>
              <a:off x="2968" y="5459"/>
              <a:ext cx="2434" cy="102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l">
                <a:lnSpc>
                  <a:spcPct val="150000"/>
                </a:lnSpc>
              </a:pPr>
              <a:r>
                <a:rPr lang="en-US" altLang="zh-CN" sz="1400" b="1"/>
                <a:t>1</a:t>
              </a:r>
              <a:r>
                <a:rPr lang="zh-CN" altLang="en-US" sz="1400" b="1"/>
                <a:t>、appendChild()</a:t>
              </a:r>
              <a:endParaRPr lang="zh-CN" altLang="en-US" sz="1400"/>
            </a:p>
          </p:txBody>
        </p:sp>
        <p:sp>
          <p:nvSpPr>
            <p:cNvPr id="7" name="矩形 6"/>
            <p:cNvSpPr/>
            <p:nvPr/>
          </p:nvSpPr>
          <p:spPr>
            <a:xfrm>
              <a:off x="434" y="6480"/>
              <a:ext cx="7504" cy="23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>
                <a:lnSpc>
                  <a:spcPct val="150000"/>
                </a:lnSpc>
              </a:pPr>
              <a:r>
                <a:rPr lang="zh-CN" altLang="en-US" sz="1400"/>
                <a:t>let returnedNode = someNode.appendChild(newNode);</a:t>
              </a:r>
              <a:endParaRPr lang="zh-CN" altLang="en-US" sz="1400"/>
            </a:p>
            <a:p>
              <a:pPr algn="l">
                <a:lnSpc>
                  <a:spcPct val="150000"/>
                </a:lnSpc>
              </a:pPr>
              <a:r>
                <a:rPr lang="zh-CN" altLang="en-US" sz="1400"/>
                <a:t>alert(returnedNode == newNode); // true</a:t>
              </a:r>
              <a:endParaRPr lang="zh-CN" altLang="en-US" sz="1400"/>
            </a:p>
            <a:p>
              <a:pPr algn="l">
                <a:lnSpc>
                  <a:spcPct val="150000"/>
                </a:lnSpc>
              </a:pPr>
              <a:r>
                <a:rPr lang="zh-CN" altLang="en-US" sz="1400"/>
                <a:t>alert(someNode.lastChild == newNode); // true</a:t>
              </a:r>
              <a:endParaRPr lang="zh-CN" altLang="en-US" sz="140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543675" y="637540"/>
            <a:ext cx="4765040" cy="2766695"/>
            <a:chOff x="434" y="5579"/>
            <a:chExt cx="7504" cy="4357"/>
          </a:xfrm>
        </p:grpSpPr>
        <p:sp>
          <p:nvSpPr>
            <p:cNvPr id="10" name="圆角矩形 9"/>
            <p:cNvSpPr/>
            <p:nvPr/>
          </p:nvSpPr>
          <p:spPr>
            <a:xfrm>
              <a:off x="2977" y="5579"/>
              <a:ext cx="2418" cy="90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l">
                <a:lnSpc>
                  <a:spcPct val="150000"/>
                </a:lnSpc>
              </a:pPr>
              <a:r>
                <a:rPr lang="en-US" altLang="zh-CN" sz="1400" b="1"/>
                <a:t>2</a:t>
              </a:r>
              <a:r>
                <a:rPr lang="zh-CN" altLang="en-US" sz="1400" b="1"/>
                <a:t>、insertBefore()</a:t>
              </a:r>
              <a:endParaRPr lang="zh-CN" altLang="en-US" sz="1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34" y="6488"/>
              <a:ext cx="7504" cy="34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>
                <a:lnSpc>
                  <a:spcPct val="150000"/>
                </a:lnSpc>
              </a:pPr>
              <a:r>
                <a:rPr lang="zh-CN" altLang="en-US" sz="1400"/>
                <a:t>// 作为新的第一个子节点插入</a:t>
              </a:r>
              <a:endParaRPr lang="zh-CN" altLang="en-US" sz="1400"/>
            </a:p>
            <a:p>
              <a:pPr algn="l">
                <a:lnSpc>
                  <a:spcPct val="150000"/>
                </a:lnSpc>
              </a:pPr>
              <a:r>
                <a:rPr lang="zh-CN" altLang="en-US" sz="1400"/>
                <a:t>returnedNode = someNode.insertBefore(newNode, someNode.firstChild);</a:t>
              </a:r>
              <a:endParaRPr lang="zh-CN" altLang="en-US" sz="1400"/>
            </a:p>
            <a:p>
              <a:pPr algn="l">
                <a:lnSpc>
                  <a:spcPct val="150000"/>
                </a:lnSpc>
              </a:pPr>
              <a:r>
                <a:rPr lang="zh-CN" altLang="en-US" sz="1400"/>
                <a:t>alert(returnedNode == newNode); // true</a:t>
              </a:r>
              <a:endParaRPr lang="zh-CN" altLang="en-US" sz="1400"/>
            </a:p>
            <a:p>
              <a:pPr algn="l">
                <a:lnSpc>
                  <a:spcPct val="150000"/>
                </a:lnSpc>
              </a:pPr>
              <a:r>
                <a:rPr lang="zh-CN" altLang="en-US" sz="1400"/>
                <a:t>alert(newNode == someNode.firstChild); // true</a:t>
              </a:r>
              <a:endParaRPr lang="zh-CN" altLang="en-US" sz="140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77595" y="4589145"/>
            <a:ext cx="4765040" cy="1823720"/>
            <a:chOff x="434" y="5531"/>
            <a:chExt cx="7504" cy="2872"/>
          </a:xfrm>
        </p:grpSpPr>
        <p:sp>
          <p:nvSpPr>
            <p:cNvPr id="14" name="圆角矩形 13"/>
            <p:cNvSpPr/>
            <p:nvPr/>
          </p:nvSpPr>
          <p:spPr>
            <a:xfrm>
              <a:off x="2968" y="5531"/>
              <a:ext cx="2470" cy="94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l">
                <a:lnSpc>
                  <a:spcPct val="150000"/>
                </a:lnSpc>
              </a:pPr>
              <a:r>
                <a:rPr lang="en-US" altLang="zh-CN" sz="1400" b="1"/>
                <a:t>3</a:t>
              </a:r>
              <a:r>
                <a:rPr lang="zh-CN" altLang="en-US" sz="1400" b="1"/>
                <a:t>、replaceChild()</a:t>
              </a:r>
              <a:endParaRPr lang="zh-CN" altLang="en-US" sz="14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34" y="6480"/>
              <a:ext cx="7504" cy="192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>
                <a:lnSpc>
                  <a:spcPct val="150000"/>
                </a:lnSpc>
              </a:pPr>
              <a:r>
                <a:rPr lang="zh-CN" altLang="en-US" sz="1200"/>
                <a:t>// 替换第一个子节点</a:t>
              </a:r>
              <a:endParaRPr lang="zh-CN" altLang="en-US" sz="1200"/>
            </a:p>
            <a:p>
              <a:pPr algn="l">
                <a:lnSpc>
                  <a:spcPct val="150000"/>
                </a:lnSpc>
              </a:pPr>
              <a:r>
                <a:rPr lang="zh-CN" altLang="en-US" sz="1400"/>
                <a:t>let returnedNode = someNode.replaceChild(newNode, someNode.firstChild);</a:t>
              </a:r>
              <a:endParaRPr lang="zh-CN" altLang="en-US" sz="140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543675" y="3971925"/>
            <a:ext cx="4765040" cy="2524125"/>
            <a:chOff x="434" y="5536"/>
            <a:chExt cx="7504" cy="3975"/>
          </a:xfrm>
        </p:grpSpPr>
        <p:sp>
          <p:nvSpPr>
            <p:cNvPr id="17" name="圆角矩形 16"/>
            <p:cNvSpPr/>
            <p:nvPr/>
          </p:nvSpPr>
          <p:spPr>
            <a:xfrm>
              <a:off x="2943" y="5536"/>
              <a:ext cx="2487" cy="957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l">
                <a:lnSpc>
                  <a:spcPct val="150000"/>
                </a:lnSpc>
              </a:pPr>
              <a:r>
                <a:rPr lang="en-US" altLang="zh-CN" sz="1400" b="1"/>
                <a:t>4</a:t>
              </a:r>
              <a:r>
                <a:rPr lang="zh-CN" altLang="en-US" sz="1400" b="1"/>
                <a:t>、removeChild()</a:t>
              </a:r>
              <a:endParaRPr lang="zh-CN" altLang="en-US" sz="14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4" y="6508"/>
              <a:ext cx="7504" cy="30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>
                <a:lnSpc>
                  <a:spcPct val="150000"/>
                </a:lnSpc>
              </a:pPr>
              <a:r>
                <a:rPr lang="zh-CN" altLang="en-US" sz="1200"/>
                <a:t>// 删除第一个子节点</a:t>
              </a:r>
              <a:endParaRPr lang="zh-CN" altLang="en-US" sz="1200"/>
            </a:p>
            <a:p>
              <a:pPr algn="l">
                <a:lnSpc>
                  <a:spcPct val="150000"/>
                </a:lnSpc>
              </a:pPr>
              <a:r>
                <a:rPr lang="zh-CN" altLang="en-US" sz="1400"/>
                <a:t>let formerFirstChild = someNode.removeChild(someNode.firstChild);</a:t>
              </a:r>
              <a:endParaRPr lang="zh-CN" altLang="en-US" sz="1400"/>
            </a:p>
            <a:p>
              <a:pPr algn="l">
                <a:lnSpc>
                  <a:spcPct val="150000"/>
                </a:lnSpc>
              </a:pPr>
              <a:r>
                <a:rPr lang="zh-CN" altLang="en-US" sz="1400"/>
                <a:t>// 删除最后一个子节点</a:t>
              </a:r>
              <a:endParaRPr lang="zh-CN" altLang="en-US" sz="1400"/>
            </a:p>
            <a:p>
              <a:pPr algn="l">
                <a:lnSpc>
                  <a:spcPct val="150000"/>
                </a:lnSpc>
              </a:pPr>
              <a:r>
                <a:rPr lang="zh-CN" altLang="en-US" sz="1400"/>
                <a:t>let formerLastChild = someNode.removeChild(someNode.lastChild);</a:t>
              </a:r>
              <a:endParaRPr lang="zh-CN" altLang="en-US" sz="140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73710" y="115570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Node 类型</a:t>
            </a:r>
            <a:endParaRPr lang="zh-CN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2940" y="749300"/>
            <a:ext cx="11090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操作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节点 </a:t>
            </a:r>
            <a:endParaRPr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62940" y="2947744"/>
            <a:ext cx="5180330" cy="2669466"/>
            <a:chOff x="434" y="6364"/>
            <a:chExt cx="7504" cy="2389"/>
          </a:xfrm>
        </p:grpSpPr>
        <p:sp>
          <p:nvSpPr>
            <p:cNvPr id="4" name="圆角矩形 3"/>
            <p:cNvSpPr/>
            <p:nvPr/>
          </p:nvSpPr>
          <p:spPr>
            <a:xfrm>
              <a:off x="3137" y="6364"/>
              <a:ext cx="2097" cy="56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l">
                <a:lnSpc>
                  <a:spcPct val="150000"/>
                </a:lnSpc>
              </a:pPr>
              <a:r>
                <a:rPr lang="en-US" altLang="zh-CN" sz="1400" b="1"/>
                <a:t>5</a:t>
              </a:r>
              <a:r>
                <a:rPr lang="zh-CN" altLang="en-US" sz="1400" b="1"/>
                <a:t>、cloneNode()</a:t>
              </a:r>
              <a:endParaRPr lang="zh-CN" altLang="en-US" sz="1400"/>
            </a:p>
          </p:txBody>
        </p:sp>
        <p:sp>
          <p:nvSpPr>
            <p:cNvPr id="7" name="矩形 6"/>
            <p:cNvSpPr/>
            <p:nvPr/>
          </p:nvSpPr>
          <p:spPr>
            <a:xfrm>
              <a:off x="434" y="6942"/>
              <a:ext cx="7504" cy="181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>
                <a:lnSpc>
                  <a:spcPct val="150000"/>
                </a:lnSpc>
              </a:pPr>
              <a:r>
                <a:rPr lang="zh-CN" altLang="en-US" sz="1400"/>
                <a:t>let deepList = myList.cloneNode(true);</a:t>
              </a:r>
              <a:endParaRPr lang="zh-CN" altLang="en-US" sz="1400"/>
            </a:p>
            <a:p>
              <a:pPr algn="l">
                <a:lnSpc>
                  <a:spcPct val="150000"/>
                </a:lnSpc>
              </a:pPr>
              <a:r>
                <a:rPr lang="zh-CN" altLang="en-US" sz="1400"/>
                <a:t>alert(deepList.childNodes.length); </a:t>
              </a:r>
              <a:r>
                <a:rPr lang="zh-CN" altLang="en-US" sz="1000"/>
                <a:t>// 3（IE9 之前的版本）或 7（其他浏览器）</a:t>
              </a:r>
              <a:endParaRPr lang="zh-CN" altLang="en-US" sz="1000"/>
            </a:p>
            <a:p>
              <a:pPr algn="l">
                <a:lnSpc>
                  <a:spcPct val="150000"/>
                </a:lnSpc>
              </a:pPr>
              <a:r>
                <a:rPr lang="zh-CN" altLang="en-US" sz="1400"/>
                <a:t>let shallowList = myList.cloneNode(false);</a:t>
              </a:r>
              <a:endParaRPr lang="zh-CN" altLang="en-US" sz="1400"/>
            </a:p>
            <a:p>
              <a:pPr algn="l">
                <a:lnSpc>
                  <a:spcPct val="150000"/>
                </a:lnSpc>
              </a:pPr>
              <a:r>
                <a:rPr lang="zh-CN" altLang="en-US" sz="1400"/>
                <a:t>alert(shallowList.childNodes.length); // 0</a:t>
              </a:r>
              <a:endParaRPr lang="zh-CN" altLang="en-US" sz="140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491605" y="3209755"/>
            <a:ext cx="5180330" cy="2153455"/>
            <a:chOff x="434" y="6277"/>
            <a:chExt cx="7504" cy="2245"/>
          </a:xfrm>
        </p:grpSpPr>
        <p:sp>
          <p:nvSpPr>
            <p:cNvPr id="6" name="圆角矩形 5"/>
            <p:cNvSpPr/>
            <p:nvPr/>
          </p:nvSpPr>
          <p:spPr>
            <a:xfrm>
              <a:off x="3105" y="6277"/>
              <a:ext cx="2162" cy="65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l">
                <a:lnSpc>
                  <a:spcPct val="150000"/>
                </a:lnSpc>
              </a:pPr>
              <a:r>
                <a:rPr lang="en-US" altLang="zh-CN" sz="1400" b="1"/>
                <a:t>6</a:t>
              </a:r>
              <a:r>
                <a:rPr lang="zh-CN" altLang="en-US" sz="1400" b="1"/>
                <a:t>、normalize()</a:t>
              </a:r>
              <a:endParaRPr lang="zh-CN" altLang="en-US" sz="1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34" y="6942"/>
              <a:ext cx="7504" cy="15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>
                <a:lnSpc>
                  <a:spcPct val="150000"/>
                </a:lnSpc>
              </a:pPr>
              <a:r>
                <a:rPr lang="zh-CN" altLang="en-US" sz="1400"/>
                <a:t>let returnedNode = someNode.appendChild(newNode);</a:t>
              </a:r>
              <a:endParaRPr lang="zh-CN" altLang="en-US" sz="1400"/>
            </a:p>
            <a:p>
              <a:pPr algn="l">
                <a:lnSpc>
                  <a:spcPct val="150000"/>
                </a:lnSpc>
              </a:pPr>
              <a:r>
                <a:rPr lang="zh-CN" altLang="en-US" sz="1400"/>
                <a:t>alert(returnedNode == newNode); // true</a:t>
              </a:r>
              <a:endParaRPr lang="zh-CN" altLang="en-US" sz="1400"/>
            </a:p>
            <a:p>
              <a:pPr algn="l">
                <a:lnSpc>
                  <a:spcPct val="150000"/>
                </a:lnSpc>
              </a:pPr>
              <a:r>
                <a:rPr lang="zh-CN" altLang="en-US" sz="1400"/>
                <a:t>alert(someNode.lastChild == newNode); // true</a:t>
              </a:r>
              <a:endParaRPr lang="zh-CN" altLang="en-US" sz="140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63550" y="125730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Document 类型</a:t>
            </a:r>
            <a:endParaRPr lang="zh-CN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0740" y="871220"/>
            <a:ext cx="105111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Document 类型是 JavaScript 中表示文档节点的类型。在浏览器中，文档对象 document 是HTMLDocument 的实例（HTMLDocument 继承 Document），表示整个 HTML 页面。document 是 window对象的属性，因此是一个全局对象。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21535" y="2798445"/>
            <a:ext cx="8523605" cy="1983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nodeType 等于 9；</a:t>
            </a:r>
            <a:endParaRPr lang="zh-CN" altLang="en-US" sz="14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nodeName 值为"#document"；</a:t>
            </a:r>
            <a:endParaRPr lang="zh-CN" altLang="en-US" sz="14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nodeValue 值为 null；</a:t>
            </a:r>
            <a:endParaRPr lang="zh-CN" altLang="en-US" sz="14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parentNode 值为 null；</a:t>
            </a:r>
            <a:endParaRPr lang="zh-CN" altLang="en-US" sz="14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ownerDocument 值为 null；</a:t>
            </a:r>
            <a:endParaRPr lang="zh-CN" altLang="en-US" sz="14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>
                <a:sym typeface="+mn-ea"/>
              </a:rPr>
              <a:t>子节点可以是 DocumentType（最多一个）、Element（最多一个）、ProcessingInstruction或 Comment 类型。</a:t>
            </a:r>
            <a:endParaRPr lang="zh-CN" altLang="en-US" sz="1200" b="1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63550" y="125730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Document 类型</a:t>
            </a:r>
            <a:endParaRPr lang="zh-CN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0740" y="871220"/>
            <a:ext cx="10511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文档子节点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96440" y="2741930"/>
            <a:ext cx="7157720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400"/>
              <a:t>1</a:t>
            </a:r>
            <a:r>
              <a:rPr lang="zh-CN" altLang="en-US" sz="1400"/>
              <a:t>、documentElement 属性，始终指向 HTML 页面中的&lt;html&gt;元素</a:t>
            </a:r>
            <a:endParaRPr lang="zh-CN" altLang="en-US" sz="1400"/>
          </a:p>
          <a:p>
            <a:pPr lvl="2">
              <a:lnSpc>
                <a:spcPct val="150000"/>
              </a:lnSpc>
            </a:pPr>
            <a:r>
              <a:rPr lang="zh-CN" altLang="en-US" sz="1400" i="1">
                <a:solidFill>
                  <a:schemeClr val="accent1"/>
                </a:solidFill>
              </a:rPr>
              <a:t>let html = document.documentElement; // 取得对&lt;html&gt;的引用</a:t>
            </a:r>
            <a:endParaRPr lang="zh-CN" altLang="en-US" sz="1400" i="1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en-US" sz="1400" i="1">
                <a:solidFill>
                  <a:schemeClr val="accent1"/>
                </a:solidFill>
              </a:rPr>
              <a:t>alert(html === document.childNodes[0]); // true</a:t>
            </a:r>
            <a:endParaRPr lang="zh-CN" altLang="en-US" sz="1400" i="1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en-US" sz="1400" i="1">
                <a:solidFill>
                  <a:schemeClr val="accent1"/>
                </a:solidFill>
              </a:rPr>
              <a:t>alert(html === document.firstChild); // true 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en-US" altLang="zh-CN" sz="1400">
                <a:sym typeface="+mn-ea"/>
              </a:rPr>
              <a:t>2</a:t>
            </a:r>
            <a:r>
              <a:rPr lang="zh-CN" altLang="en-US" sz="1400">
                <a:sym typeface="+mn-ea"/>
              </a:rPr>
              <a:t>、document 对象还有一个 body 属性，直接指向&lt;body&gt;元素</a:t>
            </a:r>
            <a:endParaRPr lang="zh-CN" altLang="en-US" sz="14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ym typeface="+mn-ea"/>
              </a:rPr>
              <a:t>	</a:t>
            </a:r>
            <a:r>
              <a:rPr lang="en-US" altLang="zh-CN" sz="1400" i="1">
                <a:solidFill>
                  <a:schemeClr val="accent1"/>
                </a:solidFill>
                <a:sym typeface="+mn-ea"/>
              </a:rPr>
              <a:t>let body = document.body; // 取得对&lt;body&gt;的引用</a:t>
            </a:r>
            <a:endParaRPr lang="en-US" altLang="zh-CN" sz="14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ym typeface="+mn-ea"/>
              </a:rPr>
              <a:t>3</a:t>
            </a:r>
            <a:r>
              <a:rPr lang="zh-CN" altLang="en-US" sz="1400">
                <a:sym typeface="+mn-ea"/>
              </a:rPr>
              <a:t>、Document 类型另一种可能的子节点是 DocumentType。</a:t>
            </a:r>
            <a:endParaRPr lang="zh-CN" altLang="en-US" sz="1400">
              <a:sym typeface="+mn-ea"/>
            </a:endParaRPr>
          </a:p>
          <a:p>
            <a:pPr lvl="2">
              <a:lnSpc>
                <a:spcPct val="150000"/>
              </a:lnSpc>
            </a:pPr>
            <a:r>
              <a:rPr lang="zh-CN" altLang="en-US" sz="1400" i="1">
                <a:solidFill>
                  <a:schemeClr val="accent1"/>
                </a:solidFill>
                <a:sym typeface="+mn-ea"/>
              </a:rPr>
              <a:t>let doctype = document.doctype; // 取得对&lt;!doctype&gt;的引用</a:t>
            </a:r>
            <a:endParaRPr lang="zh-CN" altLang="en-US" sz="1400" i="1">
              <a:solidFill>
                <a:schemeClr val="accent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ym typeface="+mn-ea"/>
              </a:rPr>
              <a:t>4</a:t>
            </a:r>
            <a:r>
              <a:rPr lang="zh-CN" altLang="en-US" sz="1400">
                <a:sym typeface="+mn-ea"/>
              </a:rPr>
              <a:t>、出现在&lt;html&gt;元素外面的注释也是文档的子节点，它们的类型是 Comment</a:t>
            </a:r>
            <a:endParaRPr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840740" y="1477010"/>
            <a:ext cx="1059815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DOM 规范规定 Document 节点的子节点可以是 DocumentType、Element、ProcessingInstruction 或 Comment，但也提供了两个访问子节点的快捷方式。第一个是 documentElement 属性，始终指向 HTML 页面中的&lt;html&gt;元素。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63550" y="125730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Document 类型</a:t>
            </a:r>
            <a:endParaRPr lang="zh-CN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0740" y="759460"/>
            <a:ext cx="10511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文档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信息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0740" y="1219835"/>
            <a:ext cx="10598150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document 作为 HTMLDocument 的实例，还有一些标准 Document 对象上所没有的属性。这些属性提供浏览器所加载网页的信息。</a:t>
            </a:r>
            <a:endParaRPr lang="zh-CN" altLang="en-US" sz="140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007745" y="1807845"/>
          <a:ext cx="10176510" cy="470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515"/>
                <a:gridCol w="5076825"/>
                <a:gridCol w="3392170"/>
              </a:tblGrid>
              <a:tr h="4819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属性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示例</a:t>
                      </a:r>
                      <a:r>
                        <a:rPr lang="zh-CN" altLang="en-US"/>
                        <a:t>代码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1188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title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i="1">
                          <a:solidFill>
                            <a:schemeClr val="accent1"/>
                          </a:solidFill>
                        </a:rPr>
                        <a:t>// 读取文档标题</a:t>
                      </a:r>
                      <a:endParaRPr lang="zh-CN" altLang="en-US" sz="1200" i="1">
                        <a:solidFill>
                          <a:schemeClr val="accent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i="1">
                          <a:solidFill>
                            <a:schemeClr val="accent1"/>
                          </a:solidFill>
                        </a:rPr>
                        <a:t>let originalTitle = document.title;</a:t>
                      </a:r>
                      <a:endParaRPr lang="zh-CN" altLang="en-US" sz="1200" i="1">
                        <a:solidFill>
                          <a:schemeClr val="accent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i="1">
                          <a:solidFill>
                            <a:schemeClr val="accent1"/>
                          </a:solidFill>
                        </a:rPr>
                        <a:t>// 修改文档标题</a:t>
                      </a:r>
                      <a:endParaRPr lang="zh-CN" altLang="en-US" sz="1200" i="1">
                        <a:solidFill>
                          <a:schemeClr val="accent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i="1">
                          <a:solidFill>
                            <a:schemeClr val="accent1"/>
                          </a:solidFill>
                        </a:rPr>
                        <a:t>document.title = "New page title";</a:t>
                      </a:r>
                      <a:endParaRPr lang="zh-CN" altLang="en-US" sz="1200" i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/>
                        <a:t>通过这个属性</a:t>
                      </a:r>
                      <a:r>
                        <a:rPr lang="zh-CN" altLang="en-US" sz="1200" b="1"/>
                        <a:t>可以读写</a:t>
                      </a:r>
                      <a:r>
                        <a:rPr lang="zh-CN" altLang="en-US" sz="1200"/>
                        <a:t>页面的标题，修改后的标题也会反映在浏览器标题栏上。不过，修改 title 属性并不会改变&lt;title&gt;元素。</a:t>
                      </a:r>
                      <a:endParaRPr lang="zh-CN" altLang="en-US" sz="1200"/>
                    </a:p>
                  </a:txBody>
                  <a:tcPr/>
                </a:tc>
              </a:tr>
              <a:tr h="7480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URL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i="1">
                          <a:solidFill>
                            <a:schemeClr val="accent1"/>
                          </a:solidFill>
                        </a:rPr>
                        <a:t>// 取得完整的 </a:t>
                      </a:r>
                      <a:endParaRPr lang="zh-CN" altLang="en-US" sz="1400" i="1">
                        <a:solidFill>
                          <a:schemeClr val="accent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 i="1">
                          <a:solidFill>
                            <a:schemeClr val="accent1"/>
                          </a:solidFill>
                        </a:rPr>
                        <a:t>URLlet url = document.URL;</a:t>
                      </a:r>
                      <a:endParaRPr lang="zh-CN" altLang="en-US" sz="1400" i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/>
                        <a:t>URL 包含当前页面的完整 URL（地址栏中的 URL），</a:t>
                      </a:r>
                      <a:r>
                        <a:rPr lang="zh-CN" altLang="en-US" sz="1200" b="1"/>
                        <a:t>不可写</a:t>
                      </a:r>
                      <a:endParaRPr lang="zh-CN" altLang="en-US" sz="1200" b="1"/>
                    </a:p>
                  </a:txBody>
                  <a:tcPr/>
                </a:tc>
              </a:tr>
              <a:tr h="7473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domain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i="1">
                          <a:solidFill>
                            <a:schemeClr val="accent1"/>
                          </a:solidFill>
                        </a:rPr>
                        <a:t>// 取得域名</a:t>
                      </a:r>
                      <a:endParaRPr lang="zh-CN" altLang="en-US" sz="1200" i="1">
                        <a:solidFill>
                          <a:schemeClr val="accent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i="1">
                          <a:solidFill>
                            <a:schemeClr val="accent1"/>
                          </a:solidFill>
                        </a:rPr>
                        <a:t>let domain = document.domain;</a:t>
                      </a:r>
                      <a:endParaRPr lang="zh-CN" altLang="en-US" sz="1200" i="1">
                        <a:solidFill>
                          <a:schemeClr val="accent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i="1">
                          <a:solidFill>
                            <a:schemeClr val="accent1"/>
                          </a:solidFill>
                        </a:rPr>
                        <a:t>// 页面来自 p2p.wrox.com</a:t>
                      </a:r>
                      <a:endParaRPr lang="zh-CN" altLang="en-US" sz="1200" i="1">
                        <a:solidFill>
                          <a:schemeClr val="accent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i="1">
                          <a:solidFill>
                            <a:schemeClr val="accent1"/>
                          </a:solidFill>
                        </a:rPr>
                        <a:t>document.domain = "wrox.com"; // 放松，成功</a:t>
                      </a:r>
                      <a:endParaRPr lang="zh-CN" altLang="en-US" sz="1200" i="1">
                        <a:solidFill>
                          <a:schemeClr val="accent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i="1">
                          <a:solidFill>
                            <a:schemeClr val="accent1"/>
                          </a:solidFill>
                        </a:rPr>
                        <a:t>document.domain = "p2p.wrox.com"; // 收紧，错误！</a:t>
                      </a:r>
                      <a:endParaRPr lang="zh-CN" altLang="en-US" sz="1200" i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domain 包含页面的域名，</a:t>
                      </a:r>
                      <a:r>
                        <a:rPr lang="zh-CN" altLang="en-US" sz="1200" b="1">
                          <a:sym typeface="+mn-ea"/>
                        </a:rPr>
                        <a:t>可读写，但有限制。如果 URL包含子域名如 p2p.wrox.com，则可以将 domain 设置为"wrox.com"，但不能给这个属性设置 URL 中不包含的值</a:t>
                      </a:r>
                      <a:endParaRPr lang="zh-CN" altLang="en-US" sz="1200" b="1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1"/>
                    </a:p>
                  </a:txBody>
                  <a:tcPr/>
                </a:tc>
              </a:tr>
              <a:tr h="748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referrer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i="1">
                          <a:solidFill>
                            <a:schemeClr val="accent1"/>
                          </a:solidFill>
                        </a:rPr>
                        <a:t>// 取得来源</a:t>
                      </a:r>
                      <a:endParaRPr lang="zh-CN" altLang="en-US" sz="1400" i="1">
                        <a:solidFill>
                          <a:schemeClr val="accent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 i="1">
                          <a:solidFill>
                            <a:schemeClr val="accent1"/>
                          </a:solidFill>
                        </a:rPr>
                        <a:t>let referrer = document.referrer;</a:t>
                      </a:r>
                      <a:endParaRPr lang="zh-CN" altLang="en-US" sz="1400" i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/>
                        <a:t>referrer 包含链接到当前页面的那个页面的 URL。如果当前页面没有来源，则 referrer 属性包含空字符串，</a:t>
                      </a:r>
                      <a:r>
                        <a:rPr lang="zh-CN" altLang="en-US" sz="1200" b="1"/>
                        <a:t>不可写</a:t>
                      </a:r>
                      <a:endParaRPr lang="zh-CN" altLang="en-US" sz="1200" b="1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63550" y="125730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Document 类型</a:t>
            </a:r>
            <a:endParaRPr lang="zh-CN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0740" y="759460"/>
            <a:ext cx="10511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定位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元素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0740" y="1219835"/>
            <a:ext cx="1104392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使用 DOM 最常见的情形可能就是获取某个或某组元素的引用，然后对它们执行某些操作。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document 对象上暴露了一些方法，可以实现这些操作。getElementById()和 getElementsByTagName()就是 Document 类型提供的两个方法。</a:t>
            </a:r>
            <a:endParaRPr lang="zh-CN" altLang="en-US" sz="140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008380" y="2253615"/>
          <a:ext cx="10176510" cy="3655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215"/>
                <a:gridCol w="4048125"/>
                <a:gridCol w="3392170"/>
              </a:tblGrid>
              <a:tr h="4546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方法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示例</a:t>
                      </a:r>
                      <a:r>
                        <a:rPr lang="zh-CN" altLang="en-US"/>
                        <a:t>代码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1188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getElementById()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i="1">
                          <a:solidFill>
                            <a:schemeClr val="accent1"/>
                          </a:solidFill>
                        </a:rPr>
                        <a:t>&lt;div id="myDiv"&gt;Some text&lt;/div&gt;</a:t>
                      </a:r>
                      <a:endParaRPr lang="zh-CN" altLang="en-US" sz="1200" i="1">
                        <a:solidFill>
                          <a:schemeClr val="accent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i="1">
                          <a:solidFill>
                            <a:schemeClr val="accent1"/>
                          </a:solidFill>
                        </a:rPr>
                        <a:t>可以使用如下代码取得这个元素：</a:t>
                      </a:r>
                      <a:endParaRPr lang="zh-CN" altLang="en-US" sz="1200" i="1">
                        <a:solidFill>
                          <a:schemeClr val="accent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i="1">
                          <a:solidFill>
                            <a:schemeClr val="accent1"/>
                          </a:solidFill>
                        </a:rPr>
                        <a:t>let div = document.getElementById("myDiv"); // 取得对这个&lt;div&gt;元素的引用</a:t>
                      </a:r>
                      <a:endParaRPr lang="zh-CN" altLang="en-US" sz="1200" i="1">
                        <a:solidFill>
                          <a:schemeClr val="accent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i="1">
                          <a:solidFill>
                            <a:schemeClr val="accent1"/>
                          </a:solidFill>
                        </a:rPr>
                        <a:t>但参数大小写不匹配会返回 null：</a:t>
                      </a:r>
                      <a:endParaRPr lang="zh-CN" altLang="en-US" sz="1200" i="1">
                        <a:solidFill>
                          <a:schemeClr val="accent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i="1">
                          <a:solidFill>
                            <a:schemeClr val="accent1"/>
                          </a:solidFill>
                        </a:rPr>
                        <a:t>let div = document.getElementById("mydiv"); // null</a:t>
                      </a:r>
                      <a:endParaRPr lang="zh-CN" altLang="en-US" sz="1200" i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/>
                        <a:t>getElementById()方法接收一个参数，即要获取元素的 ID，如果找到了则返回这个元素，如果</a:t>
                      </a:r>
                      <a:endParaRPr lang="zh-CN" altLang="en-US" sz="1200"/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/>
                        <a:t>没找到则返回 null。参数 ID 必须跟元素在页面中的 id 属性值完全匹配，包括大小写。如果页面中存在多个具有相同 ID 的元素，则 getElementById()返回在文档中出现的第一个元素。</a:t>
                      </a:r>
                      <a:endParaRPr lang="zh-CN" altLang="en-US" sz="1200"/>
                    </a:p>
                  </a:txBody>
                  <a:tcPr/>
                </a:tc>
              </a:tr>
              <a:tr h="7480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getElementsByTagName()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i="1">
                          <a:solidFill>
                            <a:schemeClr val="accent1"/>
                          </a:solidFill>
                        </a:rPr>
                        <a:t>let images = document.getElementsByTagName("img");</a:t>
                      </a:r>
                      <a:endParaRPr lang="zh-CN" altLang="en-US" sz="1200" i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/>
                        <a:t>getElementsByTagName()是另一个常用来获取元素引用的方法。这个方法接收一个参数，即要</a:t>
                      </a:r>
                      <a:endParaRPr lang="zh-CN" altLang="en-US" sz="1200"/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/>
                        <a:t>获取元素的标签名，返回包含零个或多个元素的 NodeList。在 HTML 文档中，这个方法返回一个</a:t>
                      </a:r>
                      <a:endParaRPr lang="zh-CN" altLang="en-US" sz="1200"/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/>
                        <a:t>HTMLCollection 对象。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63550" y="125730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Element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 类型</a:t>
            </a:r>
            <a:endParaRPr lang="zh-CN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0740" y="871220"/>
            <a:ext cx="10511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文档子节点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87245" y="1891030"/>
            <a:ext cx="8715375" cy="1706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/>
              <a:t>nodeType 等于 1；</a:t>
            </a:r>
            <a:endParaRPr sz="14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/>
              <a:t>nodeName 值为元素的标签名；</a:t>
            </a:r>
            <a:endParaRPr sz="14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/>
              <a:t>nodeValue 值为 null；</a:t>
            </a:r>
            <a:endParaRPr sz="14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/>
              <a:t>parentNode 值为 Document 或 Element 对象；</a:t>
            </a:r>
            <a:endParaRPr sz="14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/>
              <a:t>子节点可以是 Element、Text、Comment、ProcessingInstruction、CDATASection、EntityReference 类型。</a:t>
            </a:r>
            <a:endParaRPr sz="1400"/>
          </a:p>
        </p:txBody>
      </p:sp>
      <p:sp>
        <p:nvSpPr>
          <p:cNvPr id="10" name="文本框 9"/>
          <p:cNvSpPr txBox="1"/>
          <p:nvPr/>
        </p:nvSpPr>
        <p:spPr>
          <a:xfrm>
            <a:off x="840740" y="1477010"/>
            <a:ext cx="10598150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Element 表示XML或HTML元素，对外暴露出访问元素标签名、子节点和属性的能力。Element 类型的节点具有以下特征：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572135" y="3652520"/>
            <a:ext cx="10657205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FF0000"/>
                </a:solidFill>
              </a:rPr>
              <a:t>tips</a:t>
            </a:r>
            <a:r>
              <a:rPr lang="zh-CN" altLang="en-US" sz="1400">
                <a:solidFill>
                  <a:srgbClr val="FF0000"/>
                </a:solidFill>
              </a:rPr>
              <a:t>：</a:t>
            </a:r>
            <a:r>
              <a:rPr lang="zh-CN" altLang="en-US" sz="1400"/>
              <a:t>可以通过 nodeName 或 tagName 属性来获取元素的标签名。这两个属性返回同样的值（添加后一个属性明显是为了不让人误会）。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626745" y="4168775"/>
            <a:ext cx="1036510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在 HTML 中，元素标签名始终以全大写表示；在 XML（包括 XHTML）中，标签名始终与源代码中的大小写一致。如果不确定脚本是在 HTML 文档还是 XML 文档中运行，最好将标签名转换为小写形式，以便于比较：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3126740" y="5200015"/>
            <a:ext cx="5937885" cy="1383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400">
                <a:solidFill>
                  <a:schemeClr val="tx1"/>
                </a:solidFill>
              </a:rPr>
              <a:t>if (element.tagName == "div"){ </a:t>
            </a:r>
            <a:r>
              <a:rPr lang="zh-CN" altLang="en-US" sz="1400">
                <a:solidFill>
                  <a:schemeClr val="accent1"/>
                </a:solidFill>
              </a:rPr>
              <a:t>// 不要这样做，可能出错！</a:t>
            </a:r>
            <a:endParaRPr lang="zh-CN" altLang="en-US" sz="1400">
              <a:solidFill>
                <a:schemeClr val="accent1"/>
              </a:solidFill>
            </a:endParaRPr>
          </a:p>
          <a:p>
            <a:r>
              <a:rPr lang="zh-CN" altLang="en-US" sz="1400">
                <a:solidFill>
                  <a:schemeClr val="tx1"/>
                </a:solidFill>
              </a:rPr>
              <a:t> </a:t>
            </a:r>
            <a:r>
              <a:rPr lang="en-US" altLang="zh-CN" sz="1400">
                <a:solidFill>
                  <a:schemeClr val="tx1"/>
                </a:solidFill>
              </a:rPr>
              <a:t>      </a:t>
            </a:r>
            <a:r>
              <a:rPr lang="zh-CN" altLang="en-US" sz="1400">
                <a:solidFill>
                  <a:schemeClr val="tx1"/>
                </a:solidFill>
              </a:rPr>
              <a:t>// do something here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zh-CN" altLang="en-US" sz="1400">
                <a:solidFill>
                  <a:schemeClr val="tx1"/>
                </a:solidFill>
              </a:rPr>
              <a:t>}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zh-CN" altLang="en-US" sz="1400">
                <a:solidFill>
                  <a:schemeClr val="tx1"/>
                </a:solidFill>
              </a:rPr>
              <a:t>if (element.tagName.toLowerCase() == "div"){ </a:t>
            </a:r>
            <a:r>
              <a:rPr lang="zh-CN" altLang="en-US" sz="1400">
                <a:solidFill>
                  <a:schemeClr val="accent1"/>
                </a:solidFill>
              </a:rPr>
              <a:t>// 推荐，适用于所有文档</a:t>
            </a:r>
            <a:endParaRPr lang="zh-CN" altLang="en-US" sz="1400">
              <a:solidFill>
                <a:schemeClr val="accent1"/>
              </a:solidFill>
            </a:endParaRPr>
          </a:p>
          <a:p>
            <a:r>
              <a:rPr lang="zh-CN" altLang="en-US" sz="1400">
                <a:solidFill>
                  <a:schemeClr val="tx1"/>
                </a:solidFill>
              </a:rPr>
              <a:t> </a:t>
            </a:r>
            <a:r>
              <a:rPr lang="en-US" altLang="zh-CN" sz="1400">
                <a:solidFill>
                  <a:schemeClr val="tx1"/>
                </a:solidFill>
              </a:rPr>
              <a:t>     </a:t>
            </a:r>
            <a:r>
              <a:rPr lang="zh-CN" altLang="en-US" sz="1400">
                <a:solidFill>
                  <a:schemeClr val="tx1"/>
                </a:solidFill>
              </a:rPr>
              <a:t>// 做点什么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zh-CN" altLang="en-US" sz="1400">
                <a:solidFill>
                  <a:schemeClr val="tx1"/>
                </a:solidFill>
              </a:rPr>
              <a:t>} </a:t>
            </a:r>
            <a:endParaRPr lang="zh-CN" altLang="en-US" sz="14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63550" y="125730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Element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 类型</a:t>
            </a:r>
            <a:endParaRPr lang="zh-CN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0740" y="759460"/>
            <a:ext cx="10511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HTML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元素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1375" y="1219835"/>
            <a:ext cx="1039558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所有 HTML 元素都通过 HTMLElement 类型表示，包括其直接实例和间接实例。另外，HTMLElement直接继承 Element 并增加了一些属性。每个属性都对应下列属性之一，它们是所有 HTML 元素上都有的标准属性：</a:t>
            </a:r>
            <a:endParaRPr lang="zh-CN" altLang="en-US" sz="140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335915" y="2098675"/>
          <a:ext cx="578231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420"/>
                <a:gridCol w="4326890"/>
              </a:tblGrid>
              <a:tr h="4610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属性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/>
                        <a:t>元素在文档中的唯一标识符；</a:t>
                      </a:r>
                      <a:endParaRPr lang="zh-CN" altLang="en-US" sz="1200"/>
                    </a:p>
                  </a:txBody>
                  <a:tcPr/>
                </a:tc>
              </a:tr>
              <a:tr h="473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title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/>
                        <a:t>包含元素的额外信息，通常以提示条形式展示；</a:t>
                      </a:r>
                      <a:endParaRPr lang="zh-CN" altLang="en-US" sz="1200"/>
                    </a:p>
                  </a:txBody>
                  <a:tcPr/>
                </a:tc>
              </a:tr>
              <a:tr h="473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lang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/>
                        <a:t>元素内容的语言代码（很少用）；</a:t>
                      </a:r>
                      <a:endParaRPr lang="zh-CN" altLang="en-US" sz="1200"/>
                    </a:p>
                  </a:txBody>
                  <a:tcPr/>
                </a:tc>
              </a:tr>
              <a:tr h="473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/>
                        <a:t>语言的书写方向（"ltr"表示从左到右，"rtl"表示从右到左，同样很少用）；</a:t>
                      </a:r>
                      <a:endParaRPr lang="zh-CN" altLang="en-US" sz="1200"/>
                    </a:p>
                  </a:txBody>
                  <a:tcPr/>
                </a:tc>
              </a:tr>
              <a:tr h="473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className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/>
                        <a:t>相当于 class 属性，用于指定元素的 CSS 类（因为 class 是 ECMAScript 关键字，所以不能直接用这个名字）。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35915" y="5949950"/>
            <a:ext cx="59143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tips</a:t>
            </a:r>
            <a:r>
              <a:rPr lang="zh-CN" altLang="en-US" sz="1400">
                <a:solidFill>
                  <a:srgbClr val="FF0000"/>
                </a:solidFill>
              </a:rPr>
              <a:t>：</a:t>
            </a:r>
            <a:r>
              <a:rPr lang="zh-CN" altLang="en-US" sz="1400"/>
              <a:t>所有这些都可以用来获取对应的属性值，也可以用来修改相应的值。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6463665" y="2098675"/>
            <a:ext cx="5436235" cy="4615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&lt;div id="myDiv" class="bd" title="Body text" lang="en"</a:t>
            </a:r>
            <a:r>
              <a:rPr lang="en-US" altLang="zh-CN" sz="1400"/>
              <a:t> </a:t>
            </a:r>
            <a:r>
              <a:rPr lang="zh-CN" altLang="en-US" sz="1400"/>
              <a:t>dir="ltr"&gt;&lt;/div&gt;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accent1"/>
                </a:solidFill>
              </a:rPr>
              <a:t>这个元素中的所有属性都可以使用下列 JavaScript 代码读取：</a:t>
            </a:r>
            <a:endParaRPr lang="zh-CN" altLang="en-US" sz="140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/>
              <a:t>let div = document.getElementById("myDiv");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alert(div.id); // "myDiv"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alert(div.className); // "bd"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alert(div.title); // "Body text"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alert(div.lang); // "en"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alert(div.dir); // "ltr"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accent1"/>
                </a:solidFill>
              </a:rPr>
              <a:t>而且，可以使用下列代码修改元素的属性：</a:t>
            </a:r>
            <a:endParaRPr lang="zh-CN" altLang="en-US" sz="140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/>
              <a:t>div.id = "someOtherId";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div.className = "ft";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div.title = "Some other text";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div.lang = "fr";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div.dir ="rtl"; </a:t>
            </a:r>
            <a:endParaRPr lang="zh-CN" altLang="en-US" sz="1400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63550" y="125730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Element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 类型</a:t>
            </a:r>
            <a:endParaRPr lang="zh-CN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0740" y="759460"/>
            <a:ext cx="10511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属性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1375" y="1219835"/>
            <a:ext cx="10395585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每个元素都有零个或多个属性，通常用于为元素或其内容附加更多信息。</a:t>
            </a:r>
            <a:endParaRPr lang="zh-CN" altLang="en-US" sz="140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01065" y="1720215"/>
          <a:ext cx="10800080" cy="222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250"/>
                <a:gridCol w="7910830"/>
              </a:tblGrid>
              <a:tr h="4699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方法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getAttribute()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/>
                        <a:t>如果给定的属性不存在，则 getAttribute()返回 null。注意，属性名不区分大小写，因此"ID"和"id"被认为是同一个属性。另外，根据 HTML5 规范的要求，自定义属性名应该前缀 data-以方便验证。</a:t>
                      </a:r>
                      <a:endParaRPr lang="zh-CN" altLang="en-US" sz="1200"/>
                    </a:p>
                  </a:txBody>
                  <a:tcPr/>
                </a:tc>
              </a:tr>
              <a:tr h="473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setAttribute()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/>
                        <a:t>这个方法接收两个参数：要设置的属性名和属性的值。如果属性已经存在，则 setAttribute()会以指定的值替换原来的值；如果属性不存在，则 setAttribute()会以指定的值创建该属性。</a:t>
                      </a:r>
                      <a:endParaRPr lang="zh-CN" altLang="en-US" sz="1200"/>
                    </a:p>
                  </a:txBody>
                  <a:tcPr/>
                </a:tc>
              </a:tr>
              <a:tr h="473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removeAttribute()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/>
                        <a:t>从元素中删除属性。这样不单单是清除属性的值，而是会</a:t>
                      </a:r>
                      <a:endParaRPr lang="zh-CN" altLang="en-US" sz="1200"/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/>
                        <a:t>把整个属性完全从元素中去掉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841375" y="4394835"/>
            <a:ext cx="10618470" cy="1819275"/>
            <a:chOff x="1325" y="6921"/>
            <a:chExt cx="16722" cy="2865"/>
          </a:xfrm>
        </p:grpSpPr>
        <p:sp>
          <p:nvSpPr>
            <p:cNvPr id="7" name="文本框 6"/>
            <p:cNvSpPr txBox="1"/>
            <p:nvPr/>
          </p:nvSpPr>
          <p:spPr>
            <a:xfrm>
              <a:off x="1325" y="6921"/>
              <a:ext cx="3139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/>
                <a:t>通过</a:t>
              </a:r>
              <a:r>
                <a:rPr lang="en-US" altLang="zh-CN" sz="1400" b="1"/>
                <a:t>DOM</a:t>
              </a:r>
              <a:r>
                <a:rPr lang="zh-CN" altLang="en-US" sz="1400" b="1"/>
                <a:t>对象访问属性</a:t>
              </a:r>
              <a:endParaRPr lang="zh-CN" altLang="en-US" sz="1400" b="1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325" y="7461"/>
              <a:ext cx="16722" cy="23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200"/>
                <a:t>这包括 HTMLElement 上定义的直接映射对应属性的 5 个属性，还有所有公认（非自定义）的属性也会被添加为 DOM 对象的属性。</a:t>
              </a:r>
              <a:endParaRPr lang="zh-CN" altLang="en-US" sz="1200"/>
            </a:p>
            <a:p>
              <a:pPr>
                <a:lnSpc>
                  <a:spcPct val="150000"/>
                </a:lnSpc>
              </a:pPr>
              <a:r>
                <a:rPr lang="zh-CN" altLang="en-US" sz="1200" b="1"/>
                <a:t>通过 DOM 对象访问的属性中有两个返回的值跟使用 getAttribute()取得的值不一样。</a:t>
              </a:r>
              <a:endParaRPr lang="zh-CN" altLang="en-US" sz="1200" b="1"/>
            </a:p>
            <a:p>
              <a:pPr>
                <a:lnSpc>
                  <a:spcPct val="150000"/>
                </a:lnSpc>
              </a:pPr>
              <a:r>
                <a:rPr lang="zh-CN" altLang="en-US" sz="1200" b="1"/>
                <a:t>①</a:t>
              </a:r>
              <a:r>
                <a:rPr lang="en-US" altLang="zh-CN" sz="1200" b="1"/>
                <a:t> </a:t>
              </a:r>
              <a:r>
                <a:rPr lang="zh-CN" altLang="en-US" sz="1200"/>
                <a:t>在使用 getAttribute()访问 style 属性时，返回的是 CSS 字符串。而在通过 DOM 对象的属性访问时，style 属性返回的是一个（CSSStyleDeclaration）对象。</a:t>
              </a:r>
              <a:endParaRPr lang="zh-CN" altLang="en-US" sz="1200"/>
            </a:p>
            <a:p>
              <a:pPr>
                <a:lnSpc>
                  <a:spcPct val="150000"/>
                </a:lnSpc>
              </a:pPr>
              <a:r>
                <a:rPr lang="zh-CN" altLang="en-US" sz="1200" b="1"/>
                <a:t>②</a:t>
              </a:r>
              <a:r>
                <a:rPr lang="en-US" altLang="zh-CN" sz="1200"/>
                <a:t> </a:t>
              </a:r>
              <a:r>
                <a:rPr lang="zh-CN" altLang="en-US" sz="1200"/>
                <a:t>属性是一类事件处理程序（或者事件属性），比如 onclick。在元素上使用事件属性时（比如 onclick），属性的值是一段 JavaScript 代码。如果使用 getAttribute()访问事件属性，则返回的是字符串形式的源代码。</a:t>
              </a:r>
              <a:endParaRPr lang="zh-CN" altLang="en-US" sz="1200"/>
            </a:p>
          </p:txBody>
        </p:sp>
      </p:grp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63550" y="125730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Element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 类型</a:t>
            </a:r>
            <a:endParaRPr lang="zh-CN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0740" y="759460"/>
            <a:ext cx="10511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创建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元素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1375" y="1219835"/>
            <a:ext cx="10509885" cy="2353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可以使用 </a:t>
            </a:r>
            <a:r>
              <a:rPr lang="zh-CN" altLang="en-US" sz="1400" b="1"/>
              <a:t>document.createElement()方法创建新元素</a:t>
            </a:r>
            <a:r>
              <a:rPr lang="zh-CN" altLang="en-US" sz="1400"/>
              <a:t>。这个方法接收一个参数，即要创建元素的标签名。在 HTML 文档中，标签名是不区分大小写的，而 XML 文档（包括 XHTML）是区分大小写的。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let div = document.createElement("div");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 b="1"/>
              <a:t>使用 createElement()方法创建新元素的同时也会将其 ownerDocument 属性设置为 document。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此时，可以再为其添加属性、添加更多子元素。比如：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div.id = "myNewDiv";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div.className = "box"; 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897255" y="3923030"/>
            <a:ext cx="1054481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/>
              <a:t>在新元素上设置这些属性只会附加信息。因为这个元素还没有添加到文档树，所以不会影响浏览器显示。</a:t>
            </a:r>
            <a:r>
              <a:rPr lang="zh-CN" altLang="en-US" sz="1400"/>
              <a:t>要把元素添加到文档树，可以使用 appendChild()、insertBefore()或 replaceChild()。</a:t>
            </a:r>
            <a:endParaRPr lang="zh-CN" altLang="en-US" sz="1400"/>
          </a:p>
          <a:p>
            <a:pPr>
              <a:lnSpc>
                <a:spcPct val="150000"/>
              </a:lnSpc>
            </a:pP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比如，以下代码会把刚才创建的元素添加到文档的&lt;body&gt;元素中：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document.body.appendChild(div);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 b="1"/>
              <a:t>元素被添加到文档树之后，浏览器会立即将其渲染出来。</a:t>
            </a:r>
            <a:r>
              <a:rPr lang="zh-CN" altLang="en-US" sz="1400"/>
              <a:t>之后再对这个元素所做的任何修改，都会立即在浏览器中反映出来。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40280" y="1473835"/>
            <a:ext cx="750062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sz="32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理解文档对象模型（DOM）的构成</a:t>
            </a:r>
            <a:endParaRPr lang="zh-CN" sz="32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节点类型</a:t>
            </a:r>
            <a:endParaRPr lang="zh-CN" altLang="en-US" sz="32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浏览器兼容性</a:t>
            </a:r>
            <a:endParaRPr lang="zh-CN" altLang="en-US" sz="32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MutationObserver 接口</a:t>
            </a:r>
            <a:endParaRPr lang="zh-CN" altLang="en-US" sz="32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4430" y="450850"/>
            <a:ext cx="6417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63550" y="125730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Text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类型</a:t>
            </a:r>
            <a:endParaRPr lang="zh-CN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0740" y="871220"/>
            <a:ext cx="105111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Text 节点由 Text 类型表示，包含按字面解释的纯文本，也可能包含转义后的 HTML 字符，但不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含 HTML 代码。Text 类型的节点具有以下特征：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48815" y="2143125"/>
            <a:ext cx="8523605" cy="1706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 nodeType 等于 3；</a:t>
            </a:r>
            <a:endParaRPr lang="zh-CN" altLang="en-US" sz="1400"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nodeName 值为"#text"；</a:t>
            </a:r>
            <a:endParaRPr lang="zh-CN" altLang="en-US" sz="1400"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nodeValue 值为节点中包含的文本；</a:t>
            </a:r>
            <a:endParaRPr lang="zh-CN" altLang="en-US" sz="1400"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parentNode 值为 Element 对象；</a:t>
            </a:r>
            <a:endParaRPr lang="zh-CN" altLang="en-US" sz="1400"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FF0000"/>
                </a:solidFill>
                <a:sym typeface="+mn-ea"/>
              </a:rPr>
              <a:t>不支持子节点。</a:t>
            </a:r>
            <a:endParaRPr lang="zh-CN" altLang="en-US" sz="1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0740" y="4291965"/>
            <a:ext cx="978916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Text 节点中包含的文本可以通过 nodeValue 属性访问，也可以通过 data 属性访问，这两个属性包含相同的值。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63550" y="125730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Text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类型</a:t>
            </a:r>
            <a:endParaRPr lang="zh-CN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900430" y="882015"/>
          <a:ext cx="10800080" cy="3993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4305"/>
                <a:gridCol w="6835775"/>
              </a:tblGrid>
              <a:tr h="4699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方法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appendData(text)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/>
                        <a:t>向节点末尾添加文本 text；</a:t>
                      </a:r>
                      <a:endParaRPr lang="zh-CN" altLang="en-US" sz="1200"/>
                    </a:p>
                  </a:txBody>
                  <a:tcPr/>
                </a:tc>
              </a:tr>
              <a:tr h="473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deleteData(offset, count)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/>
                        <a:t>从位置 offset 开始删除 count 个字符；</a:t>
                      </a:r>
                      <a:endParaRPr lang="zh-CN" altLang="en-US" sz="1200"/>
                    </a:p>
                  </a:txBody>
                  <a:tcPr/>
                </a:tc>
              </a:tr>
              <a:tr h="473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insertData(offset, text)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/>
                        <a:t>在位置 offset 插入 text</a:t>
                      </a:r>
                      <a:endParaRPr lang="zh-CN" altLang="en-US" sz="120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replaceData(offset, count, text)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/>
                        <a:t>用 text 替换从位置 offset 到 offset + count 的文本；</a:t>
                      </a:r>
                      <a:endParaRPr lang="zh-CN" altLang="en-US" sz="1200"/>
                    </a:p>
                  </a:txBody>
                  <a:tcPr/>
                </a:tc>
              </a:tr>
              <a:tr h="473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splitText(offset)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/>
                        <a:t>在位置 offset 将当前文本节点拆分为两个文本节点</a:t>
                      </a:r>
                      <a:endParaRPr lang="zh-CN" altLang="en-US" sz="1200"/>
                    </a:p>
                  </a:txBody>
                  <a:tcPr/>
                </a:tc>
              </a:tr>
              <a:tr h="473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substringData(offset, count)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/>
                        <a:t>提取从位置 offset 到 offset + count 的文本</a:t>
                      </a:r>
                      <a:endParaRPr lang="zh-CN" altLang="en-US" sz="1200"/>
                    </a:p>
                  </a:txBody>
                  <a:tcPr/>
                </a:tc>
              </a:tr>
              <a:tr h="473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document.createTextNode()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/>
                        <a:t>创建文本</a:t>
                      </a:r>
                      <a:r>
                        <a:rPr lang="zh-CN" altLang="en-US" sz="1200"/>
                        <a:t>节点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00430" y="5411470"/>
            <a:ext cx="975233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除了这些方法，还可以通过 length 属性获取文本节点中包含的字符数量。这个值等于 nodeValue.length 和data.length。</a:t>
            </a:r>
            <a:endParaRPr lang="zh-CN" altLang="en-US" sz="1600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63550" y="125730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Text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类型</a:t>
            </a:r>
            <a:endParaRPr lang="zh-CN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4050" y="848360"/>
            <a:ext cx="1106360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/>
              <a:t>规范化文本节点</a:t>
            </a:r>
            <a:endParaRPr lang="zh-CN" altLang="en-US" sz="1600" b="1"/>
          </a:p>
          <a:p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/>
              <a:t>在包含两个或多个相邻文本节点的父节点上调用 normalize()时，所有同胞文本节点会被合并为一个文本节点，这个文本节点的 nodeValue 就等于之前所有同胞节点 nodeValue 拼接在一起得到的字符串。</a:t>
            </a:r>
            <a:endParaRPr lang="zh-CN" altLang="en-US" sz="1600"/>
          </a:p>
        </p:txBody>
      </p:sp>
      <p:sp>
        <p:nvSpPr>
          <p:cNvPr id="2" name="文本框 1"/>
          <p:cNvSpPr txBox="1"/>
          <p:nvPr/>
        </p:nvSpPr>
        <p:spPr>
          <a:xfrm>
            <a:off x="2932430" y="2371090"/>
            <a:ext cx="6101080" cy="4154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/>
              <a:t>let element = document.createElement("div");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/>
              <a:t>element.className = "message";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/>
              <a:t>let textNode = document.createTextNode("Hello world!");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/>
              <a:t>element.appendChild(textNode);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/>
              <a:t>let anotherTextNode = document.createTextNode("Yippee!");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/>
              <a:t>element.appendChild(anotherTextNode);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/>
              <a:t>document.body.appendChild(element);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/>
              <a:t>alert(element.childNodes.length); // 2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FF0000"/>
                </a:solidFill>
              </a:rPr>
              <a:t>element.normalize();</a:t>
            </a:r>
            <a:endParaRPr lang="zh-CN" altLang="en-US" sz="16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/>
              <a:t>alert(element.childNodes.length); // 1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/>
              <a:t>alert(element.firstChild.nodeValue); // "Hello world!Yippee!"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54990" y="359410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理解文档对象模型（DOM）的构成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6655" y="3011805"/>
            <a:ext cx="98393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文档对象模型（DOM，Document Object Model）是 HTML 和 XML 文档的编程接口。DOM 表示由多层节点构成的文档，通过它开发者可以添加、删除和修改页面的各个部分。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85470" y="47625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节点层级</a:t>
            </a:r>
            <a:endParaRPr lang="zh-CN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0095" y="676910"/>
            <a:ext cx="9528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任何 HTML 或 XML 文档都可以用 DOM 表示为一个由节点构成的层级结构。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51000" y="1590675"/>
            <a:ext cx="3029585" cy="30460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&lt;html&gt;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&lt;head&gt;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&lt;title&gt;Sample Page&lt;/title&gt;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&lt;/head&gt;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&lt;body&gt;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&lt;p&gt;Hello World!&lt;/p&gt;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&lt;/body&gt;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&lt;/html&gt; 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89750" y="1397635"/>
            <a:ext cx="3095625" cy="35966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94410" y="5516245"/>
            <a:ext cx="102031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/>
              <a:t>其中，document 节点表示每个文档的根节点。在这里，根节点的唯一子节点是&lt;html&gt;元素，我们称之为文档元素（documentElement）。</a:t>
            </a:r>
            <a:endParaRPr lang="zh-CN" altLang="en-US" sz="160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73710" y="115570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Node 类型</a:t>
            </a:r>
            <a:endParaRPr lang="zh-CN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7825" y="637540"/>
            <a:ext cx="1163955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DOM Level 1 描述了名为 Node 的接口，这个接口是所有 DOM 节点类型都必须实现的。Node 接口在 JavaScript中被实现为 Node 类型，在除 IE之外的所有浏览器中都可以直接访问这个类型。</a:t>
            </a: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 JavaScript中，所有节点类型都继承 Node 类型，因此所有类型都共享相同的基本属性和方法。每个节点都有 nodeType 属性，表示该节点的类型。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节点类型由定义在 Node 类型上的 12 个数值常量表示：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514725" y="1870710"/>
            <a:ext cx="5346065" cy="47428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/>
              <a:t>Node.ELEMENT_NODE（1）</a:t>
            </a:r>
            <a:endParaRPr lang="zh-CN" altLang="en-US" sz="160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/>
              <a:t>Node.ATTRIBUTE_NODE（2）</a:t>
            </a:r>
            <a:endParaRPr lang="zh-CN" altLang="en-US" sz="160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/>
              <a:t>Node.TEXT_NODE（3）</a:t>
            </a:r>
            <a:endParaRPr lang="zh-CN" altLang="en-US" sz="160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/>
              <a:t>Node.CDATA_SECTION_NODE（4）</a:t>
            </a:r>
            <a:endParaRPr lang="zh-CN" altLang="en-US" sz="160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/>
              <a:t>Node.ENTITY_REFERENCE_NODE（5）</a:t>
            </a:r>
            <a:endParaRPr lang="zh-CN" altLang="en-US" sz="160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/>
              <a:t>Node.ENTITY_NODE（6）</a:t>
            </a:r>
            <a:endParaRPr lang="zh-CN" altLang="en-US" sz="160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/>
              <a:t>Node.PROCESSING_INSTRUCTION_NODE（7）</a:t>
            </a:r>
            <a:endParaRPr lang="zh-CN" altLang="en-US" sz="160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/>
              <a:t>Node.COMMENT_NODE（8）</a:t>
            </a:r>
            <a:endParaRPr lang="zh-CN" altLang="en-US" sz="160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/>
              <a:t>Node.DOCUMENT_NODE（9）</a:t>
            </a:r>
            <a:endParaRPr lang="zh-CN" altLang="en-US" sz="160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/>
              <a:t>Node.DOCUMENT_TYPE_NODE（10）</a:t>
            </a:r>
            <a:endParaRPr lang="zh-CN" altLang="en-US" sz="160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/>
              <a:t>Node.DOCUMENT_FRAGMENT_NODE（11）</a:t>
            </a:r>
            <a:endParaRPr lang="zh-CN" altLang="en-US" sz="160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/>
              <a:t>Node.NOTATION_NODE（12）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73710" y="115570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Node 类型</a:t>
            </a:r>
            <a:endParaRPr lang="zh-CN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505" y="1490980"/>
            <a:ext cx="107149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nodeName 与 nodeValue 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保存着有关节点的信息。这两个属性的值完全取决于节点类型。在使用这两个属性前，最好先检测节点类型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231515" y="3272790"/>
            <a:ext cx="5639435" cy="16357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indent="0" algn="l">
              <a:lnSpc>
                <a:spcPct val="150000"/>
              </a:lnSpc>
              <a:buNone/>
            </a:pPr>
            <a:r>
              <a:rPr lang="zh-CN" altLang="en-US" sz="1600"/>
              <a:t>if (someNode.nodeType == 1){</a:t>
            </a:r>
            <a:endParaRPr lang="zh-CN" altLang="en-US" sz="1600"/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1600"/>
              <a:t> </a:t>
            </a:r>
            <a:r>
              <a:rPr lang="en-US" altLang="zh-CN" sz="1600"/>
              <a:t>    </a:t>
            </a:r>
            <a:r>
              <a:rPr lang="zh-CN" altLang="en-US" sz="1600"/>
              <a:t>value = someNode.nodeName;</a:t>
            </a:r>
            <a:r>
              <a:rPr lang="en-US" altLang="zh-CN" sz="1600"/>
              <a:t> </a:t>
            </a:r>
            <a:r>
              <a:rPr lang="zh-CN" altLang="en-US" sz="1600"/>
              <a:t> </a:t>
            </a:r>
            <a:r>
              <a:rPr lang="zh-CN" altLang="en-US" sz="1400"/>
              <a:t>// 会显示元素的标签名</a:t>
            </a:r>
            <a:endParaRPr lang="zh-CN" altLang="en-US" sz="1400"/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1600"/>
              <a:t>}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73710" y="115570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Node 类型</a:t>
            </a:r>
            <a:endParaRPr lang="zh-CN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620" y="861060"/>
            <a:ext cx="1109027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节点关系 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endParaRPr lang="zh-CN" altLang="en-US" sz="16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文档中的所有节点都与其他节点有关系。这些关系可以形容为家族关系，相当于把文档树比作家谱。</a:t>
            </a:r>
            <a:r>
              <a:rPr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每个节点都有一个 childNodes 属性，其中包含一个 NodeList 的实例。</a:t>
            </a:r>
            <a:r>
              <a:rPr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NodeList 是一个类数组对象，用于存储可以按位置存取的有序节点。</a:t>
            </a:r>
            <a:endParaRPr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endParaRPr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注意，NodeList 并不是 Array 的实例，</a:t>
            </a:r>
            <a:r>
              <a:rPr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但可以使用中括号访问它的值，而且它也有 length 属性。</a:t>
            </a:r>
            <a:r>
              <a:rPr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NodeList 对象独特的地方在于，它其实是一个对 DOM 结构的查询，因此 DOM 结构的变化会自动地在 NodeList 中反映出来。</a:t>
            </a:r>
            <a:r>
              <a:rPr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我们通常说 </a:t>
            </a:r>
            <a:r>
              <a:rPr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NodeList 是实时的活动对象</a:t>
            </a:r>
            <a:r>
              <a:rPr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，而不是第一次访问时所获得内容的快照。</a:t>
            </a:r>
            <a:endParaRPr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49370" y="4213225"/>
            <a:ext cx="4493260" cy="16357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indent="0" algn="l">
              <a:lnSpc>
                <a:spcPct val="150000"/>
              </a:lnSpc>
              <a:buNone/>
            </a:pPr>
            <a:r>
              <a:rPr lang="zh-CN" altLang="en-US" sz="1600"/>
              <a:t>let firstChild = someNode.childNodes[0];</a:t>
            </a:r>
            <a:endParaRPr lang="zh-CN" altLang="en-US" sz="1600"/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1600"/>
              <a:t>let secondChild = someNode.childNodes.item(1);</a:t>
            </a:r>
            <a:endParaRPr lang="zh-CN" altLang="en-US" sz="1600"/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1600"/>
              <a:t>let count = someNode.childNodes.length; 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73710" y="115570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Node 类型</a:t>
            </a:r>
            <a:endParaRPr lang="zh-CN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2940" y="749300"/>
            <a:ext cx="11090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节点关系 </a:t>
            </a:r>
            <a:endParaRPr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0145" y="1369695"/>
            <a:ext cx="8276590" cy="41192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12520" y="5901055"/>
            <a:ext cx="974344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/>
              <a:t>hasChildNodes()，这个方法如果返回 true 则说明节点有一个或多个子节点。</a:t>
            </a:r>
            <a:endParaRPr lang="zh-CN" altLang="en-US" sz="140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73710" y="115570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Node 类型</a:t>
            </a:r>
            <a:endParaRPr lang="zh-CN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2940" y="749300"/>
            <a:ext cx="11090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操作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节点 </a:t>
            </a:r>
            <a:endParaRPr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369060" y="1444625"/>
            <a:ext cx="9759315" cy="5165725"/>
            <a:chOff x="2156" y="2275"/>
            <a:chExt cx="15369" cy="8135"/>
          </a:xfrm>
        </p:grpSpPr>
        <p:sp>
          <p:nvSpPr>
            <p:cNvPr id="12" name="文本框 11"/>
            <p:cNvSpPr txBox="1"/>
            <p:nvPr/>
          </p:nvSpPr>
          <p:spPr>
            <a:xfrm>
              <a:off x="2195" y="2275"/>
              <a:ext cx="9407" cy="79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>
                <a:lnSpc>
                  <a:spcPct val="150000"/>
                </a:lnSpc>
              </a:pPr>
              <a:r>
                <a:rPr lang="en-US" altLang="zh-CN" b="1">
                  <a:sym typeface="+mn-ea"/>
                </a:rPr>
                <a:t>1</a:t>
              </a:r>
              <a:r>
                <a:rPr lang="zh-CN" altLang="en-US" b="1">
                  <a:sym typeface="+mn-ea"/>
                </a:rPr>
                <a:t>、appendChild()</a:t>
              </a:r>
              <a:r>
                <a:rPr lang="zh-CN" altLang="en-US">
                  <a:sym typeface="+mn-ea"/>
                </a:rPr>
                <a:t>，用于在 childNodes 列表末尾添加节点。</a:t>
              </a:r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195" y="3452"/>
              <a:ext cx="9368" cy="79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>
                <a:lnSpc>
                  <a:spcPct val="150000"/>
                </a:lnSpc>
              </a:pPr>
              <a:r>
                <a:rPr lang="en-US" altLang="zh-CN" b="1">
                  <a:sym typeface="+mn-ea"/>
                </a:rPr>
                <a:t>2</a:t>
              </a:r>
              <a:r>
                <a:rPr lang="zh-CN" altLang="en-US" b="1">
                  <a:sym typeface="+mn-ea"/>
                </a:rPr>
                <a:t>、insertBefore()</a:t>
              </a:r>
              <a:r>
                <a:rPr lang="zh-CN" altLang="en-US">
                  <a:sym typeface="+mn-ea"/>
                </a:rPr>
                <a:t>，把节点放到 childNodes 中的特定位置。</a:t>
              </a:r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195" y="4629"/>
              <a:ext cx="10822" cy="79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>
                <a:lnSpc>
                  <a:spcPct val="150000"/>
                </a:lnSpc>
              </a:pPr>
              <a:r>
                <a:rPr lang="en-US" altLang="zh-CN" b="1">
                  <a:sym typeface="+mn-ea"/>
                </a:rPr>
                <a:t>3</a:t>
              </a:r>
              <a:r>
                <a:rPr lang="zh-CN" altLang="en-US" b="1">
                  <a:sym typeface="+mn-ea"/>
                </a:rPr>
                <a:t>、replaceChild()，</a:t>
              </a:r>
              <a:r>
                <a:rPr lang="zh-CN" altLang="en-US">
                  <a:sym typeface="+mn-ea"/>
                </a:rPr>
                <a:t>接收两个参数：要插入的节点和要替换的节点。</a:t>
              </a: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156" y="5806"/>
              <a:ext cx="4743" cy="79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>
                <a:lnSpc>
                  <a:spcPct val="150000"/>
                </a:lnSpc>
              </a:pPr>
              <a:r>
                <a:rPr lang="en-US" altLang="zh-CN" b="1">
                  <a:sym typeface="+mn-ea"/>
                </a:rPr>
                <a:t>4</a:t>
              </a:r>
              <a:r>
                <a:rPr lang="zh-CN" altLang="en-US" b="1">
                  <a:sym typeface="+mn-ea"/>
                </a:rPr>
                <a:t>、removeChild()，</a:t>
              </a:r>
              <a:r>
                <a:rPr lang="zh-CN" altLang="en-US">
                  <a:sym typeface="+mn-ea"/>
                </a:rPr>
                <a:t>移除节点</a:t>
              </a:r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195" y="6983"/>
              <a:ext cx="9506" cy="79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>
                <a:lnSpc>
                  <a:spcPct val="150000"/>
                </a:lnSpc>
              </a:pPr>
              <a:r>
                <a:rPr lang="en-US" altLang="zh-CN" b="1">
                  <a:sym typeface="+mn-ea"/>
                </a:rPr>
                <a:t>5</a:t>
              </a:r>
              <a:r>
                <a:rPr lang="zh-CN" altLang="en-US" b="1">
                  <a:sym typeface="+mn-ea"/>
                </a:rPr>
                <a:t>、cloneNode()，</a:t>
              </a:r>
              <a:r>
                <a:rPr lang="zh-CN" altLang="en-US">
                  <a:sym typeface="+mn-ea"/>
                </a:rPr>
                <a:t>会返回与调用它的节点一模一样的节点。</a:t>
              </a:r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195" y="8303"/>
              <a:ext cx="15330" cy="21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lnSpc>
                  <a:spcPct val="150000"/>
                </a:lnSpc>
              </a:pPr>
              <a:r>
                <a:rPr lang="en-US" altLang="zh-CN" b="1">
                  <a:sym typeface="+mn-ea"/>
                </a:rPr>
                <a:t>6</a:t>
              </a:r>
              <a:r>
                <a:rPr lang="zh-CN" altLang="en-US" b="1">
                  <a:sym typeface="+mn-ea"/>
                </a:rPr>
                <a:t>、normalize()，</a:t>
              </a:r>
              <a:r>
                <a:rPr lang="zh-CN" altLang="en-US">
                  <a:sym typeface="+mn-ea"/>
                </a:rPr>
                <a:t>这个方法唯一的任务就是处理文档子树中的文本节点。在节点上调用 normalize()方法会检测这个节点的所有后代，从中搜索上述两种情形。如果发现空文本节点，则将其删除；如果两个同胞节点是相邻的，则将其合并为一个文本节点。</a:t>
              </a: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p="http://schemas.openxmlformats.org/presentationml/2006/main">
  <p:tag name="KSO_WM_UNIT_TABLE_BEAUTIFY" val="smartTable{952ef219-c127-4c6c-b64c-040baed56067}"/>
  <p:tag name="TABLE_ENDDRAG_ORIGIN_RECT" val="801*319"/>
  <p:tag name="TABLE_ENDDRAG_RECT" val="66*181*801*319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UNIT_TABLE_BEAUTIFY" val="smartTable{952ef219-c127-4c6c-b64c-040baed56067}"/>
  <p:tag name="TABLE_ENDDRAG_ORIGIN_RECT" val="801*319"/>
  <p:tag name="TABLE_ENDDRAG_RECT" val="66*181*801*319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.xml><?xml version="1.0" encoding="utf-8"?>
<p:tagLst xmlns:p="http://schemas.openxmlformats.org/presentationml/2006/main">
  <p:tag name="KSO_WM_UNIT_TABLE_BEAUTIFY" val="smartTable{952ef219-c127-4c6c-b64c-040baed56067}"/>
  <p:tag name="TABLE_ENDDRAG_ORIGIN_RECT" val="455*277"/>
  <p:tag name="TABLE_ENDDRAG_RECT" val="26*165*455*277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.xml><?xml version="1.0" encoding="utf-8"?>
<p:tagLst xmlns:p="http://schemas.openxmlformats.org/presentationml/2006/main">
  <p:tag name="KSO_WM_UNIT_TABLE_BEAUTIFY" val="smartTable{952ef219-c127-4c6c-b64c-040baed56067}"/>
  <p:tag name="TABLE_ENDDRAG_ORIGIN_RECT" val="858*277"/>
  <p:tag name="TABLE_ENDDRAG_RECT" val="26*165*858*277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6.xml><?xml version="1.0" encoding="utf-8"?>
<p:tagLst xmlns:p="http://schemas.openxmlformats.org/presentationml/2006/main">
  <p:tag name="KSO_WM_UNIT_TABLE_BEAUTIFY" val="smartTable{952ef219-c127-4c6c-b64c-040baed56067}"/>
  <p:tag name="TABLE_ENDDRAG_ORIGIN_RECT" val="858*277"/>
  <p:tag name="TABLE_ENDDRAG_RECT" val="26*165*858*277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p="http://schemas.openxmlformats.org/presentationml/2006/main">
  <p:tag name="KSO_WM_UNIT_PLACING_PICTURE_USER_VIEWPORT" val="{&quot;height&quot;:4308,&quot;width&quot;:3708}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8826</Words>
  <Application>WPS 演示</Application>
  <PresentationFormat>宽屏</PresentationFormat>
  <Paragraphs>424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方正舒体</vt:lpstr>
      <vt:lpstr>楷体</vt:lpstr>
      <vt:lpstr>微软雅黑</vt:lpstr>
      <vt:lpstr>Wingdings</vt:lpstr>
      <vt:lpstr>Arial Unicode MS</vt:lpstr>
      <vt:lpstr>Calibri</vt:lpstr>
      <vt:lpstr>Office 主题</vt:lpstr>
      <vt:lpstr>第十四章 DOM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谭淑慧</dc:creator>
  <cp:lastModifiedBy>sophi</cp:lastModifiedBy>
  <cp:revision>374</cp:revision>
  <dcterms:created xsi:type="dcterms:W3CDTF">2021-04-22T06:34:00Z</dcterms:created>
  <dcterms:modified xsi:type="dcterms:W3CDTF">2021-09-01T08:52:27Z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ED67549ADAB8434BB0A83FACCC1E42CF</vt:lpwstr>
  </property>
  <property fmtid="{D5CDD505-2E9C-101B-9397-08002B2CF9AE}" pid="3" name="KSOProductBuildVer">
    <vt:lpwstr>2052-11.1.0.10700</vt:lpwstr>
  </property>
</Properties>
</file>