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5" r:id="rId3"/>
    <p:sldId id="259" r:id="rId4"/>
    <p:sldId id="257" r:id="rId5"/>
    <p:sldId id="264" r:id="rId6"/>
    <p:sldId id="268" r:id="rId7"/>
    <p:sldId id="258" r:id="rId8"/>
    <p:sldId id="260" r:id="rId9"/>
    <p:sldId id="261" r:id="rId10"/>
    <p:sldId id="262" r:id="rId11"/>
    <p:sldId id="263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7" y="-126745"/>
            <a:ext cx="3400424" cy="2042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48400"/>
            <a:ext cx="461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Tshepo Moagi : Data Scientist BCX </a:t>
            </a:r>
            <a:endParaRPr lang="en-Z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" y="0"/>
            <a:ext cx="5746653" cy="1915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2209800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err="1" smtClean="0"/>
              <a:t>Keras</a:t>
            </a:r>
            <a:r>
              <a:rPr lang="en-ZA" sz="3600" dirty="0" smtClean="0"/>
              <a:t>  </a:t>
            </a:r>
            <a:r>
              <a:rPr lang="en-ZA" sz="3600" dirty="0" err="1" smtClean="0"/>
              <a:t>Impl</a:t>
            </a:r>
            <a:r>
              <a:rPr lang="en-ZA" sz="3600" dirty="0" smtClean="0"/>
              <a:t>. 	: </a:t>
            </a:r>
            <a:r>
              <a:rPr lang="en-ZA" sz="3600" dirty="0" smtClean="0"/>
              <a:t>Neural Net</a:t>
            </a:r>
            <a:r>
              <a:rPr lang="en-ZA" sz="3600" dirty="0" smtClean="0"/>
              <a:t> </a:t>
            </a:r>
            <a:r>
              <a:rPr lang="en-ZA" sz="3600" dirty="0" smtClean="0"/>
              <a:t>Introduction</a:t>
            </a:r>
            <a:r>
              <a:rPr lang="en-ZA" sz="3600" dirty="0"/>
              <a:t>	</a:t>
            </a:r>
            <a:endParaRPr lang="en-ZA" sz="3600" dirty="0" smtClean="0"/>
          </a:p>
          <a:p>
            <a:r>
              <a:rPr lang="en-ZA" sz="3600" dirty="0" smtClean="0"/>
              <a:t>			: Binary Classification</a:t>
            </a:r>
          </a:p>
          <a:p>
            <a:r>
              <a:rPr lang="en-ZA" sz="3600" dirty="0" smtClean="0"/>
              <a:t>			: Multiclass Classification</a:t>
            </a:r>
          </a:p>
          <a:p>
            <a:r>
              <a:rPr lang="en-ZA" sz="3600" dirty="0"/>
              <a:t>	</a:t>
            </a:r>
            <a:r>
              <a:rPr lang="en-ZA" sz="3600" dirty="0" smtClean="0"/>
              <a:t>		: Image Classification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37156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63362" cy="838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err="1" smtClean="0"/>
              <a:t>Featurising</a:t>
            </a:r>
            <a:r>
              <a:rPr lang="en-ZA" dirty="0" smtClean="0"/>
              <a:t> Images</a:t>
            </a:r>
            <a:endParaRPr lang="en-ZA" dirty="0"/>
          </a:p>
        </p:txBody>
      </p:sp>
      <p:pic>
        <p:nvPicPr>
          <p:cNvPr id="4" name="Google Shape;8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1828800"/>
            <a:ext cx="8563362" cy="4816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19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908" y="381000"/>
            <a:ext cx="7985632" cy="838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/>
              <a:t>Predictions on a trained network</a:t>
            </a:r>
            <a:endParaRPr lang="en-ZA" dirty="0"/>
          </a:p>
        </p:txBody>
      </p:sp>
      <p:pic>
        <p:nvPicPr>
          <p:cNvPr id="4" name="Google Shape;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4908" y="1447800"/>
            <a:ext cx="7985633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5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867400" y="2155767"/>
            <a:ext cx="3124200" cy="4207233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lvl="0" indent="-31750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Char char="●"/>
            </a:pPr>
            <a:endParaRPr lang="en-ZA" sz="1400" kern="0" spc="0" dirty="0" smtClea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457200" lvl="0" indent="-31750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Char char="●"/>
            </a:pPr>
            <a:endParaRPr lang="en-ZA" sz="1400" kern="0" spc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457200" lvl="0" indent="-31750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ZA" sz="2800" kern="0" spc="0" dirty="0" smtClea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Parameters </a:t>
            </a:r>
            <a:r>
              <a:rPr lang="en-ZA" sz="2800" kern="0" spc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- Weights &amp; biases</a:t>
            </a:r>
          </a:p>
          <a:p>
            <a:pPr marL="457200" lvl="0">
              <a:spcBef>
                <a:spcPts val="0"/>
              </a:spcBef>
              <a:buClr>
                <a:srgbClr val="000000"/>
              </a:buClr>
            </a:pPr>
            <a:endParaRPr lang="en-ZA" sz="2800" kern="0" spc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457200" lvl="0" indent="-31750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ZA" sz="2800" kern="0" spc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Depth - Number of </a:t>
            </a:r>
            <a:r>
              <a:rPr lang="en-ZA" sz="2800" kern="0" spc="0" dirty="0" smtClea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en-ZA" sz="2800" kern="0" spc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layers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036" y="762000"/>
            <a:ext cx="8804564" cy="838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/>
              <a:t>Pre-Trained Models</a:t>
            </a:r>
            <a:endParaRPr lang="en-ZA" dirty="0"/>
          </a:p>
        </p:txBody>
      </p:sp>
      <p:pic>
        <p:nvPicPr>
          <p:cNvPr id="4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2133600"/>
            <a:ext cx="5590425" cy="42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3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7924800" cy="4724400"/>
          </a:xfrm>
          <a:ln>
            <a:solidFill>
              <a:schemeClr val="tx1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CIFAR10  image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CIFAR100  image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IMDB Movie reviews sentiment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Reuters newswire topics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MNIST database of handwritten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Fashion-MNIST database of fashion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Boston housing price regression dataset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924800" cy="762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/>
              <a:t>Preloaded Datasets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02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7680960" cy="1066800"/>
          </a:xfrm>
        </p:spPr>
        <p:txBody>
          <a:bodyPr/>
          <a:lstStyle/>
          <a:p>
            <a:pPr algn="ctr"/>
            <a:r>
              <a:rPr lang="en-ZA" dirty="0" smtClean="0"/>
              <a:t>Demo Time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70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295400"/>
            <a:ext cx="4371974" cy="5166360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ZA" sz="2000" b="1" u="sng" dirty="0" smtClean="0"/>
              <a:t>Engineer Kumba Iron Ore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 smtClean="0"/>
              <a:t>Crushing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 smtClean="0"/>
              <a:t>Dust suppression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 smtClean="0"/>
              <a:t>Optimizing DMS waste plant</a:t>
            </a:r>
          </a:p>
          <a:p>
            <a:r>
              <a:rPr lang="en-ZA" sz="2000" b="1" u="sng" dirty="0" smtClean="0"/>
              <a:t>Explore </a:t>
            </a:r>
            <a:r>
              <a:rPr lang="en-ZA" sz="2000" b="1" u="sng" dirty="0"/>
              <a:t>Data Science </a:t>
            </a:r>
            <a:r>
              <a:rPr lang="en-ZA" sz="2000" b="1" u="sng" dirty="0" smtClean="0"/>
              <a:t>Academy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CT Water </a:t>
            </a:r>
            <a:r>
              <a:rPr lang="en-ZA" dirty="0"/>
              <a:t>Crisis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JSE </a:t>
            </a:r>
            <a:endParaRPr lang="en-Z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CT Traffic</a:t>
            </a:r>
          </a:p>
          <a:p>
            <a:r>
              <a:rPr lang="en-ZA" sz="2000" b="1" u="sng" dirty="0" err="1" smtClean="0"/>
              <a:t>Kaggle</a:t>
            </a:r>
            <a:r>
              <a:rPr lang="en-ZA" sz="2000" b="1" u="sng" dirty="0" smtClean="0"/>
              <a:t> - Challenges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 smtClean="0"/>
              <a:t>Titanic survival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/>
              <a:t>House price </a:t>
            </a:r>
            <a:r>
              <a:rPr lang="en-ZA" dirty="0" smtClean="0"/>
              <a:t>prediction</a:t>
            </a:r>
            <a:endParaRPr lang="en-Z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/>
              <a:t>Costa Rica poverty level </a:t>
            </a:r>
            <a:r>
              <a:rPr lang="en-ZA" dirty="0" smtClean="0"/>
              <a:t>prediction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 smtClean="0"/>
              <a:t>EDSA class </a:t>
            </a:r>
            <a:r>
              <a:rPr lang="en-ZA" dirty="0" smtClean="0"/>
              <a:t>regression challenge</a:t>
            </a:r>
            <a:endParaRPr lang="en-ZA" dirty="0"/>
          </a:p>
          <a:p>
            <a:endParaRPr lang="en-ZA" sz="2000" b="1" u="sn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304800"/>
            <a:ext cx="8410574" cy="762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/>
              <a:t>About Me</a:t>
            </a:r>
            <a:endParaRPr lang="en-ZA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953000" y="1295400"/>
            <a:ext cx="3810000" cy="5242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u="sng" dirty="0" err="1" smtClean="0"/>
              <a:t>Zindi</a:t>
            </a:r>
            <a:r>
              <a:rPr lang="en-ZA" sz="2000" b="1" u="sng" dirty="0" smtClean="0"/>
              <a:t>-Challenges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 smtClean="0"/>
              <a:t>Text Classification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 smtClean="0"/>
              <a:t>Traffic Jam Prediction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dirty="0" smtClean="0"/>
              <a:t>Retweet count</a:t>
            </a:r>
          </a:p>
          <a:p>
            <a:r>
              <a:rPr lang="en-ZA" sz="2000" b="1" u="sng" dirty="0"/>
              <a:t>Personal </a:t>
            </a:r>
            <a:r>
              <a:rPr lang="en-ZA" sz="2000" b="1" u="sng" dirty="0"/>
              <a:t>T</a:t>
            </a:r>
            <a:r>
              <a:rPr lang="en-ZA" sz="2000" b="1" u="sng" dirty="0" smtClean="0"/>
              <a:t>ime</a:t>
            </a:r>
            <a:endParaRPr lang="en-ZA" sz="2000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Research with CSIR (Some stuff on GANs)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ML Blogger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Hackathons</a:t>
            </a:r>
          </a:p>
          <a:p>
            <a:r>
              <a:rPr lang="en-ZA" b="1" u="sng" dirty="0" smtClean="0"/>
              <a:t>Business Connections (BCX)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Some stuff on NLP and Internet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5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8410574" cy="517317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u="sng" dirty="0"/>
              <a:t>School of </a:t>
            </a:r>
            <a:r>
              <a:rPr lang="en-ZA" sz="2400" b="1" u="sng" dirty="0" err="1"/>
              <a:t>ai</a:t>
            </a:r>
            <a:endParaRPr lang="en-ZA" sz="2400" b="1" u="sng" dirty="0"/>
          </a:p>
          <a:p>
            <a:pPr algn="just"/>
            <a:r>
              <a:rPr lang="en-ZA" sz="2400" dirty="0"/>
              <a:t>An international school dedicated to studying, teaching, and creating Artificial Intelligence to help solve the world’s most difficult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u="sng" dirty="0"/>
              <a:t>Director</a:t>
            </a:r>
          </a:p>
          <a:p>
            <a:pPr algn="just"/>
            <a:r>
              <a:rPr lang="en-ZA" sz="2400" dirty="0" err="1"/>
              <a:t>Siral</a:t>
            </a:r>
            <a:r>
              <a:rPr lang="en-ZA" sz="2400" dirty="0"/>
              <a:t> </a:t>
            </a:r>
            <a:r>
              <a:rPr lang="en-ZA" sz="2400" dirty="0" err="1"/>
              <a:t>Raval</a:t>
            </a:r>
            <a:r>
              <a:rPr lang="en-ZA" sz="2400" dirty="0"/>
              <a:t> - He lives to serve all Wizards [the shared moniker of the community]. Inspiring, educating, and guiding them along their journey to help them maximize their positive impact in the world using AI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u="sng" dirty="0"/>
              <a:t>Deans</a:t>
            </a:r>
          </a:p>
          <a:p>
            <a:pPr algn="just"/>
            <a:r>
              <a:rPr lang="en-ZA" sz="2400" dirty="0"/>
              <a:t>Deans are guardians of our mission - “To offer a world-class AI education to anyone on Earth for free. Our doors are open to all those who wish to learn. We are a learning community that spans almost every country dedicated to teaching our students how to make a positive impact in the world using AI </a:t>
            </a:r>
            <a:r>
              <a:rPr lang="en-ZA" sz="2400" dirty="0" smtClean="0"/>
              <a:t>technology whether </a:t>
            </a:r>
            <a:r>
              <a:rPr lang="en-ZA" sz="2400" dirty="0"/>
              <a:t>that's through employment or entrepreneurship</a:t>
            </a:r>
            <a:r>
              <a:rPr lang="en-ZA" dirty="0"/>
              <a:t>”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2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/>
              <a:t>Young Background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7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2133600"/>
            <a:ext cx="4219574" cy="40538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Prediction/Inference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Epoch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8210548" cy="838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>
                <a:latin typeface="Alef" panose="00000500000000000000" pitchFamily="2" charset="-79"/>
                <a:cs typeface="Alef" panose="00000500000000000000" pitchFamily="2" charset="-79"/>
              </a:rPr>
              <a:t>Jargon Guide</a:t>
            </a:r>
            <a:endParaRPr lang="en-ZA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133600"/>
            <a:ext cx="3914774" cy="405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Bias [-</a:t>
            </a:r>
            <a:r>
              <a:rPr lang="en-ZA" sz="2800" dirty="0" smtClean="0">
                <a:latin typeface="Impact"/>
                <a:cs typeface="Alef" panose="00000500000000000000" pitchFamily="2" charset="-79"/>
              </a:rPr>
              <a:t>∞, ∞</a:t>
            </a: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]</a:t>
            </a:r>
            <a:endParaRPr lang="en-ZA" sz="28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Weights [-1, 1]</a:t>
            </a:r>
            <a:endParaRPr lang="en-ZA" sz="28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Train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Test </a:t>
            </a: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data/Validation</a:t>
            </a:r>
            <a:endParaRPr lang="en-ZA" sz="28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A" sz="2800" dirty="0" smtClean="0">
                <a:latin typeface="Alef" panose="00000500000000000000" pitchFamily="2" charset="-79"/>
                <a:cs typeface="Alef" panose="00000500000000000000" pitchFamily="2" charset="-79"/>
              </a:rPr>
              <a:t>Features</a:t>
            </a:r>
            <a:endParaRPr lang="en-ZA" sz="28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ZA" sz="28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16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05000"/>
            <a:ext cx="7631651" cy="3810000"/>
          </a:xfrm>
          <a:ln>
            <a:solidFill>
              <a:srgbClr val="00B0F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80960" cy="762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/>
              <a:t>Neuron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760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8074847" cy="4124858"/>
          </a:xfrm>
          <a:ln>
            <a:solidFill>
              <a:srgbClr val="00B0F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182" y="381000"/>
            <a:ext cx="8056418" cy="838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/>
              <a:t>Neural Network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13253"/>
            <a:ext cx="2078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b="1" u="sng" dirty="0" smtClean="0"/>
              <a:t>Linear Algebra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 smtClean="0"/>
              <a:t> Z = </a:t>
            </a:r>
            <a:r>
              <a:rPr lang="en-ZA" dirty="0" err="1" smtClean="0"/>
              <a:t>Wx</a:t>
            </a:r>
            <a:r>
              <a:rPr lang="en-ZA" dirty="0" smtClean="0"/>
              <a:t> + 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408462"/>
            <a:ext cx="2078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b="1" u="sng" dirty="0" smtClean="0"/>
              <a:t>Calculus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 smtClean="0"/>
              <a:t>Sigmoid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Z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19800" y="1399399"/>
            <a:ext cx="2590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b="1" u="sng" dirty="0" smtClean="0"/>
              <a:t>Calculus &amp; Stats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 err="1" smtClean="0"/>
              <a:t>Softmax</a:t>
            </a:r>
            <a:endParaRPr lang="en-ZA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 smtClean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286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838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err="1" smtClean="0"/>
              <a:t>Keras</a:t>
            </a:r>
            <a:r>
              <a:rPr lang="en-ZA" dirty="0" smtClean="0"/>
              <a:t> </a:t>
            </a:r>
            <a:r>
              <a:rPr lang="en-ZA" dirty="0" smtClean="0"/>
              <a:t>Sequential Model 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135376" cy="498246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34138" y="1447800"/>
            <a:ext cx="5433661" cy="685800"/>
          </a:xfr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ZA" dirty="0" err="1" smtClean="0">
                <a:solidFill>
                  <a:srgbClr val="333333"/>
                </a:solidFill>
                <a:latin typeface="Consolas"/>
              </a:rPr>
              <a:t>model.add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(Dense(</a:t>
            </a:r>
            <a:r>
              <a:rPr lang="en-ZA" dirty="0" smtClean="0">
                <a:solidFill>
                  <a:srgbClr val="008080"/>
                </a:solidFill>
                <a:latin typeface="Consolas"/>
              </a:rPr>
              <a:t>3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,input_dim=</a:t>
            </a:r>
            <a:r>
              <a:rPr lang="en-ZA" dirty="0" smtClean="0">
                <a:solidFill>
                  <a:srgbClr val="008080"/>
                </a:solidFill>
                <a:latin typeface="Consolas"/>
              </a:rPr>
              <a:t>784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))</a:t>
            </a:r>
            <a:endParaRPr lang="en-ZA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641066" y="5652769"/>
            <a:ext cx="5426734" cy="525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 smtClean="0">
                <a:solidFill>
                  <a:srgbClr val="333333"/>
                </a:solidFill>
                <a:latin typeface="Consolas"/>
              </a:rPr>
              <a:t>model.add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(Dense(</a:t>
            </a:r>
            <a:r>
              <a:rPr lang="en-ZA" dirty="0" smtClean="0">
                <a:solidFill>
                  <a:srgbClr val="008080"/>
                </a:solidFill>
                <a:latin typeface="Consolas"/>
              </a:rPr>
              <a:t>1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,activation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softmax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))</a:t>
            </a:r>
            <a:endParaRPr lang="en-ZA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03908" y="6524471"/>
            <a:ext cx="6573981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000" dirty="0"/>
              <a:t>https://hackernoon.com/challenges-in-deep-learning-57bbf6e73bb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1066" y="2895600"/>
            <a:ext cx="5426734" cy="20313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ZA" dirty="0" err="1" smtClean="0">
                <a:solidFill>
                  <a:srgbClr val="333333"/>
                </a:solidFill>
                <a:latin typeface="Consolas"/>
              </a:rPr>
              <a:t>model.add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(Dense(</a:t>
            </a:r>
            <a:r>
              <a:rPr lang="en-ZA" dirty="0">
                <a:solidFill>
                  <a:srgbClr val="008080"/>
                </a:solidFill>
                <a:latin typeface="Consolas"/>
              </a:rPr>
              <a:t>4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, activation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'sigmoid</a:t>
            </a:r>
            <a:r>
              <a:rPr lang="en-ZA" dirty="0" smtClean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))</a:t>
            </a:r>
          </a:p>
          <a:p>
            <a:endParaRPr lang="en-ZA" dirty="0">
              <a:solidFill>
                <a:srgbClr val="333333"/>
              </a:solidFill>
              <a:latin typeface="Consolas"/>
            </a:endParaRPr>
          </a:p>
          <a:p>
            <a:endParaRPr lang="en-ZA" dirty="0" smtClean="0">
              <a:solidFill>
                <a:srgbClr val="333333"/>
              </a:solidFill>
              <a:latin typeface="Consolas"/>
            </a:endParaRPr>
          </a:p>
          <a:p>
            <a:endParaRPr lang="en-ZA" dirty="0">
              <a:solidFill>
                <a:srgbClr val="333333"/>
              </a:solidFill>
              <a:latin typeface="Consolas"/>
            </a:endParaRPr>
          </a:p>
          <a:p>
            <a:endParaRPr lang="en-ZA" dirty="0" smtClean="0">
              <a:solidFill>
                <a:srgbClr val="333333"/>
              </a:solidFill>
              <a:latin typeface="Consolas"/>
            </a:endParaRPr>
          </a:p>
          <a:p>
            <a:r>
              <a:rPr lang="en-ZA" dirty="0" err="1" smtClean="0">
                <a:solidFill>
                  <a:srgbClr val="333333"/>
                </a:solidFill>
                <a:latin typeface="Consolas"/>
              </a:rPr>
              <a:t>model.add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(Dense(</a:t>
            </a:r>
            <a:r>
              <a:rPr lang="en-ZA" dirty="0" smtClean="0">
                <a:solidFill>
                  <a:srgbClr val="008080"/>
                </a:solidFill>
                <a:latin typeface="Consolas"/>
              </a:rPr>
              <a:t>4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activation=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'sigmoid'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))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07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97632574"/>
              </p:ext>
            </p:extLst>
          </p:nvPr>
        </p:nvGraphicFramePr>
        <p:xfrm>
          <a:off x="152400" y="2667000"/>
          <a:ext cx="8839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Loss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Binary Classification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0" i="0" dirty="0" err="1" smtClean="0">
                          <a:solidFill>
                            <a:srgbClr val="DD1144"/>
                          </a:solidFill>
                          <a:effectLst/>
                          <a:latin typeface="Consolas"/>
                        </a:rPr>
                        <a:t>binary_crossentropy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Multiclass Classification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0" i="0" dirty="0" err="1" smtClean="0">
                          <a:solidFill>
                            <a:srgbClr val="DD1144"/>
                          </a:solidFill>
                          <a:effectLst/>
                          <a:latin typeface="Consolas"/>
                        </a:rPr>
                        <a:t>categorical_crossentropy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Regression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 err="1" smtClean="0">
                          <a:solidFill>
                            <a:srgbClr val="DD1144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mse</a:t>
                      </a:r>
                      <a:endParaRPr lang="en-ZA" sz="1800" b="0" i="0" kern="1200" dirty="0">
                        <a:solidFill>
                          <a:srgbClr val="DD1144"/>
                        </a:solidFill>
                        <a:effectLst/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Computer Vision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i="0" dirty="0" err="1" smtClean="0">
                          <a:solidFill>
                            <a:srgbClr val="DD1144"/>
                          </a:solidFill>
                          <a:effectLst/>
                          <a:latin typeface="Consolas"/>
                        </a:rPr>
                        <a:t>categorical_crossentropy</a:t>
                      </a:r>
                      <a:r>
                        <a:rPr lang="en-ZA" b="0" i="0" dirty="0" smtClean="0">
                          <a:solidFill>
                            <a:srgbClr val="DD1144"/>
                          </a:solidFill>
                          <a:effectLst/>
                          <a:latin typeface="Consolas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i="0" dirty="0" err="1" smtClean="0">
                          <a:solidFill>
                            <a:srgbClr val="DD1144"/>
                          </a:solidFill>
                          <a:effectLst/>
                          <a:latin typeface="Consolas"/>
                        </a:rPr>
                        <a:t>binary_crossentropy</a:t>
                      </a:r>
                      <a:endParaRPr lang="en-Z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8334374" cy="762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ZA" dirty="0" smtClean="0"/>
              <a:t>Loss Functions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745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3290" y="2286000"/>
            <a:ext cx="8229600" cy="1127760"/>
          </a:xfrm>
          <a:solidFill>
            <a:schemeClr val="tx1"/>
          </a:solidFill>
          <a:effectLst>
            <a:softEdge rad="31750"/>
          </a:effectLst>
        </p:spPr>
        <p:txBody>
          <a:bodyPr/>
          <a:lstStyle/>
          <a:p>
            <a:r>
              <a:rPr lang="en-ZA" b="1" i="1" dirty="0">
                <a:solidFill>
                  <a:srgbClr val="00B050"/>
                </a:solidFill>
                <a:latin typeface="Consolas"/>
              </a:rPr>
              <a:t># For a multi-class classification problem</a:t>
            </a:r>
            <a:r>
              <a:rPr lang="en-ZA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ZA" dirty="0" err="1">
                <a:solidFill>
                  <a:srgbClr val="333333"/>
                </a:solidFill>
                <a:latin typeface="Consolas"/>
              </a:rPr>
              <a:t>model.compile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(optimizer=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rmsprop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loss=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categorical_crossentropy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metrics=[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'accuracy'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])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858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ZA" dirty="0" smtClean="0"/>
              <a:t>Compiling the Model</a:t>
            </a:r>
            <a:endParaRPr lang="en-ZA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67145" y="1143000"/>
            <a:ext cx="8229600" cy="91440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i="1" dirty="0">
                <a:solidFill>
                  <a:srgbClr val="00B050"/>
                </a:solidFill>
                <a:latin typeface="Consolas"/>
              </a:rPr>
              <a:t># For a binary classification problem </a:t>
            </a:r>
            <a:r>
              <a:rPr lang="en-ZA" dirty="0" err="1">
                <a:solidFill>
                  <a:srgbClr val="333333"/>
                </a:solidFill>
                <a:latin typeface="Consolas"/>
              </a:rPr>
              <a:t>model.compile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(optimizer=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rmsprop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loss=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binary_crossentropy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metrics=[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'accuracy'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])</a:t>
            </a:r>
            <a:endParaRPr lang="en-Z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67145" y="3519055"/>
            <a:ext cx="8229600" cy="76200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i="1" dirty="0">
                <a:solidFill>
                  <a:srgbClr val="00B050"/>
                </a:solidFill>
                <a:latin typeface="Consolas"/>
              </a:rPr>
              <a:t># For a </a:t>
            </a:r>
            <a:r>
              <a:rPr lang="en-ZA" b="1" i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en-ZA" b="1" i="1" dirty="0">
                <a:solidFill>
                  <a:srgbClr val="00B050"/>
                </a:solidFill>
                <a:latin typeface="Consolas"/>
              </a:rPr>
              <a:t>regression problem </a:t>
            </a:r>
            <a:endParaRPr lang="en-ZA" b="1" i="1" dirty="0" smtClean="0">
              <a:solidFill>
                <a:srgbClr val="00B050"/>
              </a:solidFill>
              <a:latin typeface="Consolas"/>
            </a:endParaRPr>
          </a:p>
          <a:p>
            <a:r>
              <a:rPr lang="en-ZA" dirty="0" err="1" smtClean="0">
                <a:solidFill>
                  <a:srgbClr val="333333"/>
                </a:solidFill>
                <a:latin typeface="Consolas"/>
              </a:rPr>
              <a:t>model.compile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(optimizer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rmsprop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loss=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mse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)</a:t>
            </a:r>
            <a:endParaRPr lang="en-Z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77536" y="4572000"/>
            <a:ext cx="8208818" cy="213360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900" b="1" i="1" dirty="0">
                <a:solidFill>
                  <a:srgbClr val="00B050"/>
                </a:solidFill>
                <a:latin typeface="Consolas"/>
              </a:rPr>
              <a:t># For custom metrics </a:t>
            </a:r>
            <a:endParaRPr lang="en-ZA" sz="1900" b="1" i="1" dirty="0" smtClean="0">
              <a:solidFill>
                <a:srgbClr val="00B050"/>
              </a:solidFill>
              <a:latin typeface="Consolas"/>
            </a:endParaRPr>
          </a:p>
          <a:p>
            <a:r>
              <a:rPr lang="en-ZA" b="1" dirty="0" smtClean="0">
                <a:solidFill>
                  <a:srgbClr val="333333"/>
                </a:solidFill>
                <a:latin typeface="Consolas"/>
              </a:rPr>
              <a:t>import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ZA" dirty="0" err="1">
                <a:solidFill>
                  <a:srgbClr val="333333"/>
                </a:solidFill>
                <a:latin typeface="Consolas"/>
              </a:rPr>
              <a:t>keras.backend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ZA" b="1" dirty="0">
                <a:solidFill>
                  <a:srgbClr val="333333"/>
                </a:solidFill>
                <a:latin typeface="Consolas"/>
              </a:rPr>
              <a:t>as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 K </a:t>
            </a:r>
            <a:endParaRPr lang="en-ZA" dirty="0" smtClean="0">
              <a:solidFill>
                <a:srgbClr val="333333"/>
              </a:solidFill>
              <a:latin typeface="Consolas"/>
            </a:endParaRPr>
          </a:p>
          <a:p>
            <a:r>
              <a:rPr lang="en-ZA" b="1" dirty="0" err="1" smtClean="0">
                <a:solidFill>
                  <a:srgbClr val="333333"/>
                </a:solidFill>
                <a:latin typeface="Consolas"/>
              </a:rPr>
              <a:t>def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ZA" b="1" dirty="0" err="1">
                <a:solidFill>
                  <a:srgbClr val="002060"/>
                </a:solidFill>
                <a:latin typeface="Consolas"/>
              </a:rPr>
              <a:t>mean_pred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ZA" dirty="0" err="1">
                <a:solidFill>
                  <a:srgbClr val="333333"/>
                </a:solidFill>
                <a:latin typeface="Consolas"/>
              </a:rPr>
              <a:t>y_true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ZA" dirty="0" err="1">
                <a:solidFill>
                  <a:srgbClr val="333333"/>
                </a:solidFill>
                <a:latin typeface="Consolas"/>
              </a:rPr>
              <a:t>y_pred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):</a:t>
            </a:r>
          </a:p>
          <a:p>
            <a:r>
              <a:rPr lang="en-ZA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ZA" b="1" dirty="0">
                <a:solidFill>
                  <a:srgbClr val="00B050"/>
                </a:solidFill>
                <a:latin typeface="Consolas"/>
              </a:rPr>
              <a:t>return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ZA" dirty="0" err="1">
                <a:solidFill>
                  <a:srgbClr val="333333"/>
                </a:solidFill>
                <a:latin typeface="Consolas"/>
              </a:rPr>
              <a:t>K.mean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ZA" dirty="0" err="1">
                <a:solidFill>
                  <a:srgbClr val="333333"/>
                </a:solidFill>
                <a:latin typeface="Consolas"/>
              </a:rPr>
              <a:t>y_pred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) </a:t>
            </a:r>
            <a:endParaRPr lang="en-ZA" dirty="0" smtClean="0">
              <a:solidFill>
                <a:srgbClr val="333333"/>
              </a:solidFill>
              <a:latin typeface="Consolas"/>
            </a:endParaRPr>
          </a:p>
          <a:p>
            <a:r>
              <a:rPr lang="en-ZA" dirty="0" err="1" smtClean="0">
                <a:solidFill>
                  <a:srgbClr val="333333"/>
                </a:solidFill>
                <a:latin typeface="Consolas"/>
              </a:rPr>
              <a:t>model.compile</a:t>
            </a:r>
            <a:r>
              <a:rPr lang="en-ZA" dirty="0" smtClean="0">
                <a:solidFill>
                  <a:srgbClr val="333333"/>
                </a:solidFill>
                <a:latin typeface="Consolas"/>
              </a:rPr>
              <a:t>(optimizer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rmsprop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loss=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 err="1">
                <a:solidFill>
                  <a:srgbClr val="DD1144"/>
                </a:solidFill>
                <a:latin typeface="Consolas"/>
              </a:rPr>
              <a:t>binary_crossentropy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metrics=[</a:t>
            </a:r>
            <a:r>
              <a:rPr lang="en-ZA" dirty="0">
                <a:solidFill>
                  <a:srgbClr val="DD1144"/>
                </a:solidFill>
                <a:latin typeface="Consolas"/>
              </a:rPr>
              <a:t>'accuracy'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ZA" dirty="0" err="1">
                <a:solidFill>
                  <a:srgbClr val="333333"/>
                </a:solidFill>
                <a:latin typeface="Consolas"/>
              </a:rPr>
              <a:t>mean_pred</a:t>
            </a:r>
            <a:r>
              <a:rPr lang="en-ZA" dirty="0">
                <a:solidFill>
                  <a:srgbClr val="333333"/>
                </a:solidFill>
                <a:latin typeface="Consolas"/>
              </a:rPr>
              <a:t>])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01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504</TotalTime>
  <Words>440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Mylar</vt:lpstr>
      <vt:lpstr>PowerPoint Presentation</vt:lpstr>
      <vt:lpstr>About Me</vt:lpstr>
      <vt:lpstr>Young Background</vt:lpstr>
      <vt:lpstr>Jargon Guide</vt:lpstr>
      <vt:lpstr>Neuron </vt:lpstr>
      <vt:lpstr>Neural Network</vt:lpstr>
      <vt:lpstr>Keras Sequential Model </vt:lpstr>
      <vt:lpstr>Loss Functions</vt:lpstr>
      <vt:lpstr>Compiling the Model</vt:lpstr>
      <vt:lpstr>Featurising Images</vt:lpstr>
      <vt:lpstr>Predictions on a trained network</vt:lpstr>
      <vt:lpstr>Pre-Trained Models</vt:lpstr>
      <vt:lpstr>Preloaded Datasets</vt:lpstr>
      <vt:lpstr>Demo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Tshepo Moagi</dc:creator>
  <cp:keywords>Keras;School of ai;Python</cp:keywords>
  <cp:lastModifiedBy>Chriz09</cp:lastModifiedBy>
  <cp:revision>31</cp:revision>
  <dcterms:created xsi:type="dcterms:W3CDTF">2006-08-16T00:00:00Z</dcterms:created>
  <dcterms:modified xsi:type="dcterms:W3CDTF">2018-10-10T07:53:04Z</dcterms:modified>
</cp:coreProperties>
</file>