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Play"/>
      <p:regular r:id="rId18"/>
      <p:bold r:id="rId19"/>
    </p:embeddedFont>
    <p:embeddedFont>
      <p:font typeface="Playfair Display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3">
          <p15:clr>
            <a:srgbClr val="747775"/>
          </p15:clr>
        </p15:guide>
        <p15:guide id="2" pos="7199">
          <p15:clr>
            <a:srgbClr val="747775"/>
          </p15:clr>
        </p15:guide>
        <p15:guide id="3">
          <p15:clr>
            <a:srgbClr val="747775"/>
          </p15:clr>
        </p15:guide>
        <p15:guide id="4" pos="576">
          <p15:clr>
            <a:srgbClr val="747775"/>
          </p15:clr>
        </p15:guide>
        <p15:guide id="5" orient="horz" pos="792">
          <p15:clr>
            <a:srgbClr val="747775"/>
          </p15:clr>
        </p15:guide>
        <p15:guide id="6" orient="horz" pos="403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3" orient="horz"/>
        <p:guide pos="7199"/>
        <p:guide/>
        <p:guide pos="576"/>
        <p:guide pos="792" orient="horz"/>
        <p:guide pos="403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11" Type="http://schemas.openxmlformats.org/officeDocument/2006/relationships/slide" Target="slides/slide6.xml"/><Relationship Id="rId22" Type="http://schemas.openxmlformats.org/officeDocument/2006/relationships/font" Target="fonts/PlayfairDisplay-italic.fntdata"/><Relationship Id="rId10" Type="http://schemas.openxmlformats.org/officeDocument/2006/relationships/slide" Target="slides/slide5.xml"/><Relationship Id="rId21" Type="http://schemas.openxmlformats.org/officeDocument/2006/relationships/font" Target="fonts/PlayfairDisplay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-bold.fntdata"/><Relationship Id="rId6" Type="http://schemas.openxmlformats.org/officeDocument/2006/relationships/slide" Target="slides/slide1.xml"/><Relationship Id="rId18" Type="http://schemas.openxmlformats.org/officeDocument/2006/relationships/font" Target="fonts/Pl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b4add839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b4add8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b7625223d_2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b7625223d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b7625223d_2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b7625223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b4add839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b4add83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b7625223d_4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b7625223d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b7625223d_4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b7625223d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35741" l="0" r="-2" t="8007"/>
          <a:stretch/>
        </p:blipFill>
        <p:spPr>
          <a:xfrm>
            <a:off x="20" y="-1359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1683934" y="1860919"/>
            <a:ext cx="4975280" cy="31086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>
            <p:ph type="ctrTitle"/>
          </p:nvPr>
        </p:nvSpPr>
        <p:spPr>
          <a:xfrm>
            <a:off x="1818386" y="2299176"/>
            <a:ext cx="4818527" cy="157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en-US" sz="3600"/>
              <a:t>Movie Dataset 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090529" y="4199213"/>
            <a:ext cx="4191938" cy="598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DATA ALPHAS</a:t>
            </a:r>
            <a:endParaRPr/>
          </a:p>
        </p:txBody>
      </p:sp>
      <p:cxnSp>
        <p:nvCxnSpPr>
          <p:cNvPr id="88" name="Google Shape;88;p13"/>
          <p:cNvCxnSpPr/>
          <p:nvPr/>
        </p:nvCxnSpPr>
        <p:spPr>
          <a:xfrm>
            <a:off x="2203170" y="4034776"/>
            <a:ext cx="736939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/>
        </p:nvSpPr>
        <p:spPr>
          <a:xfrm>
            <a:off x="914400" y="308375"/>
            <a:ext cx="105141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dk1"/>
                </a:solidFill>
              </a:rPr>
              <a:t>Top Rated Movies Per Genre</a:t>
            </a:r>
            <a:endParaRPr b="1" sz="3100">
              <a:solidFill>
                <a:schemeClr val="dk1"/>
              </a:solidFill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2950" l="0" r="0" t="0"/>
          <a:stretch/>
        </p:blipFill>
        <p:spPr>
          <a:xfrm>
            <a:off x="1020825" y="1257275"/>
            <a:ext cx="10336799" cy="4991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6899375" y="6208350"/>
            <a:ext cx="352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Average</a:t>
            </a:r>
            <a:r>
              <a:rPr lang="en-US" sz="1300">
                <a:solidFill>
                  <a:schemeClr val="dk1"/>
                </a:solidFill>
              </a:rPr>
              <a:t> Rating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4891" l="1076" r="7716" t="2120"/>
          <a:stretch/>
        </p:blipFill>
        <p:spPr>
          <a:xfrm>
            <a:off x="914400" y="1257300"/>
            <a:ext cx="1047772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914400" y="342900"/>
            <a:ext cx="10477800" cy="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dk1"/>
                </a:solidFill>
              </a:rPr>
              <a:t>Most Used Plot Keywords</a:t>
            </a:r>
            <a:endParaRPr b="1" sz="3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1" name="Google Shape;161;p24"/>
          <p:cNvSpPr/>
          <p:nvPr/>
        </p:nvSpPr>
        <p:spPr>
          <a:xfrm rot="5400000">
            <a:off x="3167675" y="-3167677"/>
            <a:ext cx="5856341" cy="12191695"/>
          </a:xfrm>
          <a:custGeom>
            <a:rect b="b" l="l" r="r" t="t"/>
            <a:pathLst>
              <a:path extrusionOk="0" h="12191695" w="5856341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4"/>
          <p:cNvSpPr/>
          <p:nvPr/>
        </p:nvSpPr>
        <p:spPr>
          <a:xfrm rot="5400000">
            <a:off x="5146277" y="-874927"/>
            <a:ext cx="1899138" cy="12191695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3" name="Google Shape;163;p24"/>
          <p:cNvSpPr/>
          <p:nvPr/>
        </p:nvSpPr>
        <p:spPr>
          <a:xfrm rot="5400000">
            <a:off x="5143758" y="-1037574"/>
            <a:ext cx="1904176" cy="12191695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A white rectangular sign with blue text&#10;&#10;Description automatically generated" id="164" name="Google Shape;164;p24"/>
          <p:cNvPicPr preferRelativeResize="0"/>
          <p:nvPr/>
        </p:nvPicPr>
        <p:blipFill rotWithShape="1">
          <a:blip r:embed="rId3">
            <a:alphaModFix/>
          </a:blip>
          <a:srcRect b="16543" l="0" r="-1" t="9654"/>
          <a:stretch/>
        </p:blipFill>
        <p:spPr>
          <a:xfrm>
            <a:off x="914400" y="1257300"/>
            <a:ext cx="105141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914400" y="342900"/>
            <a:ext cx="10515600" cy="91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sz="3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914400" y="1319800"/>
            <a:ext cx="10515600" cy="508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We are given a movie system dataset which is made up of  different types of variables. These variables helped us get fruitful insights that will be </a:t>
            </a:r>
            <a:r>
              <a:rPr lang="en-US" sz="2400"/>
              <a:t>viewed</a:t>
            </a:r>
            <a:r>
              <a:rPr lang="en-US" sz="2400"/>
              <a:t> in this presentation.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❖"/>
            </a:pPr>
            <a:r>
              <a:rPr b="1" lang="en-US" sz="2400"/>
              <a:t>The</a:t>
            </a:r>
            <a:r>
              <a:rPr b="1" lang="en-US" sz="2400"/>
              <a:t> variables are: 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</a:t>
            </a:r>
            <a:r>
              <a:rPr lang="en-US" sz="2400"/>
              <a:t>ovie id and M</a:t>
            </a:r>
            <a:r>
              <a:rPr lang="en-US" sz="2400"/>
              <a:t>ovie</a:t>
            </a:r>
            <a:r>
              <a:rPr lang="en-US" sz="2400"/>
              <a:t> names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Movie D</a:t>
            </a:r>
            <a:r>
              <a:rPr lang="en-US" sz="2400"/>
              <a:t>irectors and C</a:t>
            </a:r>
            <a:r>
              <a:rPr lang="en-US" sz="2400"/>
              <a:t>asts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Ratings and R</a:t>
            </a:r>
            <a:r>
              <a:rPr lang="en-US" sz="2400"/>
              <a:t>untime</a:t>
            </a:r>
            <a:endParaRPr sz="2400"/>
          </a:p>
          <a:p>
            <a:pPr indent="-399535" lvl="0" marL="457200" rtl="0" algn="l">
              <a:spcBef>
                <a:spcPts val="0"/>
              </a:spcBef>
              <a:spcAft>
                <a:spcPts val="0"/>
              </a:spcAft>
              <a:buSzPts val="2692"/>
              <a:buChar char="•"/>
            </a:pPr>
            <a:r>
              <a:rPr lang="en-US" sz="2400"/>
              <a:t>Plot </a:t>
            </a:r>
            <a:r>
              <a:rPr lang="en-US" sz="2400"/>
              <a:t>keywords</a:t>
            </a:r>
            <a:r>
              <a:rPr lang="en-US" sz="2400"/>
              <a:t> and tags</a:t>
            </a:r>
            <a:br>
              <a:rPr lang="en-US" sz="2691"/>
            </a:br>
            <a:endParaRPr sz="269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912900" y="342900"/>
            <a:ext cx="10515600" cy="91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Arial"/>
                <a:ea typeface="Arial"/>
                <a:cs typeface="Arial"/>
                <a:sym typeface="Arial"/>
              </a:rPr>
              <a:t>Data Handling</a:t>
            </a:r>
            <a:endParaRPr b="1" sz="3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914400" y="1257300"/>
            <a:ext cx="10515600" cy="505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In this raw dataset, we were handling 9 million+ entries with nulls accounted. So in handling the missing entries, </a:t>
            </a:r>
            <a:r>
              <a:rPr b="1" lang="en-US" sz="2400"/>
              <a:t>we did the following</a:t>
            </a:r>
            <a:r>
              <a:rPr lang="en-US" sz="2400"/>
              <a:t>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Merged the “</a:t>
            </a:r>
            <a:r>
              <a:rPr lang="en-US" sz="2400"/>
              <a:t>imdb</a:t>
            </a:r>
            <a:r>
              <a:rPr lang="en-US" sz="2400"/>
              <a:t>”, “train”, and “movies” csv’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Dropped the “budget” column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Dropped the “Nulls” in the dataset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Added a “Content” column by combining the “directors”, “Genres”, “Plot_keywords”, and “title_cast” columns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We Lastly grouped “titles” and “content” columns by the ratings.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After all this processing, we managed to have 12000+ entries and we found the following insights.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2505" l="1337" r="6411" t="1478"/>
          <a:stretch/>
        </p:blipFill>
        <p:spPr>
          <a:xfrm>
            <a:off x="914475" y="1257300"/>
            <a:ext cx="104781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914400" y="342900"/>
            <a:ext cx="104781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dk1"/>
                </a:solidFill>
              </a:rPr>
              <a:t>Directors in our datasets</a:t>
            </a:r>
            <a:endParaRPr b="1" sz="3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914400" y="309575"/>
            <a:ext cx="105141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dk1"/>
                </a:solidFill>
              </a:rPr>
              <a:t>Top 10 directors </a:t>
            </a:r>
            <a:endParaRPr b="1" sz="3100">
              <a:solidFill>
                <a:schemeClr val="dk1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125" y="1332125"/>
            <a:ext cx="10514099" cy="470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838200" y="365125"/>
            <a:ext cx="10515600" cy="80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Arial"/>
                <a:ea typeface="Arial"/>
                <a:cs typeface="Arial"/>
                <a:sym typeface="Arial"/>
              </a:rPr>
              <a:t>Best Directors per genre</a:t>
            </a:r>
            <a:endParaRPr b="1" sz="3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4942" l="0" r="0" t="0"/>
          <a:stretch/>
        </p:blipFill>
        <p:spPr>
          <a:xfrm>
            <a:off x="914400" y="1372850"/>
            <a:ext cx="10439398" cy="389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7583725" y="5089025"/>
            <a:ext cx="2072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Aravage Rating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/>
        </p:nvSpPr>
        <p:spPr>
          <a:xfrm>
            <a:off x="914400" y="342900"/>
            <a:ext cx="104826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dk1"/>
                </a:solidFill>
              </a:rPr>
              <a:t>Top 10 Directors With The Most Viewed Movies</a:t>
            </a:r>
            <a:endParaRPr b="1" sz="31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9575" l="0" r="0" t="0"/>
          <a:stretch/>
        </p:blipFill>
        <p:spPr>
          <a:xfrm>
            <a:off x="914400" y="1406125"/>
            <a:ext cx="10482601" cy="45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2155850" y="5922325"/>
            <a:ext cx="2128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Number Of Movies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8135525" y="5880025"/>
            <a:ext cx="24663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Average</a:t>
            </a:r>
            <a:r>
              <a:rPr lang="en-US">
                <a:solidFill>
                  <a:schemeClr val="dk1"/>
                </a:solidFill>
              </a:rPr>
              <a:t> Rating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blue lines&#10;&#10;Description automatically generated" id="134" name="Google Shape;134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" l="0" r="-1" t="4642"/>
          <a:stretch/>
        </p:blipFill>
        <p:spPr>
          <a:xfrm>
            <a:off x="914500" y="1257300"/>
            <a:ext cx="10514100" cy="5175000"/>
          </a:xfrm>
          <a:prstGeom prst="rect">
            <a:avLst/>
          </a:prstGeom>
          <a:noFill/>
          <a:ln>
            <a:noFill/>
          </a:ln>
          <a:effectLst>
            <a:outerShdw blurRad="292100" sx="97000" rotWithShape="0" algn="t" dir="6000000" dist="165100" sy="97000">
              <a:srgbClr val="000000">
                <a:alpha val="34901"/>
              </a:srgbClr>
            </a:outerShdw>
          </a:effectLst>
        </p:spPr>
      </p:pic>
      <p:sp>
        <p:nvSpPr>
          <p:cNvPr id="135" name="Google Shape;135;p20"/>
          <p:cNvSpPr txBox="1"/>
          <p:nvPr/>
        </p:nvSpPr>
        <p:spPr>
          <a:xfrm>
            <a:off x="914400" y="342900"/>
            <a:ext cx="10514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dk1"/>
                </a:solidFill>
              </a:rPr>
              <a:t>Top 5 Actors and their top rated movies</a:t>
            </a:r>
            <a:endParaRPr b="1" sz="3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Top Actors In Different Genres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4707" l="0" r="0" t="0"/>
          <a:stretch/>
        </p:blipFill>
        <p:spPr>
          <a:xfrm>
            <a:off x="914400" y="1538425"/>
            <a:ext cx="10515599" cy="4271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6795425" y="6012425"/>
            <a:ext cx="28941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Average</a:t>
            </a:r>
            <a:r>
              <a:rPr lang="en-US" sz="1300">
                <a:solidFill>
                  <a:schemeClr val="dk1"/>
                </a:solidFill>
              </a:rPr>
              <a:t> Rating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