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9" r:id="rId4"/>
    <p:sldId id="257" r:id="rId5"/>
    <p:sldId id="260" r:id="rId6"/>
    <p:sldId id="261" r:id="rId7"/>
    <p:sldId id="269" r:id="rId8"/>
    <p:sldId id="262" r:id="rId9"/>
    <p:sldId id="263" r:id="rId10"/>
    <p:sldId id="265" r:id="rId11"/>
    <p:sldId id="266" r:id="rId12"/>
    <p:sldId id="267" r:id="rId13"/>
    <p:sldId id="274" r:id="rId14"/>
    <p:sldId id="271" r:id="rId15"/>
    <p:sldId id="272" r:id="rId16"/>
    <p:sldId id="273"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42" autoAdjust="0"/>
    <p:restoredTop sz="94660"/>
  </p:normalViewPr>
  <p:slideViewPr>
    <p:cSldViewPr snapToGrid="0">
      <p:cViewPr varScale="1">
        <p:scale>
          <a:sx n="86" d="100"/>
          <a:sy n="86"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41605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07961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68602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59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087421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276816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3989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9518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1940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91476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07846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7057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69806-7F87-4C76-B288-F90ED5BB92A3}" type="datetimeFigureOut">
              <a:rPr lang="en-CA" smtClean="0"/>
              <a:t>12/09/2020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28193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2930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973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127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14283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269806-7F87-4C76-B288-F90ED5BB92A3}" type="datetimeFigureOut">
              <a:rPr lang="en-CA" smtClean="0"/>
              <a:t>12/09/2020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F2FB58-AA9C-4E1A-9DB5-0063EE77A1C8}" type="slidenum">
              <a:rPr lang="en-CA" smtClean="0"/>
              <a:t>‹#›</a:t>
            </a:fld>
            <a:endParaRPr lang="en-CA"/>
          </a:p>
        </p:txBody>
      </p:sp>
    </p:spTree>
    <p:extLst>
      <p:ext uri="{BB962C8B-B14F-4D97-AF65-F5344CB8AC3E}">
        <p14:creationId xmlns:p14="http://schemas.microsoft.com/office/powerpoint/2010/main" val="3062834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github.com/TsidAznar/WAPCENG319"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ithub.com/TsidAznar/WAPCENG3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8.png"/><Relationship Id="rId4" Type="http://schemas.openxmlformats.org/officeDocument/2006/relationships/image" Target="../media/image3.png"/><Relationship Id="rId9"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BC112276-147E-4088-A96F-521602C5BE0F}"/>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9091"/>
          <a:stretch/>
        </p:blipFill>
        <p:spPr>
          <a:xfrm>
            <a:off x="20" y="10"/>
            <a:ext cx="12191979" cy="6857990"/>
          </a:xfrm>
          <a:prstGeom prst="rect">
            <a:avLst/>
          </a:prstGeom>
        </p:spPr>
      </p:pic>
      <p:sp>
        <p:nvSpPr>
          <p:cNvPr id="2" name="Title 1">
            <a:extLst>
              <a:ext uri="{FF2B5EF4-FFF2-40B4-BE49-F238E27FC236}">
                <a16:creationId xmlns:a16="http://schemas.microsoft.com/office/drawing/2014/main" id="{FEE54931-DF8D-41AC-A28A-A8E173B0482B}"/>
              </a:ext>
            </a:extLst>
          </p:cNvPr>
          <p:cNvSpPr>
            <a:spLocks noGrp="1"/>
          </p:cNvSpPr>
          <p:nvPr>
            <p:ph type="ctrTitle"/>
          </p:nvPr>
        </p:nvSpPr>
        <p:spPr/>
        <p:txBody>
          <a:bodyPr>
            <a:normAutofit/>
          </a:bodyPr>
          <a:lstStyle/>
          <a:p>
            <a:r>
              <a:rPr lang="en-CA" dirty="0"/>
              <a:t>COVID TRACKER APP</a:t>
            </a:r>
          </a:p>
        </p:txBody>
      </p:sp>
      <p:sp>
        <p:nvSpPr>
          <p:cNvPr id="3" name="Subtitle 2">
            <a:extLst>
              <a:ext uri="{FF2B5EF4-FFF2-40B4-BE49-F238E27FC236}">
                <a16:creationId xmlns:a16="http://schemas.microsoft.com/office/drawing/2014/main" id="{DC5EEC51-BE87-4789-B9D6-98E8A8BB004A}"/>
              </a:ext>
            </a:extLst>
          </p:cNvPr>
          <p:cNvSpPr>
            <a:spLocks noGrp="1"/>
          </p:cNvSpPr>
          <p:nvPr>
            <p:ph type="subTitle" idx="1"/>
          </p:nvPr>
        </p:nvSpPr>
        <p:spPr/>
        <p:txBody>
          <a:bodyPr>
            <a:normAutofit/>
          </a:bodyPr>
          <a:lstStyle/>
          <a:p>
            <a:r>
              <a:rPr lang="en-CA"/>
              <a:t>CREATED BY WAP Team</a:t>
            </a:r>
          </a:p>
        </p:txBody>
      </p:sp>
    </p:spTree>
    <p:extLst>
      <p:ext uri="{BB962C8B-B14F-4D97-AF65-F5344CB8AC3E}">
        <p14:creationId xmlns:p14="http://schemas.microsoft.com/office/powerpoint/2010/main" val="37228987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BD3-FFA1-484C-A0AF-FA506A822536}"/>
              </a:ext>
            </a:extLst>
          </p:cNvPr>
          <p:cNvSpPr>
            <a:spLocks noGrp="1"/>
          </p:cNvSpPr>
          <p:nvPr>
            <p:ph type="title"/>
          </p:nvPr>
        </p:nvSpPr>
        <p:spPr>
          <a:xfrm>
            <a:off x="635459" y="4673250"/>
            <a:ext cx="9164206" cy="831400"/>
          </a:xfrm>
        </p:spPr>
        <p:txBody>
          <a:bodyPr>
            <a:normAutofit/>
          </a:bodyPr>
          <a:lstStyle/>
          <a:p>
            <a:r>
              <a:rPr lang="en-CA" sz="4000" dirty="0"/>
              <a:t>User Interface:</a:t>
            </a:r>
          </a:p>
        </p:txBody>
      </p:sp>
      <p:pic>
        <p:nvPicPr>
          <p:cNvPr id="5" name="Picture 4">
            <a:extLst>
              <a:ext uri="{FF2B5EF4-FFF2-40B4-BE49-F238E27FC236}">
                <a16:creationId xmlns:a16="http://schemas.microsoft.com/office/drawing/2014/main" id="{246F019A-08E2-4875-AFD1-CC2C608EEDB0}"/>
              </a:ext>
            </a:extLst>
          </p:cNvPr>
          <p:cNvPicPr>
            <a:picLocks noChangeAspect="1"/>
          </p:cNvPicPr>
          <p:nvPr/>
        </p:nvPicPr>
        <p:blipFill>
          <a:blip r:embed="rId3"/>
          <a:stretch>
            <a:fillRect/>
          </a:stretch>
        </p:blipFill>
        <p:spPr>
          <a:xfrm>
            <a:off x="4404802" y="599808"/>
            <a:ext cx="2159583" cy="403660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24AF1F6F-D4E2-45F0-94AA-95E8D15189BF}"/>
              </a:ext>
            </a:extLst>
          </p:cNvPr>
          <p:cNvPicPr>
            <a:picLocks noChangeAspect="1"/>
          </p:cNvPicPr>
          <p:nvPr/>
        </p:nvPicPr>
        <p:blipFill>
          <a:blip r:embed="rId4"/>
          <a:stretch>
            <a:fillRect/>
          </a:stretch>
        </p:blipFill>
        <p:spPr>
          <a:xfrm>
            <a:off x="7449637" y="637032"/>
            <a:ext cx="2159584" cy="396254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DBE00B3F-DD47-413B-9B24-293728E3CFF5}"/>
              </a:ext>
            </a:extLst>
          </p:cNvPr>
          <p:cNvSpPr>
            <a:spLocks noGrp="1"/>
          </p:cNvSpPr>
          <p:nvPr>
            <p:ph idx="1"/>
          </p:nvPr>
        </p:nvSpPr>
        <p:spPr>
          <a:xfrm>
            <a:off x="635459" y="5467746"/>
            <a:ext cx="9164206" cy="1316931"/>
          </a:xfrm>
        </p:spPr>
        <p:txBody>
          <a:bodyPr>
            <a:normAutofit/>
          </a:bodyPr>
          <a:lstStyle/>
          <a:p>
            <a:r>
              <a:rPr lang="en-CA" sz="1800" dirty="0"/>
              <a:t>Settings Screen: On this screen user will be able to save their signature for their email and set their reply action if it is either reply to only on or reply to all.</a:t>
            </a:r>
          </a:p>
          <a:p>
            <a:r>
              <a:rPr lang="en-CA" sz="1800" dirty="0"/>
              <a:t>User’s preferences will be saved even if the application is closed or cleared.</a:t>
            </a:r>
          </a:p>
        </p:txBody>
      </p:sp>
      <p:pic>
        <p:nvPicPr>
          <p:cNvPr id="7" name="Picture 6">
            <a:extLst>
              <a:ext uri="{FF2B5EF4-FFF2-40B4-BE49-F238E27FC236}">
                <a16:creationId xmlns:a16="http://schemas.microsoft.com/office/drawing/2014/main" id="{F84ABFB0-F1F8-455F-93C0-AD1E82901321}"/>
              </a:ext>
            </a:extLst>
          </p:cNvPr>
          <p:cNvPicPr>
            <a:picLocks noChangeAspect="1"/>
          </p:cNvPicPr>
          <p:nvPr/>
        </p:nvPicPr>
        <p:blipFill>
          <a:blip r:embed="rId5"/>
          <a:stretch>
            <a:fillRect/>
          </a:stretch>
        </p:blipFill>
        <p:spPr>
          <a:xfrm>
            <a:off x="1245059" y="599808"/>
            <a:ext cx="2274491" cy="4073442"/>
          </a:xfrm>
          <a:prstGeom prst="rect">
            <a:avLst/>
          </a:prstGeom>
        </p:spPr>
      </p:pic>
    </p:spTree>
    <p:extLst>
      <p:ext uri="{BB962C8B-B14F-4D97-AF65-F5344CB8AC3E}">
        <p14:creationId xmlns:p14="http://schemas.microsoft.com/office/powerpoint/2010/main" val="158432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1DE-5BA4-4161-8D15-3164508D44FA}"/>
              </a:ext>
            </a:extLst>
          </p:cNvPr>
          <p:cNvSpPr>
            <a:spLocks noGrp="1"/>
          </p:cNvSpPr>
          <p:nvPr>
            <p:ph type="title"/>
          </p:nvPr>
        </p:nvSpPr>
        <p:spPr>
          <a:xfrm>
            <a:off x="646111" y="609601"/>
            <a:ext cx="3325731" cy="1675975"/>
          </a:xfrm>
        </p:spPr>
        <p:txBody>
          <a:bodyPr>
            <a:normAutofit/>
          </a:bodyPr>
          <a:lstStyle/>
          <a:p>
            <a:r>
              <a:rPr lang="en-CA"/>
              <a:t>User Interface</a:t>
            </a:r>
            <a:endParaRPr lang="en-CA" dirty="0"/>
          </a:p>
        </p:txBody>
      </p:sp>
      <p:pic>
        <p:nvPicPr>
          <p:cNvPr id="4" name="Picture 3">
            <a:extLst>
              <a:ext uri="{FF2B5EF4-FFF2-40B4-BE49-F238E27FC236}">
                <a16:creationId xmlns:a16="http://schemas.microsoft.com/office/drawing/2014/main" id="{436EDADF-60C6-43B5-80E4-E35ABDA4870A}"/>
              </a:ext>
            </a:extLst>
          </p:cNvPr>
          <p:cNvPicPr>
            <a:picLocks noChangeAspect="1"/>
          </p:cNvPicPr>
          <p:nvPr/>
        </p:nvPicPr>
        <p:blipFill rotWithShape="1">
          <a:blip r:embed="rId3"/>
          <a:srcRect r="3" b="10682"/>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15A0B1C0-C5A4-400F-9C4D-546CB31362C5}"/>
              </a:ext>
            </a:extLst>
          </p:cNvPr>
          <p:cNvPicPr>
            <a:picLocks noChangeAspect="1"/>
          </p:cNvPicPr>
          <p:nvPr/>
        </p:nvPicPr>
        <p:blipFill rotWithShape="1">
          <a:blip r:embed="rId4"/>
          <a:srcRect t="4906" b="6601"/>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22" name="Rectangle 21">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F03FB74-BB9D-4684-BA94-0AB2D265D520}"/>
              </a:ext>
            </a:extLst>
          </p:cNvPr>
          <p:cNvSpPr>
            <a:spLocks noGrp="1"/>
          </p:cNvSpPr>
          <p:nvPr>
            <p:ph idx="1"/>
          </p:nvPr>
        </p:nvSpPr>
        <p:spPr>
          <a:xfrm>
            <a:off x="642176" y="2484544"/>
            <a:ext cx="3329666" cy="3763855"/>
          </a:xfrm>
        </p:spPr>
        <p:txBody>
          <a:bodyPr>
            <a:normAutofit fontScale="92500" lnSpcReduction="20000"/>
          </a:bodyPr>
          <a:lstStyle/>
          <a:p>
            <a:pPr>
              <a:lnSpc>
                <a:spcPct val="90000"/>
              </a:lnSpc>
            </a:pPr>
            <a:r>
              <a:rPr lang="en-CA" sz="1700" dirty="0"/>
              <a:t>Send </a:t>
            </a:r>
            <a:r>
              <a:rPr lang="en-CA" sz="1700" dirty="0" err="1"/>
              <a:t>FeedBack</a:t>
            </a:r>
            <a:r>
              <a:rPr lang="en-CA" sz="1700" dirty="0"/>
              <a:t> Screen: On this screen user will be able to type in any requests about the issues they encountered and improvements they wish to see in our application. Once user filled in the fields and press on submit they will be directed to their email application to review the email and send it to us. User will be asked permission to access some data from their that went wrong or caused an issue before submitting the feedback. After the user agrees it will open their default set Email application to send us their feedback </a:t>
            </a:r>
            <a:r>
              <a:rPr lang="en-CA" sz="1700"/>
              <a:t>via Email.</a:t>
            </a:r>
            <a:endParaRPr lang="en-CA" sz="1700" dirty="0"/>
          </a:p>
        </p:txBody>
      </p:sp>
    </p:spTree>
    <p:extLst>
      <p:ext uri="{BB962C8B-B14F-4D97-AF65-F5344CB8AC3E}">
        <p14:creationId xmlns:p14="http://schemas.microsoft.com/office/powerpoint/2010/main" val="375699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BCE0-85EB-4DE8-B88F-F3D6CE1611CA}"/>
              </a:ext>
            </a:extLst>
          </p:cNvPr>
          <p:cNvSpPr>
            <a:spLocks noGrp="1"/>
          </p:cNvSpPr>
          <p:nvPr>
            <p:ph type="title"/>
          </p:nvPr>
        </p:nvSpPr>
        <p:spPr>
          <a:xfrm>
            <a:off x="646111" y="609601"/>
            <a:ext cx="3325731" cy="1675975"/>
          </a:xfrm>
        </p:spPr>
        <p:txBody>
          <a:bodyPr>
            <a:normAutofit/>
          </a:bodyPr>
          <a:lstStyle/>
          <a:p>
            <a:r>
              <a:rPr lang="en-CA" dirty="0"/>
              <a:t>Storage</a:t>
            </a:r>
          </a:p>
        </p:txBody>
      </p:sp>
      <p:pic>
        <p:nvPicPr>
          <p:cNvPr id="5" name="Picture 4">
            <a:extLst>
              <a:ext uri="{FF2B5EF4-FFF2-40B4-BE49-F238E27FC236}">
                <a16:creationId xmlns:a16="http://schemas.microsoft.com/office/drawing/2014/main" id="{FFAE8358-78EA-4654-BFDA-8EE5011EC6EA}"/>
              </a:ext>
            </a:extLst>
          </p:cNvPr>
          <p:cNvPicPr>
            <a:picLocks noChangeAspect="1"/>
          </p:cNvPicPr>
          <p:nvPr/>
        </p:nvPicPr>
        <p:blipFill rotWithShape="1">
          <a:blip r:embed="rId3"/>
          <a:srcRect t="4312" r="-2" b="5125"/>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913A853F-AC2E-48FE-B5BC-AB0D50AE4DD3}"/>
              </a:ext>
            </a:extLst>
          </p:cNvPr>
          <p:cNvPicPr>
            <a:picLocks noChangeAspect="1"/>
          </p:cNvPicPr>
          <p:nvPr/>
        </p:nvPicPr>
        <p:blipFill rotWithShape="1">
          <a:blip r:embed="rId4"/>
          <a:srcRect t="1865" r="-2" b="7573"/>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74A8601-A539-4237-B373-E1B87ECA6E73}"/>
              </a:ext>
            </a:extLst>
          </p:cNvPr>
          <p:cNvSpPr>
            <a:spLocks noGrp="1"/>
          </p:cNvSpPr>
          <p:nvPr>
            <p:ph idx="1"/>
          </p:nvPr>
        </p:nvSpPr>
        <p:spPr>
          <a:xfrm>
            <a:off x="642176" y="2484544"/>
            <a:ext cx="3329666" cy="3763855"/>
          </a:xfrm>
        </p:spPr>
        <p:txBody>
          <a:bodyPr>
            <a:normAutofit/>
          </a:bodyPr>
          <a:lstStyle/>
          <a:p>
            <a:r>
              <a:rPr lang="en-CA" dirty="0"/>
              <a:t>Each time the live data is pulled from the APIs, it will be stored in a table and updated each time the user refreshed the application.</a:t>
            </a:r>
          </a:p>
        </p:txBody>
      </p:sp>
    </p:spTree>
    <p:extLst>
      <p:ext uri="{BB962C8B-B14F-4D97-AF65-F5344CB8AC3E}">
        <p14:creationId xmlns:p14="http://schemas.microsoft.com/office/powerpoint/2010/main" val="426461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7F211D-A652-429B-AA31-F1A5003CF44F}"/>
              </a:ext>
            </a:extLst>
          </p:cNvPr>
          <p:cNvSpPr>
            <a:spLocks noGrp="1"/>
          </p:cNvSpPr>
          <p:nvPr>
            <p:ph type="title"/>
          </p:nvPr>
        </p:nvSpPr>
        <p:spPr>
          <a:xfrm>
            <a:off x="8191925" y="1325880"/>
            <a:ext cx="3352375" cy="3066507"/>
          </a:xfrm>
        </p:spPr>
        <p:txBody>
          <a:bodyPr vert="horz" lIns="91440" tIns="45720" rIns="91440" bIns="45720" rtlCol="0" anchor="b">
            <a:normAutofit fontScale="90000"/>
          </a:bodyPr>
          <a:lstStyle/>
          <a:p>
            <a:r>
              <a:rPr lang="en-US" sz="4600" b="0" i="0" kern="1200" dirty="0">
                <a:solidFill>
                  <a:srgbClr val="EBEBEB"/>
                </a:solidFill>
                <a:latin typeface="+mj-lt"/>
                <a:ea typeface="+mj-ea"/>
                <a:cs typeface="+mj-cs"/>
              </a:rPr>
              <a:t>GitHub Repository</a:t>
            </a:r>
            <a:br>
              <a:rPr lang="en-US" sz="4600" b="0" i="0" kern="1200" dirty="0">
                <a:solidFill>
                  <a:srgbClr val="EBEBEB"/>
                </a:solidFill>
                <a:latin typeface="+mj-lt"/>
                <a:ea typeface="+mj-ea"/>
                <a:cs typeface="+mj-cs"/>
              </a:rPr>
            </a:br>
            <a:br>
              <a:rPr lang="en-US" sz="4600" b="0" i="0" kern="1200" dirty="0">
                <a:solidFill>
                  <a:srgbClr val="EBEBEB"/>
                </a:solidFill>
                <a:latin typeface="+mj-lt"/>
                <a:ea typeface="+mj-ea"/>
                <a:cs typeface="+mj-cs"/>
              </a:rPr>
            </a:br>
            <a:r>
              <a:rPr lang="en-CA" sz="2000" dirty="0">
                <a:hlinkClick r:id="rId6"/>
              </a:rPr>
              <a:t>https://github.com/TsidAznar/WAPCENG319</a:t>
            </a:r>
            <a:br>
              <a:rPr lang="en-CA" sz="4800" dirty="0"/>
            </a:br>
            <a:endParaRPr lang="en-US" sz="4600" b="0" i="0" kern="1200" dirty="0">
              <a:solidFill>
                <a:srgbClr val="EBEBEB"/>
              </a:solidFill>
              <a:latin typeface="+mj-lt"/>
              <a:ea typeface="+mj-ea"/>
              <a:cs typeface="+mj-cs"/>
            </a:endParaRP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7B68EC47-88CA-4891-A3A2-0E49C8991263}"/>
              </a:ext>
            </a:extLst>
          </p:cNvPr>
          <p:cNvPicPr>
            <a:picLocks noGrp="1" noChangeAspect="1"/>
          </p:cNvPicPr>
          <p:nvPr>
            <p:ph idx="1"/>
          </p:nvPr>
        </p:nvPicPr>
        <p:blipFill>
          <a:blip r:embed="rId7"/>
          <a:stretch>
            <a:fillRect/>
          </a:stretch>
        </p:blipFill>
        <p:spPr>
          <a:xfrm>
            <a:off x="926805" y="647698"/>
            <a:ext cx="5704759" cy="5562139"/>
          </a:xfrm>
          <a:prstGeom prst="rect">
            <a:avLst/>
          </a:prstGeom>
          <a:effectLst/>
        </p:spPr>
      </p:pic>
    </p:spTree>
    <p:extLst>
      <p:ext uri="{BB962C8B-B14F-4D97-AF65-F5344CB8AC3E}">
        <p14:creationId xmlns:p14="http://schemas.microsoft.com/office/powerpoint/2010/main" val="63863586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9F26-93F6-4E02-9A40-8751CF31785F}"/>
              </a:ext>
            </a:extLst>
          </p:cNvPr>
          <p:cNvSpPr>
            <a:spLocks noGrp="1"/>
          </p:cNvSpPr>
          <p:nvPr>
            <p:ph type="title"/>
          </p:nvPr>
        </p:nvSpPr>
        <p:spPr/>
        <p:txBody>
          <a:bodyPr/>
          <a:lstStyle/>
          <a:p>
            <a:r>
              <a:rPr lang="en-CA" dirty="0"/>
              <a:t>GitHub Repository</a:t>
            </a:r>
          </a:p>
        </p:txBody>
      </p:sp>
      <p:sp>
        <p:nvSpPr>
          <p:cNvPr id="3" name="Content Placeholder 2">
            <a:extLst>
              <a:ext uri="{FF2B5EF4-FFF2-40B4-BE49-F238E27FC236}">
                <a16:creationId xmlns:a16="http://schemas.microsoft.com/office/drawing/2014/main" id="{6FB04D6A-015C-458D-83E5-BC71D8891A8D}"/>
              </a:ext>
            </a:extLst>
          </p:cNvPr>
          <p:cNvSpPr>
            <a:spLocks noGrp="1"/>
          </p:cNvSpPr>
          <p:nvPr>
            <p:ph idx="1"/>
          </p:nvPr>
        </p:nvSpPr>
        <p:spPr/>
        <p:txBody>
          <a:bodyPr/>
          <a:lstStyle/>
          <a:p>
            <a:r>
              <a:rPr lang="en-CA" dirty="0">
                <a:hlinkClick r:id="rId2"/>
              </a:rPr>
              <a:t>https://github.com/TsidAznar/WAPCENG319</a:t>
            </a:r>
            <a:endParaRPr lang="en-CA" dirty="0"/>
          </a:p>
          <a:p>
            <a:r>
              <a:rPr lang="en-CA" dirty="0"/>
              <a:t>Use of GitHub Desktop to push/pull files to repository.</a:t>
            </a:r>
          </a:p>
          <a:p>
            <a:r>
              <a:rPr lang="en-CA" dirty="0"/>
              <a:t>Code Commitments was done from Android Studio using the buttons shown below.</a:t>
            </a:r>
          </a:p>
          <a:p>
            <a:r>
              <a:rPr lang="en-CA" dirty="0"/>
              <a:t>Blue to update project from other commits done outside.</a:t>
            </a:r>
          </a:p>
          <a:p>
            <a:r>
              <a:rPr lang="en-CA" dirty="0"/>
              <a:t>Green to push and commit to repository and update on GitHub.</a:t>
            </a:r>
          </a:p>
          <a:p>
            <a:endParaRPr lang="en-CA" dirty="0"/>
          </a:p>
        </p:txBody>
      </p:sp>
      <p:pic>
        <p:nvPicPr>
          <p:cNvPr id="4" name="Picture 3">
            <a:extLst>
              <a:ext uri="{FF2B5EF4-FFF2-40B4-BE49-F238E27FC236}">
                <a16:creationId xmlns:a16="http://schemas.microsoft.com/office/drawing/2014/main" id="{75D9370F-1CF0-4C85-A78E-16C82D67FF35}"/>
              </a:ext>
            </a:extLst>
          </p:cNvPr>
          <p:cNvPicPr>
            <a:picLocks noChangeAspect="1"/>
          </p:cNvPicPr>
          <p:nvPr/>
        </p:nvPicPr>
        <p:blipFill>
          <a:blip r:embed="rId3"/>
          <a:stretch>
            <a:fillRect/>
          </a:stretch>
        </p:blipFill>
        <p:spPr>
          <a:xfrm>
            <a:off x="4795532" y="4630582"/>
            <a:ext cx="1562100" cy="561975"/>
          </a:xfrm>
          <a:prstGeom prst="rect">
            <a:avLst/>
          </a:prstGeom>
        </p:spPr>
      </p:pic>
    </p:spTree>
    <p:extLst>
      <p:ext uri="{BB962C8B-B14F-4D97-AF65-F5344CB8AC3E}">
        <p14:creationId xmlns:p14="http://schemas.microsoft.com/office/powerpoint/2010/main" val="1973246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D310164-D3A3-415E-9D94-5D21D9FB2F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BE586E08-18BF-4AB1-AB48-4005D56734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497DBC-2692-42B4-A606-31024033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3517A192-66A9-4297-9284-65580829AB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130825ED-0133-430D-BBBB-50B6F52284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633F040E-FA1C-4EDC-B925-7EFCB958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633112E-4022-4ED8-8472-6705D44B7972}"/>
              </a:ext>
            </a:extLst>
          </p:cNvPr>
          <p:cNvSpPr>
            <a:spLocks noGrp="1"/>
          </p:cNvSpPr>
          <p:nvPr>
            <p:ph type="title"/>
          </p:nvPr>
        </p:nvSpPr>
        <p:spPr>
          <a:xfrm>
            <a:off x="8210623" y="1447800"/>
            <a:ext cx="3333676" cy="3096987"/>
          </a:xfrm>
        </p:spPr>
        <p:txBody>
          <a:bodyPr vert="horz" lIns="91440" tIns="45720" rIns="91440" bIns="45720" rtlCol="0" anchor="b">
            <a:normAutofit/>
          </a:bodyPr>
          <a:lstStyle/>
          <a:p>
            <a:r>
              <a:rPr lang="en-US" sz="4600" dirty="0"/>
              <a:t>GitHub Repository</a:t>
            </a:r>
          </a:p>
        </p:txBody>
      </p:sp>
      <p:sp>
        <p:nvSpPr>
          <p:cNvPr id="24" name="Freeform: Shape 23">
            <a:extLst>
              <a:ext uri="{FF2B5EF4-FFF2-40B4-BE49-F238E27FC236}">
                <a16:creationId xmlns:a16="http://schemas.microsoft.com/office/drawing/2014/main" id="{185730E4-A3A6-43E2-8E84-A4D61748B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7BF3B82D-FEC2-4697-869B-E7E5966C97B4}"/>
              </a:ext>
            </a:extLst>
          </p:cNvPr>
          <p:cNvPicPr>
            <a:picLocks noGrp="1" noChangeAspect="1"/>
          </p:cNvPicPr>
          <p:nvPr>
            <p:ph idx="1"/>
          </p:nvPr>
        </p:nvPicPr>
        <p:blipFill>
          <a:blip r:embed="rId7"/>
          <a:stretch>
            <a:fillRect/>
          </a:stretch>
        </p:blipFill>
        <p:spPr>
          <a:xfrm>
            <a:off x="499331" y="158887"/>
            <a:ext cx="4853903" cy="3035028"/>
          </a:xfrm>
          <a:prstGeom prst="rect">
            <a:avLst/>
          </a:prstGeom>
          <a:effectLst/>
        </p:spPr>
      </p:pic>
      <p:pic>
        <p:nvPicPr>
          <p:cNvPr id="6" name="Picture 5">
            <a:extLst>
              <a:ext uri="{FF2B5EF4-FFF2-40B4-BE49-F238E27FC236}">
                <a16:creationId xmlns:a16="http://schemas.microsoft.com/office/drawing/2014/main" id="{27D3E2EC-0B40-48D2-98F6-ABF6CF3C1359}"/>
              </a:ext>
            </a:extLst>
          </p:cNvPr>
          <p:cNvPicPr>
            <a:picLocks noChangeAspect="1"/>
          </p:cNvPicPr>
          <p:nvPr/>
        </p:nvPicPr>
        <p:blipFill>
          <a:blip r:embed="rId8"/>
          <a:stretch>
            <a:fillRect/>
          </a:stretch>
        </p:blipFill>
        <p:spPr>
          <a:xfrm>
            <a:off x="5670543" y="158886"/>
            <a:ext cx="4633634" cy="3035028"/>
          </a:xfrm>
          <a:prstGeom prst="rect">
            <a:avLst/>
          </a:prstGeom>
          <a:effectLst/>
        </p:spPr>
      </p:pic>
      <p:sp>
        <p:nvSpPr>
          <p:cNvPr id="26" name="Freeform 31">
            <a:extLst>
              <a:ext uri="{FF2B5EF4-FFF2-40B4-BE49-F238E27FC236}">
                <a16:creationId xmlns:a16="http://schemas.microsoft.com/office/drawing/2014/main" id="{61835C02-009F-45B9-81BA-49BD79D4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6669482C-CCCB-4BE0-8B16-A36361530884}"/>
              </a:ext>
            </a:extLst>
          </p:cNvPr>
          <p:cNvPicPr>
            <a:picLocks noChangeAspect="1"/>
          </p:cNvPicPr>
          <p:nvPr/>
        </p:nvPicPr>
        <p:blipFill>
          <a:blip r:embed="rId9"/>
          <a:stretch>
            <a:fillRect/>
          </a:stretch>
        </p:blipFill>
        <p:spPr>
          <a:xfrm>
            <a:off x="626235" y="4658809"/>
            <a:ext cx="4600094" cy="713013"/>
          </a:xfrm>
          <a:prstGeom prst="rect">
            <a:avLst/>
          </a:prstGeom>
          <a:effectLst/>
        </p:spPr>
      </p:pic>
      <p:pic>
        <p:nvPicPr>
          <p:cNvPr id="7" name="Picture 6">
            <a:extLst>
              <a:ext uri="{FF2B5EF4-FFF2-40B4-BE49-F238E27FC236}">
                <a16:creationId xmlns:a16="http://schemas.microsoft.com/office/drawing/2014/main" id="{E53602A8-7891-4445-988A-BAF79B514A92}"/>
              </a:ext>
            </a:extLst>
          </p:cNvPr>
          <p:cNvPicPr>
            <a:picLocks noChangeAspect="1"/>
          </p:cNvPicPr>
          <p:nvPr/>
        </p:nvPicPr>
        <p:blipFill>
          <a:blip r:embed="rId10"/>
          <a:stretch>
            <a:fillRect/>
          </a:stretch>
        </p:blipFill>
        <p:spPr>
          <a:xfrm>
            <a:off x="5849650" y="4658809"/>
            <a:ext cx="5273962" cy="713013"/>
          </a:xfrm>
          <a:prstGeom prst="rect">
            <a:avLst/>
          </a:prstGeom>
          <a:effectLst/>
        </p:spPr>
      </p:pic>
    </p:spTree>
    <p:extLst>
      <p:ext uri="{BB962C8B-B14F-4D97-AF65-F5344CB8AC3E}">
        <p14:creationId xmlns:p14="http://schemas.microsoft.com/office/powerpoint/2010/main" val="3875734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867E-50FF-4B4A-BEC5-530FEAFC1453}"/>
              </a:ext>
            </a:extLst>
          </p:cNvPr>
          <p:cNvSpPr>
            <a:spLocks noGrp="1"/>
          </p:cNvSpPr>
          <p:nvPr>
            <p:ph type="title"/>
          </p:nvPr>
        </p:nvSpPr>
        <p:spPr>
          <a:xfrm>
            <a:off x="646112" y="4212709"/>
            <a:ext cx="9164206" cy="831400"/>
          </a:xfrm>
        </p:spPr>
        <p:txBody>
          <a:bodyPr>
            <a:normAutofit/>
          </a:bodyPr>
          <a:lstStyle/>
          <a:p>
            <a:r>
              <a:rPr lang="en-US" sz="4000"/>
              <a:t>GitHub Repository</a:t>
            </a:r>
            <a:endParaRPr lang="en-CA" sz="4000"/>
          </a:p>
        </p:txBody>
      </p:sp>
      <p:pic>
        <p:nvPicPr>
          <p:cNvPr id="4" name="Content Placeholder 3">
            <a:extLst>
              <a:ext uri="{FF2B5EF4-FFF2-40B4-BE49-F238E27FC236}">
                <a16:creationId xmlns:a16="http://schemas.microsoft.com/office/drawing/2014/main" id="{F4776919-5448-42BC-AC5A-567451DEA34D}"/>
              </a:ext>
            </a:extLst>
          </p:cNvPr>
          <p:cNvPicPr>
            <a:picLocks noChangeAspect="1"/>
          </p:cNvPicPr>
          <p:nvPr/>
        </p:nvPicPr>
        <p:blipFill>
          <a:blip r:embed="rId3"/>
          <a:stretch>
            <a:fillRect/>
          </a:stretch>
        </p:blipFill>
        <p:spPr>
          <a:xfrm>
            <a:off x="954582" y="182516"/>
            <a:ext cx="1928673" cy="4152788"/>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0C1660D4-7A37-4CA2-A71A-94075923CC3D}"/>
              </a:ext>
            </a:extLst>
          </p:cNvPr>
          <p:cNvPicPr>
            <a:picLocks noChangeAspect="1"/>
          </p:cNvPicPr>
          <p:nvPr/>
        </p:nvPicPr>
        <p:blipFill>
          <a:blip r:embed="rId4"/>
          <a:stretch>
            <a:fillRect/>
          </a:stretch>
        </p:blipFill>
        <p:spPr>
          <a:xfrm>
            <a:off x="3453777" y="182517"/>
            <a:ext cx="1928673" cy="4152788"/>
          </a:xfrm>
          <a:prstGeom prst="rect">
            <a:avLst/>
          </a:prstGeom>
          <a:effectLst>
            <a:outerShdw blurRad="50800" dist="38100" dir="5400000" algn="t" rotWithShape="0">
              <a:prstClr val="black">
                <a:alpha val="43000"/>
              </a:prstClr>
            </a:outerShdw>
          </a:effectLst>
        </p:spPr>
      </p:pic>
      <p:pic>
        <p:nvPicPr>
          <p:cNvPr id="3" name="Picture 2">
            <a:extLst>
              <a:ext uri="{FF2B5EF4-FFF2-40B4-BE49-F238E27FC236}">
                <a16:creationId xmlns:a16="http://schemas.microsoft.com/office/drawing/2014/main" id="{D5E273E2-27D3-49D1-BA82-E33B61E2F939}"/>
              </a:ext>
            </a:extLst>
          </p:cNvPr>
          <p:cNvPicPr>
            <a:picLocks noChangeAspect="1"/>
          </p:cNvPicPr>
          <p:nvPr/>
        </p:nvPicPr>
        <p:blipFill>
          <a:blip r:embed="rId5"/>
          <a:stretch>
            <a:fillRect/>
          </a:stretch>
        </p:blipFill>
        <p:spPr>
          <a:xfrm>
            <a:off x="5952972" y="182517"/>
            <a:ext cx="5822081" cy="4152788"/>
          </a:xfrm>
          <a:prstGeom prst="rect">
            <a:avLst/>
          </a:prstGeom>
          <a:effectLst>
            <a:outerShdw blurRad="50800" dist="38100" dir="5400000" algn="t" rotWithShape="0">
              <a:prstClr val="black">
                <a:alpha val="43000"/>
              </a:prstClr>
            </a:outerShdw>
          </a:effectLst>
        </p:spPr>
      </p:pic>
      <p:sp>
        <p:nvSpPr>
          <p:cNvPr id="8" name="Content Placeholder 7">
            <a:extLst>
              <a:ext uri="{FF2B5EF4-FFF2-40B4-BE49-F238E27FC236}">
                <a16:creationId xmlns:a16="http://schemas.microsoft.com/office/drawing/2014/main" id="{9FF438F6-D97B-4E36-A6BA-76869B6B4E10}"/>
              </a:ext>
            </a:extLst>
          </p:cNvPr>
          <p:cNvSpPr>
            <a:spLocks noGrp="1"/>
          </p:cNvSpPr>
          <p:nvPr>
            <p:ph idx="1"/>
          </p:nvPr>
        </p:nvSpPr>
        <p:spPr>
          <a:xfrm>
            <a:off x="635459" y="5163378"/>
            <a:ext cx="9164206" cy="1316931"/>
          </a:xfrm>
        </p:spPr>
        <p:txBody>
          <a:bodyPr>
            <a:normAutofit/>
          </a:bodyPr>
          <a:lstStyle/>
          <a:p>
            <a:r>
              <a:rPr lang="en-US" sz="1800" dirty="0"/>
              <a:t>After committing we will have to push to the origin which is the repository in order to update and for the others to pull from origin to get updated file.</a:t>
            </a:r>
          </a:p>
        </p:txBody>
      </p:sp>
    </p:spTree>
    <p:extLst>
      <p:ext uri="{BB962C8B-B14F-4D97-AF65-F5344CB8AC3E}">
        <p14:creationId xmlns:p14="http://schemas.microsoft.com/office/powerpoint/2010/main" val="4077123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4344179-95E6-425C-80E0-6792A0FB6A7C}"/>
              </a:ext>
            </a:extLst>
          </p:cNvPr>
          <p:cNvSpPr>
            <a:spLocks noGrp="1"/>
          </p:cNvSpPr>
          <p:nvPr>
            <p:ph type="title"/>
          </p:nvPr>
        </p:nvSpPr>
        <p:spPr>
          <a:xfrm>
            <a:off x="653143" y="1645920"/>
            <a:ext cx="3522879" cy="4470821"/>
          </a:xfrm>
        </p:spPr>
        <p:txBody>
          <a:bodyPr>
            <a:normAutofit/>
          </a:bodyPr>
          <a:lstStyle/>
          <a:p>
            <a:pPr algn="r"/>
            <a:r>
              <a:rPr lang="en-CA">
                <a:solidFill>
                  <a:srgbClr val="FFFFFF"/>
                </a:solidFill>
              </a:rPr>
              <a:t>The End </a:t>
            </a:r>
          </a:p>
        </p:txBody>
      </p:sp>
      <p:sp>
        <p:nvSpPr>
          <p:cNvPr id="3" name="Content Placeholder 2">
            <a:extLst>
              <a:ext uri="{FF2B5EF4-FFF2-40B4-BE49-F238E27FC236}">
                <a16:creationId xmlns:a16="http://schemas.microsoft.com/office/drawing/2014/main" id="{C256014B-FC09-471E-AC1A-C293906536CF}"/>
              </a:ext>
            </a:extLst>
          </p:cNvPr>
          <p:cNvSpPr>
            <a:spLocks noGrp="1"/>
          </p:cNvSpPr>
          <p:nvPr>
            <p:ph idx="1"/>
          </p:nvPr>
        </p:nvSpPr>
        <p:spPr>
          <a:xfrm>
            <a:off x="5204109" y="1645920"/>
            <a:ext cx="5919503" cy="4470821"/>
          </a:xfrm>
        </p:spPr>
        <p:txBody>
          <a:bodyPr>
            <a:normAutofit/>
          </a:bodyPr>
          <a:lstStyle/>
          <a:p>
            <a:r>
              <a:rPr lang="en-CA" dirty="0"/>
              <a:t>Thank you for </a:t>
            </a:r>
            <a:r>
              <a:rPr lang="en-CA"/>
              <a:t>your attention!</a:t>
            </a:r>
          </a:p>
          <a:p>
            <a:r>
              <a:rPr lang="en-CA" dirty="0"/>
              <a:t>Any Questions?</a:t>
            </a:r>
          </a:p>
          <a:p>
            <a:pPr marL="0" indent="0">
              <a:buNone/>
            </a:pPr>
            <a:endParaRPr lang="en-CA" dirty="0"/>
          </a:p>
        </p:txBody>
      </p:sp>
    </p:spTree>
    <p:extLst>
      <p:ext uri="{BB962C8B-B14F-4D97-AF65-F5344CB8AC3E}">
        <p14:creationId xmlns:p14="http://schemas.microsoft.com/office/powerpoint/2010/main" val="275086638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5286-AF46-4915-B995-52A86AF02B37}"/>
              </a:ext>
            </a:extLst>
          </p:cNvPr>
          <p:cNvSpPr>
            <a:spLocks noGrp="1"/>
          </p:cNvSpPr>
          <p:nvPr>
            <p:ph type="title"/>
          </p:nvPr>
        </p:nvSpPr>
        <p:spPr/>
        <p:txBody>
          <a:bodyPr/>
          <a:lstStyle/>
          <a:p>
            <a:pPr algn="ctr"/>
            <a:r>
              <a:rPr lang="en-CA" dirty="0"/>
              <a:t>Team Members</a:t>
            </a:r>
          </a:p>
        </p:txBody>
      </p:sp>
      <p:sp>
        <p:nvSpPr>
          <p:cNvPr id="3" name="Content Placeholder 2">
            <a:extLst>
              <a:ext uri="{FF2B5EF4-FFF2-40B4-BE49-F238E27FC236}">
                <a16:creationId xmlns:a16="http://schemas.microsoft.com/office/drawing/2014/main" id="{1D1BDF62-17F1-482A-B33B-A4D4B8499939}"/>
              </a:ext>
            </a:extLst>
          </p:cNvPr>
          <p:cNvSpPr>
            <a:spLocks noGrp="1"/>
          </p:cNvSpPr>
          <p:nvPr>
            <p:ph idx="1"/>
          </p:nvPr>
        </p:nvSpPr>
        <p:spPr/>
        <p:txBody>
          <a:bodyPr>
            <a:normAutofit lnSpcReduction="10000"/>
          </a:bodyPr>
          <a:lstStyle/>
          <a:p>
            <a:pPr lvl="3" algn="just"/>
            <a:r>
              <a:rPr lang="en-CA" sz="2000" dirty="0"/>
              <a:t>Rayan Treebhowon N01226282</a:t>
            </a:r>
          </a:p>
          <a:p>
            <a:pPr lvl="3" algn="just"/>
            <a:endParaRPr lang="en-CA" sz="2000" dirty="0"/>
          </a:p>
          <a:p>
            <a:pPr lvl="3" algn="just"/>
            <a:endParaRPr lang="en-CA" sz="2000" dirty="0"/>
          </a:p>
          <a:p>
            <a:pPr lvl="3" algn="just"/>
            <a:r>
              <a:rPr lang="en-CA" sz="2000" dirty="0" err="1"/>
              <a:t>Tsidkeenu</a:t>
            </a:r>
            <a:r>
              <a:rPr lang="en-CA" sz="2000" dirty="0"/>
              <a:t> Aznar N01180428</a:t>
            </a:r>
          </a:p>
          <a:p>
            <a:pPr lvl="3" algn="just"/>
            <a:endParaRPr lang="en-CA" sz="2000" dirty="0"/>
          </a:p>
          <a:p>
            <a:pPr lvl="3" algn="just"/>
            <a:endParaRPr lang="en-CA" sz="2000" dirty="0"/>
          </a:p>
          <a:p>
            <a:pPr lvl="3" algn="just"/>
            <a:r>
              <a:rPr lang="en-CA" sz="2000" dirty="0"/>
              <a:t>Satyam </a:t>
            </a:r>
            <a:r>
              <a:rPr lang="en-CA" sz="2000" dirty="0" err="1"/>
              <a:t>Dalvadi</a:t>
            </a:r>
            <a:r>
              <a:rPr lang="en-CA" sz="2000" dirty="0"/>
              <a:t> N01333116</a:t>
            </a:r>
          </a:p>
          <a:p>
            <a:pPr lvl="3" algn="just"/>
            <a:endParaRPr lang="en-CA" sz="2000" dirty="0"/>
          </a:p>
          <a:p>
            <a:pPr marL="1371600" lvl="3" indent="0" algn="just">
              <a:buNone/>
            </a:pPr>
            <a:endParaRPr lang="en-CA" sz="2000" dirty="0"/>
          </a:p>
          <a:p>
            <a:pPr lvl="3" algn="just"/>
            <a:r>
              <a:rPr lang="en-CA" sz="2000" dirty="0" err="1"/>
              <a:t>Jagminder</a:t>
            </a:r>
            <a:r>
              <a:rPr lang="en-CA" sz="2000" dirty="0"/>
              <a:t> </a:t>
            </a:r>
            <a:r>
              <a:rPr lang="en-CA" sz="2000" dirty="0" err="1"/>
              <a:t>Sembi</a:t>
            </a:r>
            <a:r>
              <a:rPr lang="en-CA" sz="2000" dirty="0"/>
              <a:t> N01300801</a:t>
            </a:r>
          </a:p>
        </p:txBody>
      </p:sp>
    </p:spTree>
    <p:extLst>
      <p:ext uri="{BB962C8B-B14F-4D97-AF65-F5344CB8AC3E}">
        <p14:creationId xmlns:p14="http://schemas.microsoft.com/office/powerpoint/2010/main" val="407777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WAP Team</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sz="1800" dirty="0"/>
              <a:t>We are Team W.A.P.</a:t>
            </a:r>
          </a:p>
          <a:p>
            <a:r>
              <a:rPr lang="en-CA" sz="1800" dirty="0"/>
              <a:t>It stands for Wireless Application Protocol (W.A.P)</a:t>
            </a:r>
          </a:p>
          <a:p>
            <a:r>
              <a:rPr lang="en-CA" sz="1800" dirty="0"/>
              <a:t>It is the technical standard for accessing information through mobile </a:t>
            </a:r>
            <a:r>
              <a:rPr lang="en-CA" sz="1800"/>
              <a:t>wireless networks and API</a:t>
            </a:r>
            <a:endParaRPr lang="en-CA" sz="1800" dirty="0"/>
          </a:p>
          <a:p>
            <a:endParaRPr lang="en-CA" sz="1800"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128" y="3257174"/>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EBFF-76FC-4724-A639-546D41491DA9}"/>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CE43460C-5E95-4537-8818-A481679CAC65}"/>
              </a:ext>
            </a:extLst>
          </p:cNvPr>
          <p:cNvSpPr>
            <a:spLocks noGrp="1"/>
          </p:cNvSpPr>
          <p:nvPr>
            <p:ph idx="1"/>
          </p:nvPr>
        </p:nvSpPr>
        <p:spPr/>
        <p:txBody>
          <a:bodyPr>
            <a:normAutofit/>
          </a:bodyPr>
          <a:lstStyle/>
          <a:p>
            <a:r>
              <a:rPr lang="en-CA" dirty="0"/>
              <a:t>Our application retrieves live data from WHO(World Health Organization) using their APIs.</a:t>
            </a:r>
          </a:p>
          <a:p>
            <a:r>
              <a:rPr lang="en-CA" dirty="0"/>
              <a:t>It is then displayed to the user as live data and is updated every time the user refreshes the page or starts the application.</a:t>
            </a:r>
          </a:p>
          <a:p>
            <a:r>
              <a:rPr lang="en-CA" dirty="0"/>
              <a:t>Our application will mainly focus on the main page as worldwide date. </a:t>
            </a:r>
          </a:p>
          <a:p>
            <a:r>
              <a:rPr lang="en-CA" dirty="0"/>
              <a:t>And then it will be broken down as for the user to see countries around the world.</a:t>
            </a:r>
          </a:p>
          <a:p>
            <a:r>
              <a:rPr lang="en-CA" dirty="0"/>
              <a:t>Live Data is stored in a table view and in the Saved Data tab.</a:t>
            </a:r>
          </a:p>
          <a:p>
            <a:r>
              <a:rPr lang="en-CA" dirty="0"/>
              <a:t>Our application supports both English and French. </a:t>
            </a:r>
          </a:p>
        </p:txBody>
      </p:sp>
    </p:spTree>
    <p:extLst>
      <p:ext uri="{BB962C8B-B14F-4D97-AF65-F5344CB8AC3E}">
        <p14:creationId xmlns:p14="http://schemas.microsoft.com/office/powerpoint/2010/main" val="53096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7C40-838A-427D-B944-FD695E4C8D9A}"/>
              </a:ext>
            </a:extLst>
          </p:cNvPr>
          <p:cNvSpPr>
            <a:spLocks noGrp="1"/>
          </p:cNvSpPr>
          <p:nvPr>
            <p:ph type="title"/>
          </p:nvPr>
        </p:nvSpPr>
        <p:spPr>
          <a:xfrm>
            <a:off x="646111" y="452718"/>
            <a:ext cx="9404723" cy="1400530"/>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6ADB2BAF-320E-4948-99D2-9BC99A6BD72A}"/>
              </a:ext>
            </a:extLst>
          </p:cNvPr>
          <p:cNvSpPr>
            <a:spLocks noGrp="1"/>
          </p:cNvSpPr>
          <p:nvPr>
            <p:ph idx="1"/>
          </p:nvPr>
        </p:nvSpPr>
        <p:spPr>
          <a:xfrm>
            <a:off x="1103312" y="1330908"/>
            <a:ext cx="5284481" cy="4917491"/>
          </a:xfrm>
        </p:spPr>
        <p:txBody>
          <a:bodyPr>
            <a:normAutofit/>
          </a:bodyPr>
          <a:lstStyle/>
          <a:p>
            <a:pPr>
              <a:lnSpc>
                <a:spcPct val="90000"/>
              </a:lnSpc>
            </a:pPr>
            <a:r>
              <a:rPr lang="en-CA" sz="1700" dirty="0"/>
              <a:t>Application Goal: During this pandemic we saw people with lack of information about COVID-19 and their statistics. So basically we decided to build an application to keep people updated on the world’s statistics and cases live.</a:t>
            </a:r>
          </a:p>
          <a:p>
            <a:pPr marL="0" indent="0">
              <a:lnSpc>
                <a:spcPct val="90000"/>
              </a:lnSpc>
              <a:buNone/>
            </a:pPr>
            <a:endParaRPr lang="en-CA" sz="1700" dirty="0"/>
          </a:p>
          <a:p>
            <a:pPr>
              <a:lnSpc>
                <a:spcPct val="90000"/>
              </a:lnSpc>
            </a:pPr>
            <a:r>
              <a:rPr lang="en-CA" sz="1700" dirty="0"/>
              <a:t>User Permission: One time user permission when installing the application will be asked to access the photos and media of the device.</a:t>
            </a:r>
          </a:p>
          <a:p>
            <a:pPr marL="0" indent="0">
              <a:lnSpc>
                <a:spcPct val="90000"/>
              </a:lnSpc>
              <a:buNone/>
            </a:pPr>
            <a:endParaRPr lang="en-CA" sz="1700" dirty="0"/>
          </a:p>
          <a:p>
            <a:pPr>
              <a:lnSpc>
                <a:spcPct val="90000"/>
              </a:lnSpc>
            </a:pPr>
            <a:r>
              <a:rPr lang="en-CA" sz="1700" dirty="0"/>
              <a:t>Welcome Screen: Welcome screen will explains the user the use of our application.</a:t>
            </a:r>
          </a:p>
          <a:p>
            <a:pPr>
              <a:lnSpc>
                <a:spcPct val="90000"/>
              </a:lnSpc>
            </a:pPr>
            <a:endParaRPr lang="en-CA" sz="1700" dirty="0"/>
          </a:p>
        </p:txBody>
      </p:sp>
      <p:pic>
        <p:nvPicPr>
          <p:cNvPr id="4" name="Picture 3">
            <a:extLst>
              <a:ext uri="{FF2B5EF4-FFF2-40B4-BE49-F238E27FC236}">
                <a16:creationId xmlns:a16="http://schemas.microsoft.com/office/drawing/2014/main" id="{1BB80510-7DF5-4087-9506-5B1EF5AF27CD}"/>
              </a:ext>
            </a:extLst>
          </p:cNvPr>
          <p:cNvPicPr>
            <a:picLocks noChangeAspect="1"/>
          </p:cNvPicPr>
          <p:nvPr/>
        </p:nvPicPr>
        <p:blipFill rotWithShape="1">
          <a:blip r:embed="rId3"/>
          <a:srcRect r="1" b="6659"/>
          <a:stretch/>
        </p:blipFill>
        <p:spPr>
          <a:xfrm>
            <a:off x="6728953" y="1152983"/>
            <a:ext cx="2438400" cy="4195481"/>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09302E4-710C-40CB-B857-FB7DB69E14F6}"/>
              </a:ext>
            </a:extLst>
          </p:cNvPr>
          <p:cNvPicPr>
            <a:picLocks noChangeAspect="1"/>
          </p:cNvPicPr>
          <p:nvPr/>
        </p:nvPicPr>
        <p:blipFill rotWithShape="1">
          <a:blip r:embed="rId4"/>
          <a:srcRect r="-1" b="7279"/>
          <a:stretch/>
        </p:blipFill>
        <p:spPr>
          <a:xfrm>
            <a:off x="9167353" y="1152983"/>
            <a:ext cx="2443840" cy="419618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48354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518-B9B0-4C1F-B724-CAED3C61F825}"/>
              </a:ext>
            </a:extLst>
          </p:cNvPr>
          <p:cNvSpPr>
            <a:spLocks noGrp="1"/>
          </p:cNvSpPr>
          <p:nvPr>
            <p:ph type="title"/>
          </p:nvPr>
        </p:nvSpPr>
        <p:spPr>
          <a:xfrm>
            <a:off x="646111" y="452718"/>
            <a:ext cx="9404723" cy="1400530"/>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B455E261-C70E-45C3-A0DA-BA48B48A7AB2}"/>
              </a:ext>
            </a:extLst>
          </p:cNvPr>
          <p:cNvSpPr>
            <a:spLocks noGrp="1"/>
          </p:cNvSpPr>
          <p:nvPr>
            <p:ph idx="1"/>
          </p:nvPr>
        </p:nvSpPr>
        <p:spPr>
          <a:xfrm>
            <a:off x="1103313" y="1342676"/>
            <a:ext cx="5465340" cy="4905723"/>
          </a:xfrm>
        </p:spPr>
        <p:txBody>
          <a:bodyPr>
            <a:normAutofit/>
          </a:bodyPr>
          <a:lstStyle/>
          <a:p>
            <a:r>
              <a:rPr lang="en-CA" dirty="0"/>
              <a:t>Main Screen: The main screen will display the worldwide statistics as you can see on the screenshot. It is indeed live data retrieved from WHO(World Health Organization API).</a:t>
            </a:r>
          </a:p>
          <a:p>
            <a:r>
              <a:rPr lang="en-CA" dirty="0" err="1"/>
              <a:t>onBackPress</a:t>
            </a:r>
            <a:r>
              <a:rPr lang="en-CA" dirty="0"/>
              <a:t>: </a:t>
            </a:r>
            <a:r>
              <a:rPr lang="en-CA" dirty="0" err="1"/>
              <a:t>OnBackPress</a:t>
            </a:r>
            <a:r>
              <a:rPr lang="en-CA" dirty="0"/>
              <a:t> it will show a user and alert Dialog box if whether they want to exit the application or not. </a:t>
            </a:r>
          </a:p>
          <a:p>
            <a:endParaRPr lang="en-CA" dirty="0"/>
          </a:p>
        </p:txBody>
      </p:sp>
      <p:pic>
        <p:nvPicPr>
          <p:cNvPr id="4" name="Picture 3">
            <a:extLst>
              <a:ext uri="{FF2B5EF4-FFF2-40B4-BE49-F238E27FC236}">
                <a16:creationId xmlns:a16="http://schemas.microsoft.com/office/drawing/2014/main" id="{342CECF8-A9D1-4949-99F2-981FFBC6BC65}"/>
              </a:ext>
            </a:extLst>
          </p:cNvPr>
          <p:cNvPicPr>
            <a:picLocks noChangeAspect="1"/>
          </p:cNvPicPr>
          <p:nvPr/>
        </p:nvPicPr>
        <p:blipFill rotWithShape="1">
          <a:blip r:embed="rId3"/>
          <a:srcRect t="2607" r="-2" b="3189"/>
          <a:stretch/>
        </p:blipFill>
        <p:spPr>
          <a:xfrm>
            <a:off x="6568653" y="1319843"/>
            <a:ext cx="2438400" cy="4195481"/>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C9089912-8A0F-4A7E-9FD3-4767D32AE422}"/>
              </a:ext>
            </a:extLst>
          </p:cNvPr>
          <p:cNvPicPr>
            <a:picLocks noChangeAspect="1"/>
          </p:cNvPicPr>
          <p:nvPr/>
        </p:nvPicPr>
        <p:blipFill rotWithShape="1">
          <a:blip r:embed="rId4"/>
          <a:srcRect r="2" b="8140"/>
          <a:stretch/>
        </p:blipFill>
        <p:spPr>
          <a:xfrm>
            <a:off x="9102049" y="1330908"/>
            <a:ext cx="2443840" cy="419618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83671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2A5B-63AA-4BD5-9DAB-E491ED2F8296}"/>
              </a:ext>
            </a:extLst>
          </p:cNvPr>
          <p:cNvSpPr>
            <a:spLocks noGrp="1"/>
          </p:cNvSpPr>
          <p:nvPr>
            <p:ph type="title"/>
          </p:nvPr>
        </p:nvSpPr>
        <p:spPr>
          <a:xfrm>
            <a:off x="5224006" y="629266"/>
            <a:ext cx="4985469" cy="1469878"/>
          </a:xfrm>
        </p:spPr>
        <p:txBody>
          <a:bodyPr>
            <a:normAutofit/>
          </a:bodyPr>
          <a:lstStyle/>
          <a:p>
            <a:r>
              <a:rPr lang="en-CA"/>
              <a:t>Background Change</a:t>
            </a:r>
            <a:endParaRPr lang="en-CA" dirty="0"/>
          </a:p>
        </p:txBody>
      </p:sp>
      <p:pic>
        <p:nvPicPr>
          <p:cNvPr id="4" name="Picture 3" descr="Graphical user interface&#10;&#10;Description automatically generated">
            <a:extLst>
              <a:ext uri="{FF2B5EF4-FFF2-40B4-BE49-F238E27FC236}">
                <a16:creationId xmlns:a16="http://schemas.microsoft.com/office/drawing/2014/main" id="{C1B56D61-28A6-416C-B9B4-C6A8FB6C6BEB}"/>
              </a:ext>
            </a:extLst>
          </p:cNvPr>
          <p:cNvPicPr>
            <a:picLocks noChangeAspect="1"/>
          </p:cNvPicPr>
          <p:nvPr/>
        </p:nvPicPr>
        <p:blipFill>
          <a:blip r:embed="rId3"/>
          <a:stretch>
            <a:fillRect/>
          </a:stretch>
        </p:blipFill>
        <p:spPr>
          <a:xfrm>
            <a:off x="1267167" y="691763"/>
            <a:ext cx="3000583" cy="5556636"/>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E45A0518-9B46-4EE7-B689-A1129CBE7EA8}"/>
              </a:ext>
            </a:extLst>
          </p:cNvPr>
          <p:cNvSpPr>
            <a:spLocks noGrp="1"/>
          </p:cNvSpPr>
          <p:nvPr>
            <p:ph idx="1"/>
          </p:nvPr>
        </p:nvSpPr>
        <p:spPr>
          <a:xfrm>
            <a:off x="5224005" y="2337683"/>
            <a:ext cx="4985470" cy="3910716"/>
          </a:xfrm>
        </p:spPr>
        <p:txBody>
          <a:bodyPr>
            <a:normAutofit/>
          </a:bodyPr>
          <a:lstStyle/>
          <a:p>
            <a:r>
              <a:rPr lang="en-CA" dirty="0"/>
              <a:t>User will be able to change the color of the background using the theme button throughout all screens to make it easier for them. (Button will be available on all screens)</a:t>
            </a:r>
          </a:p>
          <a:p>
            <a:r>
              <a:rPr lang="en-CA" dirty="0"/>
              <a:t>Colors Available: </a:t>
            </a:r>
            <a:r>
              <a:rPr lang="en-US" altLang="en-US" i="1" dirty="0">
                <a:solidFill>
                  <a:srgbClr val="9876AA"/>
                </a:solidFill>
                <a:latin typeface="Consolas" panose="020B0609020204030204" pitchFamily="49" charset="0"/>
              </a:rPr>
              <a:t>RED</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BLUE</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GRAY</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GREEN</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YELLOW</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CYAN</a:t>
            </a:r>
            <a:endParaRPr lang="en-US" altLang="en-US" sz="4800" dirty="0">
              <a:latin typeface="Arial" panose="020B0604020202020204" pitchFamily="34" charset="0"/>
            </a:endParaRPr>
          </a:p>
          <a:p>
            <a:endParaRPr lang="en-CA" dirty="0"/>
          </a:p>
        </p:txBody>
      </p:sp>
    </p:spTree>
    <p:extLst>
      <p:ext uri="{BB962C8B-B14F-4D97-AF65-F5344CB8AC3E}">
        <p14:creationId xmlns:p14="http://schemas.microsoft.com/office/powerpoint/2010/main" val="66888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6256-A095-47F9-995E-01C51DB26225}"/>
              </a:ext>
            </a:extLst>
          </p:cNvPr>
          <p:cNvSpPr>
            <a:spLocks noGrp="1"/>
          </p:cNvSpPr>
          <p:nvPr>
            <p:ph type="title"/>
          </p:nvPr>
        </p:nvSpPr>
        <p:spPr>
          <a:xfrm>
            <a:off x="648930" y="629266"/>
            <a:ext cx="9252154" cy="1223983"/>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A3ECAFB8-092E-473D-B9AE-4C2BD30121A6}"/>
              </a:ext>
            </a:extLst>
          </p:cNvPr>
          <p:cNvSpPr>
            <a:spLocks noGrp="1"/>
          </p:cNvSpPr>
          <p:nvPr>
            <p:ph idx="1"/>
          </p:nvPr>
        </p:nvSpPr>
        <p:spPr>
          <a:xfrm>
            <a:off x="1103311" y="2052214"/>
            <a:ext cx="5965394" cy="4196185"/>
          </a:xfrm>
        </p:spPr>
        <p:txBody>
          <a:bodyPr>
            <a:normAutofit/>
          </a:bodyPr>
          <a:lstStyle/>
          <a:p>
            <a:r>
              <a:rPr lang="en-CA" dirty="0"/>
              <a:t>Navigation: User will be able to decide where they wish to proceed next. They have the option between World Data, to see each affected countries and the Saved Data in a table view, also be able to use settings and eventually send us Feedback to improve or fix bugs in our application.</a:t>
            </a:r>
          </a:p>
          <a:p>
            <a:r>
              <a:rPr lang="en-CA" dirty="0"/>
              <a:t>Tabs Functionality. </a:t>
            </a:r>
          </a:p>
        </p:txBody>
      </p:sp>
      <p:pic>
        <p:nvPicPr>
          <p:cNvPr id="6" name="Picture 5">
            <a:extLst>
              <a:ext uri="{FF2B5EF4-FFF2-40B4-BE49-F238E27FC236}">
                <a16:creationId xmlns:a16="http://schemas.microsoft.com/office/drawing/2014/main" id="{9D9C9D44-8207-4AEF-8D35-06666E34A93F}"/>
              </a:ext>
            </a:extLst>
          </p:cNvPr>
          <p:cNvPicPr>
            <a:picLocks noChangeAspect="1"/>
          </p:cNvPicPr>
          <p:nvPr/>
        </p:nvPicPr>
        <p:blipFill>
          <a:blip r:embed="rId3"/>
          <a:stretch>
            <a:fillRect/>
          </a:stretch>
        </p:blipFill>
        <p:spPr>
          <a:xfrm>
            <a:off x="8851949" y="1160511"/>
            <a:ext cx="2778075" cy="519266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23953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D73E-BF50-44D1-B22A-215859733B6E}"/>
              </a:ext>
            </a:extLst>
          </p:cNvPr>
          <p:cNvSpPr>
            <a:spLocks noGrp="1"/>
          </p:cNvSpPr>
          <p:nvPr>
            <p:ph type="title"/>
          </p:nvPr>
        </p:nvSpPr>
        <p:spPr>
          <a:xfrm>
            <a:off x="646111" y="452718"/>
            <a:ext cx="9404723" cy="1400530"/>
          </a:xfrm>
        </p:spPr>
        <p:txBody>
          <a:bodyPr>
            <a:normAutofit/>
          </a:bodyPr>
          <a:lstStyle/>
          <a:p>
            <a:r>
              <a:rPr lang="en-CA"/>
              <a:t>User Interface:</a:t>
            </a:r>
            <a:endParaRPr lang="en-CA" dirty="0"/>
          </a:p>
        </p:txBody>
      </p:sp>
      <p:sp>
        <p:nvSpPr>
          <p:cNvPr id="3" name="Content Placeholder 2">
            <a:extLst>
              <a:ext uri="{FF2B5EF4-FFF2-40B4-BE49-F238E27FC236}">
                <a16:creationId xmlns:a16="http://schemas.microsoft.com/office/drawing/2014/main" id="{29E41508-E873-4B6A-9D1C-67EA964A525F}"/>
              </a:ext>
            </a:extLst>
          </p:cNvPr>
          <p:cNvSpPr>
            <a:spLocks noGrp="1"/>
          </p:cNvSpPr>
          <p:nvPr>
            <p:ph idx="1"/>
          </p:nvPr>
        </p:nvSpPr>
        <p:spPr>
          <a:xfrm>
            <a:off x="1103313" y="2052918"/>
            <a:ext cx="3300836" cy="4195481"/>
          </a:xfrm>
        </p:spPr>
        <p:txBody>
          <a:bodyPr>
            <a:normAutofit/>
          </a:bodyPr>
          <a:lstStyle/>
          <a:p>
            <a:pPr>
              <a:lnSpc>
                <a:spcPct val="90000"/>
              </a:lnSpc>
            </a:pPr>
            <a:r>
              <a:rPr lang="en-CA"/>
              <a:t>Your Country Screen: On this screen individual live data will be displayed for the selected countries worldwide.</a:t>
            </a:r>
          </a:p>
          <a:p>
            <a:pPr>
              <a:lnSpc>
                <a:spcPct val="90000"/>
              </a:lnSpc>
            </a:pPr>
            <a:r>
              <a:rPr lang="en-CA"/>
              <a:t>By pressing on the drop down the list of all the countries will be displayed in alphabetical order for the user to choose the country they wish to see the data</a:t>
            </a:r>
          </a:p>
        </p:txBody>
      </p:sp>
      <p:pic>
        <p:nvPicPr>
          <p:cNvPr id="5" name="Picture 4">
            <a:extLst>
              <a:ext uri="{FF2B5EF4-FFF2-40B4-BE49-F238E27FC236}">
                <a16:creationId xmlns:a16="http://schemas.microsoft.com/office/drawing/2014/main" id="{622605DF-8705-4141-8421-25ED67D2B9D5}"/>
              </a:ext>
            </a:extLst>
          </p:cNvPr>
          <p:cNvPicPr>
            <a:picLocks noChangeAspect="1"/>
          </p:cNvPicPr>
          <p:nvPr/>
        </p:nvPicPr>
        <p:blipFill rotWithShape="1">
          <a:blip r:embed="rId3"/>
          <a:srcRect r="-3" b="6225"/>
          <a:stretch/>
        </p:blipFill>
        <p:spPr>
          <a:xfrm>
            <a:off x="5348472" y="1645085"/>
            <a:ext cx="2675431" cy="460331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9BA4DA5-ECBF-4D58-9393-134C070CCD57}"/>
              </a:ext>
            </a:extLst>
          </p:cNvPr>
          <p:cNvPicPr>
            <a:picLocks noChangeAspect="1"/>
          </p:cNvPicPr>
          <p:nvPr/>
        </p:nvPicPr>
        <p:blipFill rotWithShape="1">
          <a:blip r:embed="rId4"/>
          <a:srcRect r="-2" b="10712"/>
          <a:stretch/>
        </p:blipFill>
        <p:spPr>
          <a:xfrm>
            <a:off x="8353252" y="1645086"/>
            <a:ext cx="2680950" cy="460331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90352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otalTime>78</TotalTime>
  <Words>763</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Consolas</vt:lpstr>
      <vt:lpstr>Wingdings 3</vt:lpstr>
      <vt:lpstr>Ion</vt:lpstr>
      <vt:lpstr>COVID TRACKER APP</vt:lpstr>
      <vt:lpstr>Team Members</vt:lpstr>
      <vt:lpstr>WAP Team</vt:lpstr>
      <vt:lpstr>Functionality</vt:lpstr>
      <vt:lpstr>User Interface:</vt:lpstr>
      <vt:lpstr>User Interface</vt:lpstr>
      <vt:lpstr>Background Change</vt:lpstr>
      <vt:lpstr>User Interface:</vt:lpstr>
      <vt:lpstr>User Interface:</vt:lpstr>
      <vt:lpstr>User Interface:</vt:lpstr>
      <vt:lpstr>User Interface</vt:lpstr>
      <vt:lpstr>Storage</vt:lpstr>
      <vt:lpstr>GitHub Repository  https://github.com/TsidAznar/WAPCENG319 </vt:lpstr>
      <vt:lpstr>GitHub Repository</vt:lpstr>
      <vt:lpstr>GitHub Repository</vt:lpstr>
      <vt:lpstr>GitHub Repository</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TRACKER APP</dc:title>
  <dc:creator>Rayan Treebhowon</dc:creator>
  <cp:lastModifiedBy>Rayan Treebhowon</cp:lastModifiedBy>
  <cp:revision>3</cp:revision>
  <dcterms:created xsi:type="dcterms:W3CDTF">2020-12-09T23:08:23Z</dcterms:created>
  <dcterms:modified xsi:type="dcterms:W3CDTF">2020-12-10T01:05:46Z</dcterms:modified>
</cp:coreProperties>
</file>