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18FC36-0923-8D47-9EF0-FD06D67F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406" y="2527849"/>
            <a:ext cx="11255188" cy="1802302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effectLst/>
              </a:rPr>
              <a:t>Вычислительная машина </a:t>
            </a:r>
            <a:r>
              <a:rPr lang="ru-RU" sz="6000" dirty="0" err="1">
                <a:effectLst/>
              </a:rPr>
              <a:t>Штаффеля</a:t>
            </a:r>
            <a:r>
              <a:rPr lang="ru-RU" sz="6000" dirty="0">
                <a:effectLst/>
              </a:rPr>
              <a:t/>
            </a:r>
            <a:br>
              <a:rPr lang="ru-RU" sz="6000" dirty="0">
                <a:effectLst/>
              </a:rPr>
            </a:br>
            <a:endParaRPr lang="ru-UA" sz="6000" dirty="0"/>
          </a:p>
        </p:txBody>
      </p:sp>
    </p:spTree>
    <p:extLst>
      <p:ext uri="{BB962C8B-B14F-4D97-AF65-F5344CB8AC3E}">
        <p14:creationId xmlns:p14="http://schemas.microsoft.com/office/powerpoint/2010/main" val="9503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191481-19CD-4FD2-8261-B51594DF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93" y="0"/>
            <a:ext cx="5924107" cy="1325563"/>
          </a:xfrm>
        </p:spPr>
        <p:txBody>
          <a:bodyPr/>
          <a:lstStyle/>
          <a:p>
            <a:r>
              <a:rPr lang="ru-RU" dirty="0"/>
              <a:t>Создатель машины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E94ACC0-D1B9-4E99-B2F8-D46CE6E678AB}"/>
              </a:ext>
            </a:extLst>
          </p:cNvPr>
          <p:cNvSpPr/>
          <p:nvPr/>
        </p:nvSpPr>
        <p:spPr>
          <a:xfrm>
            <a:off x="5404884" y="1406111"/>
            <a:ext cx="5139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Израиль Авраам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20B446-83B9-42D1-8333-6C98C488F8D1}"/>
              </a:ext>
            </a:extLst>
          </p:cNvPr>
          <p:cNvSpPr/>
          <p:nvPr/>
        </p:nvSpPr>
        <p:spPr>
          <a:xfrm>
            <a:off x="5135942" y="2613392"/>
            <a:ext cx="70560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 строить машину в 1835 году и закончил работы через 10 лет. Впервые он продемонстрировал машину публике в 1845 году. Она не была запатентована. Позже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представил ещё несколько моделей машины, содержащих различные усовершенствования.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BA8FCA8-8A88-4828-A792-C68FFC95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251135"/>
            <a:ext cx="4061638" cy="524459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29DB939-FB91-40D2-8A76-E27708547437}"/>
              </a:ext>
            </a:extLst>
          </p:cNvPr>
          <p:cNvSpPr/>
          <p:nvPr/>
        </p:nvSpPr>
        <p:spPr>
          <a:xfrm>
            <a:off x="5135943" y="4576836"/>
            <a:ext cx="7056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описании машины отмечалось значительное снижение времени, необходимого на выполнение вычислений по сравнению с ручными расчётами на бумаге.</a:t>
            </a:r>
          </a:p>
        </p:txBody>
      </p:sp>
    </p:spTree>
    <p:extLst>
      <p:ext uri="{BB962C8B-B14F-4D97-AF65-F5344CB8AC3E}">
        <p14:creationId xmlns:p14="http://schemas.microsoft.com/office/powerpoint/2010/main" val="210322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B91F73-876D-0244-94E6-7350E6F4F55D}"/>
              </a:ext>
            </a:extLst>
          </p:cNvPr>
          <p:cNvSpPr txBox="1"/>
          <p:nvPr/>
        </p:nvSpPr>
        <p:spPr>
          <a:xfrm>
            <a:off x="259976" y="3455894"/>
            <a:ext cx="11672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Вероятнее всего, после выставки в Лондоне в 1851 году вычислительная машина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размещена в Российском суде.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1876 году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Штаффель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передал один экземпляр своей машины  Императорской академии наук. Машина была выставлена в физическом кабинете Академии. Устройство было, вероятно, уничтожено или утеряно во время разграбления коллекции Академии во время  октябрьской революции.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U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8AB411-7200-FE4C-955C-D1A47A4D0C5F}"/>
              </a:ext>
            </a:extLst>
          </p:cNvPr>
          <p:cNvSpPr txBox="1"/>
          <p:nvPr/>
        </p:nvSpPr>
        <p:spPr>
          <a:xfrm>
            <a:off x="259975" y="968187"/>
            <a:ext cx="116720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отмечено, что по сравнению с машиной Слонимского для умножения не требуется многократно выполнять сложение, и что машина основана лишь на механизмах, а не особых свойствах чисел. Вместе с тем говорилось о высокой стоимости производства машины, которая делала невозможным массовую продажу устройства.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648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4CF720-C1FE-E84A-B9E6-E894AA3D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338231"/>
            <a:ext cx="6772835" cy="1356098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Конструкция машины</a:t>
            </a:r>
            <a:br>
              <a:rPr lang="ru-RU" dirty="0"/>
            </a:br>
            <a:endParaRPr lang="ru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609B741-D3C1-C647-B39B-46EB1D0058A7}"/>
              </a:ext>
            </a:extLst>
          </p:cNvPr>
          <p:cNvSpPr/>
          <p:nvPr/>
        </p:nvSpPr>
        <p:spPr>
          <a:xfrm>
            <a:off x="340659" y="1427673"/>
            <a:ext cx="11613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имела форму прямоугольного параллелепипеда длиной 20 дюймов, шириной 10 дюймов и высотой 8 дюймов, по другим источникам — длиной 18 дюймов, шириной 9 дюймов и высотой 4 дюймов. Механизм машины был основан на колесе Лейбница, которое широко использовалось в счётных машинах с тех пор, как Готфрид Лейбниц построил в 1694 году свой арифмометр.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94B0B8F-5F24-274E-A0A5-E9635A745416}"/>
              </a:ext>
            </a:extLst>
          </p:cNvPr>
          <p:cNvSpPr/>
          <p:nvPr/>
        </p:nvSpPr>
        <p:spPr>
          <a:xfrm>
            <a:off x="340659" y="2978780"/>
            <a:ext cx="11613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 состоял из 13 окошек отображения результата, расположенного ниже вала с семью переключателями и 7 окошек отображения множителя, показывающих значение одного из множителей во время выполнения операции умножения или частного во время операции деления. Оператор мог устанавливать значения отдельных цифр на валу и в окошках отображения множителя. Вал мог перемещаться вправо или влево. Устройство работало в десятичной системе счисления, в каждом окошке могла быть показана любая из 10 цифр от 0 до 9.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D0F8133C-9C08-884E-9889-19D9254FC850}"/>
              </a:ext>
            </a:extLst>
          </p:cNvPr>
          <p:cNvSpPr/>
          <p:nvPr/>
        </p:nvSpPr>
        <p:spPr>
          <a:xfrm>
            <a:off x="340659" y="4858365"/>
            <a:ext cx="11613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была оснащена рукояткой и переключателем, позволяющим переходить в режимы сложения/умножения, вычитания/деления и извлечения квадратного корня. Эти режимы были подписаны на корпусе устройства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операции вычитания рукоятку надлежало вращать в направлении противоположном, чем во время выполнения операции сложения.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7002AD1-D95E-1344-A495-BA4C35C7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5" y="1090810"/>
            <a:ext cx="6729547" cy="38554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61E6480-F61F-7445-857D-B6083A6E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74" y="1090810"/>
            <a:ext cx="3855469" cy="3855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6D573D-A49A-634D-B3C6-F436DF8ECDE5}"/>
              </a:ext>
            </a:extLst>
          </p:cNvPr>
          <p:cNvSpPr txBox="1"/>
          <p:nvPr/>
        </p:nvSpPr>
        <p:spPr>
          <a:xfrm>
            <a:off x="8348199" y="5303927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Колесо Лейбница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99862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000" y="758856"/>
            <a:ext cx="9218762" cy="6213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работы 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машины основана на простых правилах:</a:t>
            </a:r>
          </a:p>
          <a:p>
            <a:r>
              <a:rPr lang="ru-RU" dirty="0"/>
              <a:t>В режиме сложения/умножения поворот рукоятки приводил </a:t>
            </a:r>
            <a:r>
              <a:rPr lang="ru-RU" b="1" dirty="0"/>
              <a:t>к увеличению </a:t>
            </a:r>
            <a:r>
              <a:rPr lang="ru-RU" dirty="0"/>
              <a:t>значения в окошках результата на величину, заданную переключателями на валу, и </a:t>
            </a:r>
            <a:r>
              <a:rPr lang="ru-RU" i="1" dirty="0"/>
              <a:t>к уменьшению </a:t>
            </a:r>
            <a:r>
              <a:rPr lang="ru-RU" dirty="0"/>
              <a:t>значения в окошках множителя на 1;</a:t>
            </a:r>
          </a:p>
          <a:p>
            <a:r>
              <a:rPr lang="ru-RU" dirty="0"/>
              <a:t>В режиме вычитания/деления поворот рукоятки приводил </a:t>
            </a:r>
            <a:r>
              <a:rPr lang="ru-RU" b="1" dirty="0"/>
              <a:t>к </a:t>
            </a:r>
            <a:r>
              <a:rPr lang="ru-RU" b="1" dirty="0" smtClean="0"/>
              <a:t>уменьшению </a:t>
            </a:r>
            <a:r>
              <a:rPr lang="ru-RU" dirty="0"/>
              <a:t>значения в окошках результата на величину, заданную переключателями на валу, и </a:t>
            </a:r>
            <a:r>
              <a:rPr lang="ru-RU" i="1" dirty="0"/>
              <a:t>к увеличению </a:t>
            </a:r>
            <a:r>
              <a:rPr lang="ru-RU" dirty="0"/>
              <a:t>значения в окошках множителя на 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83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3079" y="1189339"/>
            <a:ext cx="110676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 машине можно было выполнять цепочку операций без записывания промежуточных результатов. Результат предыдущей операции запоминался в окошках результата и мог быть использован в качестве аргумента последующей операции. </a:t>
            </a:r>
          </a:p>
          <a:p>
            <a:endParaRPr lang="ru-RU" sz="2400" dirty="0"/>
          </a:p>
          <a:p>
            <a:r>
              <a:rPr lang="ru-RU" sz="2400" dirty="0" smtClean="0"/>
              <a:t>Также помимо сложения, вычитания, умножения и деления машина </a:t>
            </a:r>
            <a:r>
              <a:rPr lang="ru-RU" sz="2400" dirty="0" err="1" smtClean="0"/>
              <a:t>Штаффеля</a:t>
            </a:r>
            <a:r>
              <a:rPr lang="ru-RU" sz="2400" dirty="0" smtClean="0"/>
              <a:t> позволяла вычислять </a:t>
            </a:r>
            <a:r>
              <a:rPr lang="ru-RU" sz="2400" u="sng" dirty="0" smtClean="0"/>
              <a:t>приближенное значение квадратного корня</a:t>
            </a:r>
            <a:r>
              <a:rPr lang="ru-RU" sz="2400" dirty="0" smtClean="0"/>
              <a:t> числа. Подробного описания действий, выполняемых в процессе извлечения квадратного корня, не сохранилось, однако для расчета корня был применён дополнительный механизм. В докладе Всемирной выставки в Лондоне 1851 года отмечалось, что операция извлечения корня, хотя и не требовала угадывания цифр результата, занимала много времени.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393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6178" y="899963"/>
            <a:ext cx="10233800" cy="1325563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6178" y="2560169"/>
            <a:ext cx="10365800" cy="21287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/>
              <a:t>На примере </a:t>
            </a:r>
            <a:r>
              <a:rPr lang="ru-RU" dirty="0" smtClean="0"/>
              <a:t>машины </a:t>
            </a:r>
            <a:r>
              <a:rPr lang="ru-RU" dirty="0" err="1" smtClean="0"/>
              <a:t>Штаффеля</a:t>
            </a:r>
            <a:r>
              <a:rPr lang="ru-RU" dirty="0" smtClean="0"/>
              <a:t> мы можем заметить, </a:t>
            </a:r>
            <a:r>
              <a:rPr lang="ru-RU" altLang="ru-RU" dirty="0" smtClean="0"/>
              <a:t>что вычислительная система – это </a:t>
            </a:r>
            <a:r>
              <a:rPr lang="ru-RU" altLang="ru-RU" dirty="0"/>
              <a:t>система, целью которой является </a:t>
            </a:r>
            <a:r>
              <a:rPr lang="ru-RU" altLang="ru-RU" dirty="0" smtClean="0"/>
              <a:t>лишь упрощение </a:t>
            </a:r>
            <a:r>
              <a:rPr lang="ru-RU" altLang="ru-RU" dirty="0"/>
              <a:t>процесса ручных </a:t>
            </a:r>
            <a:r>
              <a:rPr lang="ru-RU" altLang="ru-RU" dirty="0" smtClean="0"/>
              <a:t>исчислений, она не может полностью заменить человека, так как ей нужен тот, кто будет задавать задачи и следить за процессом.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58087282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153</TotalTime>
  <Words>292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Глубина</vt:lpstr>
      <vt:lpstr>Вычислительная машина Штаффеля </vt:lpstr>
      <vt:lpstr>Создатель машины</vt:lpstr>
      <vt:lpstr>Презентация PowerPoint</vt:lpstr>
      <vt:lpstr>Конструкция машины </vt:lpstr>
      <vt:lpstr>Презентация PowerPoint</vt:lpstr>
      <vt:lpstr>Описание работы машины</vt:lpstr>
      <vt:lpstr>Презентация PowerPoint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Цыганков</dc:creator>
  <cp:lastModifiedBy>кеша</cp:lastModifiedBy>
  <cp:revision>13</cp:revision>
  <dcterms:created xsi:type="dcterms:W3CDTF">2021-03-02T19:03:24Z</dcterms:created>
  <dcterms:modified xsi:type="dcterms:W3CDTF">2021-03-03T00:23:08Z</dcterms:modified>
</cp:coreProperties>
</file>