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65" r:id="rId3"/>
    <p:sldId id="256" r:id="rId4"/>
    <p:sldId id="260" r:id="rId5"/>
    <p:sldId id="264" r:id="rId6"/>
    <p:sldId id="257" r:id="rId7"/>
    <p:sldId id="259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43" y="207982"/>
            <a:ext cx="7195558" cy="468783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c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06867">
              <a:defRPr/>
            </a:pPr>
            <a:fld id="{C3606274-193A-4106-A3F5-BA1BB4064996}" type="slidenum">
              <a:rPr lang="en-US" smtClean="0"/>
              <a:pPr defTabSz="806867"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Strategic Technical Services.  /  confidential &amp; proprietary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880" y="1479551"/>
            <a:ext cx="8107828" cy="120032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First level text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14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65386" y="1635126"/>
            <a:ext cx="8086622" cy="36933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6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9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2 half text half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296519" y="1711326"/>
            <a:ext cx="4237038" cy="369332"/>
          </a:xfrm>
        </p:spPr>
        <p:txBody>
          <a:bodyPr/>
          <a:lstStyle>
            <a:lvl1pPr>
              <a:buFontTx/>
              <a:buNone/>
              <a:defRPr b="1"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556688" y="1652589"/>
            <a:ext cx="3497160" cy="369332"/>
          </a:xfrm>
        </p:spPr>
        <p:txBody>
          <a:bodyPr/>
          <a:lstStyle>
            <a:lvl1pPr>
              <a:buFontTx/>
              <a:buNone/>
              <a:defRPr b="1" i="0">
                <a:solidFill>
                  <a:srgbClr val="800000"/>
                </a:solidFill>
                <a:latin typeface="Arial"/>
                <a:cs typeface="Arial"/>
              </a:defRPr>
            </a:lvl1pPr>
            <a:lvl2pPr>
              <a:spcAft>
                <a:spcPts val="0"/>
              </a:spcAft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57213" y="2409825"/>
            <a:ext cx="3497262" cy="12003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2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69332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55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457200" y="2972715"/>
            <a:ext cx="7724870" cy="91257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CAD File Naming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February 20, 2015</a:t>
            </a:r>
          </a:p>
        </p:txBody>
      </p:sp>
    </p:spTree>
    <p:extLst>
      <p:ext uri="{BB962C8B-B14F-4D97-AF65-F5344CB8AC3E}">
        <p14:creationId xmlns:p14="http://schemas.microsoft.com/office/powerpoint/2010/main" val="15416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13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0" y="6684264"/>
            <a:ext cx="9144000" cy="173736"/>
          </a:xfrm>
          <a:prstGeom prst="rect">
            <a:avLst/>
          </a:prstGeom>
          <a:gradFill flip="none" rotWithShape="1">
            <a:gsLst>
              <a:gs pos="100000">
                <a:srgbClr val="002546"/>
              </a:gs>
              <a:gs pos="50000">
                <a:srgbClr val="0070C0">
                  <a:shade val="100000"/>
                  <a:satMod val="115000"/>
                </a:srgbClr>
              </a:gs>
              <a:gs pos="0">
                <a:srgbClr val="002546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875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1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UNCLASSIFIED // FOR OFFICIAL USE ONLY </a:t>
            </a:r>
          </a:p>
        </p:txBody>
      </p:sp>
      <p:pic>
        <p:nvPicPr>
          <p:cNvPr id="20" name="Picture 19" descr="body2-lt-sat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841248"/>
          </a:xfrm>
          <a:prstGeom prst="rect">
            <a:avLst/>
          </a:prstGeom>
        </p:spPr>
      </p:pic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34041" y="199437"/>
            <a:ext cx="7742490" cy="46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2126" y="1352551"/>
            <a:ext cx="8159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gray">
          <a:xfrm>
            <a:off x="8793215" y="6691865"/>
            <a:ext cx="158698" cy="15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/>
            <a:fld id="{58A44FC9-FEFA-4F53-B1D2-5E3EE413A51A}" type="slidenum">
              <a:rPr lang="en-US" altLang="en-US" sz="1019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altLang="en-US" sz="77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inal-yellow-expanded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743" y="57771"/>
            <a:ext cx="73152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314284" y="0"/>
            <a:ext cx="2515432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875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4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UNCLASSIFIED // FOR OFFICIAL USE ONLY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6647048"/>
            <a:ext cx="3091329" cy="2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1F73D1A-63CD-4ABD-946D-64456FF181C3}" type="datetime3">
              <a:rPr lang="en-US" sz="1019" b="0" smtClean="0">
                <a:solidFill>
                  <a:schemeClr val="bg1"/>
                </a:solidFill>
              </a:rPr>
              <a:t>17 July 2019</a:t>
            </a:fld>
            <a:r>
              <a:rPr lang="en-US" sz="1019" b="0" dirty="0">
                <a:solidFill>
                  <a:schemeClr val="bg1"/>
                </a:solidFill>
              </a:rPr>
              <a:t>     PD Aerostats  Safety Update</a:t>
            </a:r>
          </a:p>
        </p:txBody>
      </p:sp>
    </p:spTree>
    <p:extLst>
      <p:ext uri="{BB962C8B-B14F-4D97-AF65-F5344CB8AC3E}">
        <p14:creationId xmlns:p14="http://schemas.microsoft.com/office/powerpoint/2010/main" val="9468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18" b="1">
          <a:solidFill>
            <a:schemeClr val="tx1"/>
          </a:solidFill>
          <a:effectLst/>
          <a:latin typeface="Arial Narrow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5pPr>
      <a:lvl6pPr marL="4437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6pPr>
      <a:lvl7pPr marL="8875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7pPr>
      <a:lvl8pPr marL="13313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8pPr>
      <a:lvl9pPr marL="17751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24" b="1">
          <a:solidFill>
            <a:schemeClr val="tx1"/>
          </a:solidFill>
          <a:latin typeface="Verdana" pitchFamily="34" charset="0"/>
        </a:defRPr>
      </a:lvl9pPr>
    </p:titleStyle>
    <p:bodyStyle>
      <a:lvl1pPr marL="218807" indent="-218807" algn="l" rtl="0" eaLnBrk="1" fontAlgn="base" hangingPunct="1">
        <a:spcBef>
          <a:spcPct val="0"/>
        </a:spcBef>
        <a:spcAft>
          <a:spcPct val="50000"/>
        </a:spcAft>
        <a:buFont typeface="Wingdings" pitchFamily="2" charset="2"/>
        <a:buChar char="§"/>
        <a:defRPr b="0">
          <a:solidFill>
            <a:schemeClr val="tx1"/>
          </a:solidFill>
          <a:latin typeface="+mn-lt"/>
          <a:ea typeface="+mn-ea"/>
          <a:cs typeface="+mn-cs"/>
        </a:defRPr>
      </a:lvl1pPr>
      <a:lvl2pPr marL="551639" indent="-221888" algn="l" rtl="0" eaLnBrk="1" fontAlgn="base" hangingPunct="1">
        <a:spcBef>
          <a:spcPct val="0"/>
        </a:spcBef>
        <a:spcAft>
          <a:spcPct val="50000"/>
        </a:spcAft>
        <a:buChar char="–"/>
        <a:defRPr b="0">
          <a:solidFill>
            <a:schemeClr val="tx1"/>
          </a:solidFill>
          <a:latin typeface="+mn-lt"/>
        </a:defRPr>
      </a:lvl2pPr>
      <a:lvl3pPr marL="829000" indent="-166416" algn="l" rtl="0" eaLnBrk="1" fontAlgn="base" hangingPunct="1">
        <a:spcBef>
          <a:spcPct val="0"/>
        </a:spcBef>
        <a:spcAft>
          <a:spcPct val="50000"/>
        </a:spcAft>
        <a:buChar char="•"/>
        <a:defRPr b="0">
          <a:solidFill>
            <a:schemeClr val="tx1"/>
          </a:solidFill>
          <a:latin typeface="+mn-lt"/>
        </a:defRPr>
      </a:lvl3pPr>
      <a:lvl4pPr marL="1100197" indent="-160253" algn="l" rtl="0" eaLnBrk="1" fontAlgn="base" hangingPunct="1">
        <a:spcBef>
          <a:spcPct val="0"/>
        </a:spcBef>
        <a:spcAft>
          <a:spcPct val="50000"/>
        </a:spcAft>
        <a:buFont typeface="Arial" charset="0"/>
        <a:buChar char="-"/>
        <a:defRPr b="0">
          <a:solidFill>
            <a:schemeClr val="tx1"/>
          </a:solidFill>
          <a:latin typeface="+mn-lt"/>
        </a:defRPr>
      </a:lvl4pPr>
      <a:lvl5pPr marL="1434570" indent="-223430" algn="l" rtl="0" eaLnBrk="1" fontAlgn="base" hangingPunct="1">
        <a:spcBef>
          <a:spcPct val="0"/>
        </a:spcBef>
        <a:spcAft>
          <a:spcPct val="50000"/>
        </a:spcAft>
        <a:buChar char="»"/>
        <a:defRPr b="0">
          <a:solidFill>
            <a:schemeClr val="tx1"/>
          </a:solidFill>
          <a:latin typeface="+mn-lt"/>
        </a:defRPr>
      </a:lvl5pPr>
      <a:lvl6pPr marL="1878346" indent="-223430" algn="l" rtl="0" eaLnBrk="1" fontAlgn="base" hangingPunct="1">
        <a:spcBef>
          <a:spcPct val="0"/>
        </a:spcBef>
        <a:spcAft>
          <a:spcPct val="50000"/>
        </a:spcAft>
        <a:buChar char="»"/>
        <a:defRPr b="1">
          <a:solidFill>
            <a:schemeClr val="tx1"/>
          </a:solidFill>
          <a:latin typeface="+mn-lt"/>
        </a:defRPr>
      </a:lvl6pPr>
      <a:lvl7pPr marL="2322123" indent="-223430" algn="l" rtl="0" eaLnBrk="1" fontAlgn="base" hangingPunct="1">
        <a:spcBef>
          <a:spcPct val="0"/>
        </a:spcBef>
        <a:spcAft>
          <a:spcPct val="50000"/>
        </a:spcAft>
        <a:buChar char="»"/>
        <a:defRPr b="1">
          <a:solidFill>
            <a:schemeClr val="tx1"/>
          </a:solidFill>
          <a:latin typeface="+mn-lt"/>
        </a:defRPr>
      </a:lvl7pPr>
      <a:lvl8pPr marL="2765900" indent="-223430" algn="l" rtl="0" eaLnBrk="1" fontAlgn="base" hangingPunct="1">
        <a:spcBef>
          <a:spcPct val="0"/>
        </a:spcBef>
        <a:spcAft>
          <a:spcPct val="50000"/>
        </a:spcAft>
        <a:buChar char="»"/>
        <a:defRPr b="1">
          <a:solidFill>
            <a:schemeClr val="tx1"/>
          </a:solidFill>
          <a:latin typeface="+mn-lt"/>
        </a:defRPr>
      </a:lvl8pPr>
      <a:lvl9pPr marL="3209676" indent="-223430" algn="l" rtl="0" eaLnBrk="1" fontAlgn="base" hangingPunct="1">
        <a:spcBef>
          <a:spcPct val="0"/>
        </a:spcBef>
        <a:spcAft>
          <a:spcPct val="5000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77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53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330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106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660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436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213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79898-5699-446D-B138-2C7A6881608B}"/>
              </a:ext>
            </a:extLst>
          </p:cNvPr>
          <p:cNvSpPr txBox="1"/>
          <p:nvPr/>
        </p:nvSpPr>
        <p:spPr>
          <a:xfrm>
            <a:off x="1524000" y="3352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Windchill/Creo File Naming Convention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CAD File Naming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9763" y="2514600"/>
            <a:ext cx="7864474" cy="2438400"/>
          </a:xfrm>
        </p:spPr>
        <p:txBody>
          <a:bodyPr>
            <a:normAutofit/>
          </a:bodyPr>
          <a:lstStyle/>
          <a:p>
            <a:pPr marL="914400" indent="-457200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New Models will no longer have the DESCRIPTION parameter.</a:t>
            </a:r>
          </a:p>
          <a:p>
            <a:pPr marL="914400" indent="-457200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914400" indent="-457200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The following slides will describe the naming conventions for various situations.</a:t>
            </a:r>
          </a:p>
          <a:p>
            <a:pPr marL="914400" indent="-457200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914400" indent="-457200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Some older models will need to be renamed to create BOMs properly.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647700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966" y="319860"/>
            <a:ext cx="8229600" cy="3048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  <a:cs typeface="Andalus" pitchFamily="18" charset="-78"/>
              </a:rPr>
              <a:t>New CAD File Creation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7645" y="777239"/>
            <a:ext cx="2468155" cy="272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9023" y="1676400"/>
            <a:ext cx="459497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Begin by selecting  File &gt; New… or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Ctrl+N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or (      )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Dialog box will appear for creating a new CAD object,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Select  the radio button for Type and Sub-type.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is equal to part number, assembly number or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drawing number being created.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Do not include underscores or any other</a:t>
            </a:r>
          </a:p>
          <a:p>
            <a:pPr marL="682625" lvl="1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identifiable information after this number,</a:t>
            </a:r>
          </a:p>
          <a:p>
            <a:pPr marL="682625" lvl="1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unless directed by admin.</a:t>
            </a:r>
          </a:p>
          <a:p>
            <a:pPr marL="682625" lvl="1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Common Name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is equal to the description of your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part, assembly or drawing.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Type in all capital letters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This will populate nomenclature in parts lists,</a:t>
            </a:r>
          </a:p>
          <a:p>
            <a:pPr marL="630238" lvl="1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E-BOM’s and be used in drawings</a:t>
            </a:r>
          </a:p>
          <a:p>
            <a:pPr lvl="1"/>
            <a:endParaRPr lang="en-US" dirty="0"/>
          </a:p>
        </p:txBody>
      </p:sp>
      <p:pic>
        <p:nvPicPr>
          <p:cNvPr id="8" name="Picture 7" descr="newfi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6890" y="1694352"/>
            <a:ext cx="276225" cy="30479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7645" y="3582844"/>
            <a:ext cx="249064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837645" y="1005839"/>
            <a:ext cx="2438400" cy="1563576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  <a:endCxn id="10" idx="1"/>
          </p:cNvCxnSpPr>
          <p:nvPr/>
        </p:nvCxnSpPr>
        <p:spPr>
          <a:xfrm flipV="1">
            <a:off x="5257800" y="1787627"/>
            <a:ext cx="579845" cy="1173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913845" y="5537539"/>
            <a:ext cx="2362200" cy="152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13845" y="5699878"/>
            <a:ext cx="2362200" cy="152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198766" y="3592784"/>
            <a:ext cx="715079" cy="19712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111674" y="5547479"/>
            <a:ext cx="802171" cy="2451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66599" y="5537539"/>
            <a:ext cx="2057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3505200" y="3582844"/>
            <a:ext cx="169356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42488" y="6326044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221193"/>
            <a:ext cx="7620000" cy="48218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+mn-lt"/>
                <a:cs typeface="Andalus" pitchFamily="18" charset="-78"/>
              </a:rPr>
              <a:t>How to decipher Windchill Column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5" y="1541579"/>
            <a:ext cx="7848600" cy="2209800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i="1" dirty="0"/>
              <a:t>Number</a:t>
            </a:r>
            <a:r>
              <a:rPr lang="en-US" sz="1600" dirty="0"/>
              <a:t> of a CAD object is created only when checked into Windchill for the first time. Windchill copies the </a:t>
            </a:r>
            <a:r>
              <a:rPr lang="en-US" sz="1600" b="1" i="1" dirty="0"/>
              <a:t>File Name </a:t>
            </a:r>
            <a:r>
              <a:rPr lang="en-US" sz="1600" dirty="0"/>
              <a:t>(Which was originally typed in as Name in the New CAD object dialog box) and converts it to all caps.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b="1" i="1" dirty="0"/>
              <a:t>Common Name </a:t>
            </a:r>
            <a:r>
              <a:rPr lang="en-US" sz="1600" dirty="0"/>
              <a:t>from the new CAD file creation dialog box becomes the </a:t>
            </a:r>
            <a:r>
              <a:rPr lang="en-US" sz="1600" b="1" i="1" dirty="0"/>
              <a:t>Name</a:t>
            </a:r>
            <a:r>
              <a:rPr lang="en-US" sz="1600" dirty="0"/>
              <a:t> in Windchill.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b="1" i="1" dirty="0"/>
              <a:t>Name</a:t>
            </a:r>
            <a:r>
              <a:rPr lang="en-US" sz="1600" dirty="0"/>
              <a:t> from the new CAD object dialog box becomes the </a:t>
            </a:r>
            <a:r>
              <a:rPr lang="en-US" sz="1600" b="1" i="1" dirty="0"/>
              <a:t>File Name </a:t>
            </a:r>
            <a:r>
              <a:rPr lang="en-US" sz="1600" dirty="0"/>
              <a:t>in Windchill. It will add the file extension based on the radio button chosen when creating the CAD object.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95" t="35048" r="53333" b="50476"/>
          <a:stretch>
            <a:fillRect/>
          </a:stretch>
        </p:blipFill>
        <p:spPr bwMode="auto">
          <a:xfrm>
            <a:off x="2971800" y="4038600"/>
            <a:ext cx="529389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7095" y="4352619"/>
            <a:ext cx="2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Manual/Automatic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717773"/>
            <a:ext cx="232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PTC Common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0095" y="5087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11" name="Straight Arrow Connector 10"/>
          <p:cNvCxnSpPr>
            <a:cxnSpLocks/>
            <a:stCxn id="8" idx="3"/>
          </p:cNvCxnSpPr>
          <p:nvPr/>
        </p:nvCxnSpPr>
        <p:spPr>
          <a:xfrm flipV="1">
            <a:off x="2474495" y="4896679"/>
            <a:ext cx="1066800" cy="576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2474495" y="5097044"/>
            <a:ext cx="685800" cy="17472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74495" y="4572000"/>
            <a:ext cx="914400" cy="152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03695" y="586740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4724400" cy="54226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cs typeface="Andalus" pitchFamily="18" charset="-78"/>
              </a:rPr>
              <a:t>Windchill - Actions&gt; Save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153400" cy="2590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600" dirty="0"/>
              <a:t>It is best to save a copy in Windchill rather than in Creo</a:t>
            </a:r>
          </a:p>
          <a:p>
            <a:pPr marL="804863" lvl="1" indent="-347663"/>
            <a:r>
              <a:rPr lang="en-US" sz="1600" dirty="0"/>
              <a:t>If in Creo, after using File&gt;Save a Copy… filling in the Common Name in any letter case does not matter, the system will convert any text down to lower case.</a:t>
            </a:r>
          </a:p>
          <a:p>
            <a:pPr marL="804863" lvl="1" indent="-347663"/>
            <a:r>
              <a:rPr lang="en-US" sz="1600" dirty="0"/>
              <a:t>There is no opportunity to change the Number during the save process either, so renaming again in Windchill is necessary anyway.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329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72046" y="239485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3537" y="239485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 File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091" y="239634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708660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826"/>
            <a:ext cx="3505200" cy="639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cs typeface="Andalus" pitchFamily="18" charset="-78"/>
              </a:rPr>
              <a:t>BOM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47" y="1552303"/>
            <a:ext cx="7543800" cy="12953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If a BOM does not look correct,  follow the renaming help on the next slide.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0" t="40079" r="12464"/>
          <a:stretch>
            <a:fillRect/>
          </a:stretch>
        </p:blipFill>
        <p:spPr bwMode="auto">
          <a:xfrm>
            <a:off x="567447" y="2133600"/>
            <a:ext cx="800910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0" y="647700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78" y="996535"/>
            <a:ext cx="3657600" cy="3810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Search for model in commonspace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667" t="69082" r="10870" b="13913"/>
          <a:stretch>
            <a:fillRect/>
          </a:stretch>
        </p:blipFill>
        <p:spPr bwMode="auto">
          <a:xfrm>
            <a:off x="-14056" y="1339435"/>
            <a:ext cx="9144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05144" y="2829275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Click on Actions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 &gt; Rename, next to the CAD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noProof="0" dirty="0">
                <a:solidFill>
                  <a:schemeClr val="tx2">
                    <a:lumMod val="75000"/>
                  </a:schemeClr>
                </a:solidFill>
              </a:rPr>
              <a:t>Fill in empty boxes to conform to naming standard.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The </a:t>
            </a:r>
            <a:r>
              <a:rPr kumimoji="0" lang="en-US" sz="1600" b="0" i="0" u="none" strike="noStrike" kern="1200" cap="none" spc="0" normalizeH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WTpart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 is an object collector so it has no </a:t>
            </a:r>
            <a:r>
              <a:rPr kumimoji="0" lang="en-US" sz="1600" b="0" i="0" strike="noStrike" kern="1200" cap="none" spc="0" normalizeH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filename</a:t>
            </a:r>
            <a:endParaRPr kumimoji="0" lang="en-US" sz="1600" b="0" i="0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5714" t="20571" r="5238" b="38286"/>
          <a:stretch>
            <a:fillRect/>
          </a:stretch>
        </p:blipFill>
        <p:spPr bwMode="auto">
          <a:xfrm>
            <a:off x="0" y="3819875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3262544" y="2558635"/>
            <a:ext cx="304800" cy="304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67344" y="2177635"/>
            <a:ext cx="533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405" y="2339974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71744" y="2558635"/>
            <a:ext cx="609600" cy="990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3667475"/>
            <a:ext cx="2819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B47BE2-3D14-4EBC-9CC7-B9D9B2FA3ABE}"/>
              </a:ext>
            </a:extLst>
          </p:cNvPr>
          <p:cNvSpPr/>
          <p:nvPr/>
        </p:nvSpPr>
        <p:spPr>
          <a:xfrm>
            <a:off x="1020256" y="25349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cs typeface="Andalus" pitchFamily="18" charset="-78"/>
              </a:rPr>
              <a:t>Renaming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DA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RUS2008CS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US2008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S2008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S2008C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S2008C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S2008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S2008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S2008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DA" id="{E5445AA2-6769-4A34-B545-563AD30F0C4A}" vid="{05E9D365-9DAE-4650-A8BC-504FE316FC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PDA</Template>
  <TotalTime>617</TotalTime>
  <Words>402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Verdana</vt:lpstr>
      <vt:lpstr>Wingdings</vt:lpstr>
      <vt:lpstr>PDA</vt:lpstr>
      <vt:lpstr>PowerPoint Presentation</vt:lpstr>
      <vt:lpstr>CAD File Naming</vt:lpstr>
      <vt:lpstr>New CAD File Creation</vt:lpstr>
      <vt:lpstr>How to decipher Windchill Column Headings</vt:lpstr>
      <vt:lpstr>Windchill - Actions&gt; Save As</vt:lpstr>
      <vt:lpstr>BOM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Andreen</dc:creator>
  <cp:lastModifiedBy>Dell</cp:lastModifiedBy>
  <cp:revision>74</cp:revision>
  <dcterms:created xsi:type="dcterms:W3CDTF">2012-02-21T19:43:01Z</dcterms:created>
  <dcterms:modified xsi:type="dcterms:W3CDTF">2019-07-17T20:00:05Z</dcterms:modified>
</cp:coreProperties>
</file>