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81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2/26/2024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2751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9C6672-934B-AF8A-08FA-714642EA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Intelligent Agents and Multiagent</a:t>
            </a:r>
            <a:br>
              <a:rPr lang="en-US" dirty="0"/>
            </a:br>
            <a:r>
              <a:rPr lang="en-US" dirty="0"/>
              <a:t>Systems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81EA0B3-7096-50D6-9B7F-21CDDFC1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907544" cy="796311"/>
          </a:xfrm>
        </p:spPr>
        <p:txBody>
          <a:bodyPr anchor="b">
            <a:normAutofit fontScale="77500" lnSpcReduction="20000"/>
          </a:bodyPr>
          <a:lstStyle/>
          <a:p>
            <a:r>
              <a:rPr lang="en-US" dirty="0"/>
              <a:t>Equilibria computation with fictitious play And q-learning</a:t>
            </a:r>
          </a:p>
          <a:p>
            <a:r>
              <a:rPr lang="en-US" dirty="0"/>
              <a:t>Aris </a:t>
            </a:r>
            <a:r>
              <a:rPr lang="en-US" dirty="0" err="1"/>
              <a:t>tsilifonis</a:t>
            </a:r>
            <a:r>
              <a:rPr lang="en-US" dirty="0"/>
              <a:t>- mtn2323</a:t>
            </a:r>
            <a:endParaRPr lang="el-G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Λευκή δομή">
            <a:extLst>
              <a:ext uri="{FF2B5EF4-FFF2-40B4-BE49-F238E27FC236}">
                <a16:creationId xmlns:a16="http://schemas.microsoft.com/office/drawing/2014/main" id="{D7DEF46A-BA3B-E4B6-766D-B21648F6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" r="2571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93161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6652D9-725E-D6D3-122A-741B948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Pennies Game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828E32-B6CA-DCC1-786E-FDB5839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expected payoff of both row and column player is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no pure strategy Nash equilibria in this game</a:t>
            </a:r>
          </a:p>
          <a:p>
            <a:r>
              <a:rPr lang="en-US" dirty="0"/>
              <a:t>If no equilibrium exists in pure strategies, one must exist in mixed strategies</a:t>
            </a:r>
          </a:p>
          <a:p>
            <a:r>
              <a:rPr lang="en-US" dirty="0"/>
              <a:t>A mixed strategy is a probability distribution over two or more pure strategies</a:t>
            </a:r>
          </a:p>
          <a:p>
            <a:r>
              <a:rPr lang="en-US" dirty="0"/>
              <a:t>If mixtures are mutual best responses, the set of strategies is Nash equilibrium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560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EEF6B20-ACA4-D724-54CD-6B11A73A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4894757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FP VS FP</a:t>
            </a:r>
            <a:br>
              <a:rPr lang="en-US" dirty="0"/>
            </a:br>
            <a:r>
              <a:rPr lang="en-US" dirty="0"/>
              <a:t>Matching Pennies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BB4141E5-C263-6AE3-CBA6-D7BDC917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" y="430155"/>
            <a:ext cx="6501252" cy="377072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1CB485F5-EE5D-BA0E-D39C-476EEC3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04" y="437256"/>
            <a:ext cx="5053723" cy="2279786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920EC676-49C1-0808-82FD-063F65CE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45" y="2918867"/>
            <a:ext cx="4423613" cy="2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0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A7819-4373-E0B7-F6A7-0CAD91EF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4E6DDB-4E25-B08B-B218-36513E6A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4894757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FP VS FP</a:t>
            </a:r>
            <a:br>
              <a:rPr lang="en-US" dirty="0"/>
            </a:br>
            <a:r>
              <a:rPr lang="en-US" dirty="0"/>
              <a:t>Rock Paper Scissors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F4EAA82-A369-9391-566D-72A7F2DA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4" y="193784"/>
            <a:ext cx="7835188" cy="384637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4302A1C-725F-680E-029B-93574949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86" y="4209487"/>
            <a:ext cx="4637314" cy="2454729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2ABD66E-0B1A-4277-983C-4C884DA9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33" y="1073506"/>
            <a:ext cx="3928187" cy="23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2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4563-B92B-EDFF-DB8F-C6A7C14A8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1238B6-4CA2-12D2-C884-D3C6331E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4894757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FP VS FP</a:t>
            </a:r>
            <a:br>
              <a:rPr lang="en-US" dirty="0"/>
            </a:br>
            <a:r>
              <a:rPr lang="en-US" dirty="0"/>
              <a:t>Rock Paper Scissors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6442E9A-1225-9AEE-9CE7-DB5FCCBF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4" y="193784"/>
            <a:ext cx="7835188" cy="384637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6219756-A478-1A42-0FF7-46CF5309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86" y="4209487"/>
            <a:ext cx="4637314" cy="2454729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8707B9A9-6B95-3162-0CD9-F53B6F06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33" y="1073506"/>
            <a:ext cx="3928187" cy="23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1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25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F70DD-4536-8358-4DEE-0492BDDA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7" y="4591887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FP VS FP</a:t>
            </a:r>
            <a:br>
              <a:rPr lang="en-US" dirty="0"/>
            </a:br>
            <a:r>
              <a:rPr lang="en-US" dirty="0"/>
              <a:t>Rock Paper Scissors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B593845-AD3F-6EE7-F359-A4B78FFB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89" y="549274"/>
            <a:ext cx="4022107" cy="377072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F6C2AAD-55A3-FD3D-95B7-EE677488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60" y="383339"/>
            <a:ext cx="4419931" cy="41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6B621-3B20-01A2-C057-E59B5BBB1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A0CA31-371B-4B5B-A399-0D93C380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4894757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RL VS RL</a:t>
            </a:r>
            <a:br>
              <a:rPr lang="en-US" dirty="0"/>
            </a:br>
            <a:r>
              <a:rPr lang="en-US" dirty="0"/>
              <a:t>Rock Paper Scissors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DDCE4FBA-79DA-D99F-4C16-1F7C544F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7" y="127693"/>
            <a:ext cx="6338575" cy="418305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FF0C604-4B95-AB80-DFEB-5F902F1C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2" y="3782332"/>
            <a:ext cx="4516016" cy="2881884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7F3064D-356C-4F90-F2D7-30914C87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02" y="513184"/>
            <a:ext cx="4588872" cy="25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3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EAFC-C6C2-AF6B-229A-CCFEF3C20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6F28F4-B311-F1DD-570F-DC714B62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5088541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RL VS RL</a:t>
            </a:r>
            <a:br>
              <a:rPr lang="en-US" dirty="0"/>
            </a:br>
            <a:r>
              <a:rPr lang="en-US" dirty="0"/>
              <a:t>Rock Paper Scissors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01E7955-9F0A-2D40-3992-E857AE21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15" y="378473"/>
            <a:ext cx="4378631" cy="411888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459707C2-D059-9532-1DB6-7503A631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81" y="398665"/>
            <a:ext cx="4391010" cy="40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9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C81E7-A46B-05A0-92B0-1AC1EAF5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E289FF-B892-7BFD-A64C-4103B017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5088541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RL VS RL</a:t>
            </a:r>
            <a:br>
              <a:rPr lang="en-US" dirty="0"/>
            </a:br>
            <a:r>
              <a:rPr lang="en-US" dirty="0"/>
              <a:t>Rock Paper Scissors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656E56-2CD2-BFCD-28B9-1C5F3932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15" y="378473"/>
            <a:ext cx="4378631" cy="411888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645C41E1-382A-7207-1D8D-1EBEC8C2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81" y="398665"/>
            <a:ext cx="4391010" cy="40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749D2-DC01-10DE-5EB4-9BC2CB2A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FCAA28-3282-F65A-74D1-4534289C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506" y="5088541"/>
            <a:ext cx="9217026" cy="17694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RL VS RL</a:t>
            </a:r>
            <a:br>
              <a:rPr lang="en-US" dirty="0"/>
            </a:br>
            <a:r>
              <a:rPr lang="en-US" dirty="0"/>
              <a:t>Matching Pennies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Θέση περιεχομένου 4">
            <a:extLst>
              <a:ext uri="{FF2B5EF4-FFF2-40B4-BE49-F238E27FC236}">
                <a16:creationId xmlns:a16="http://schemas.microsoft.com/office/drawing/2014/main" id="{EC8B6C9F-860E-912A-9D18-37F9DF9A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23" y="273573"/>
            <a:ext cx="6222968" cy="377983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8DD6A8C-746F-5EFF-1893-F634A5A1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20" y="690362"/>
            <a:ext cx="4130349" cy="273863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877AA392-D11F-A02C-CE7B-40936B89D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47" y="3769750"/>
            <a:ext cx="5408645" cy="27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E36891-E12F-57FF-9F66-C401C6F1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VS RL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D53C945C-9E14-8BF3-10A3-83ACD86C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100562"/>
            <a:ext cx="4838751" cy="2976466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B33CD6F-ECCA-7EAB-22AB-FC09BFE1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67" y="1198032"/>
            <a:ext cx="5348481" cy="3210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1C2492-2124-C14F-B0D3-DD497E00F792}"/>
              </a:ext>
            </a:extLst>
          </p:cNvPr>
          <p:cNvSpPr txBox="1"/>
          <p:nvPr/>
        </p:nvSpPr>
        <p:spPr>
          <a:xfrm>
            <a:off x="7301996" y="45085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Rock Paper Scissors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C60CB-3899-C60D-6ECB-5F46BE81DB56}"/>
              </a:ext>
            </a:extLst>
          </p:cNvPr>
          <p:cNvSpPr txBox="1"/>
          <p:nvPr/>
        </p:nvSpPr>
        <p:spPr>
          <a:xfrm>
            <a:off x="1452785" y="5176503"/>
            <a:ext cx="669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Matching Pennies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68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3001BA-C2F8-8684-6C67-810C8552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sum games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D44713-E56F-3EF9-9408-D862E46B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Zero-sum games are a specific example of constant sum games where the sum of each outcome is always zero</a:t>
            </a:r>
          </a:p>
          <a:p>
            <a:r>
              <a:rPr lang="en-US" dirty="0"/>
              <a:t>Zero-sum games can be presented in a way of a matrix, which is called Normal Form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Column player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player</a:t>
            </a:r>
            <a:endParaRPr lang="el-GR" dirty="0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8EE6D3E5-064C-37CE-111E-10444928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06871"/>
              </p:ext>
            </p:extLst>
          </p:nvPr>
        </p:nvGraphicFramePr>
        <p:xfrm>
          <a:off x="2395682" y="4320330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0187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1541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0187672"/>
                    </a:ext>
                  </a:extLst>
                </a:gridCol>
              </a:tblGrid>
              <a:tr h="327108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Heads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Tails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6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Heads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2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Tails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1,-1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1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35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9F0FE2-AAD4-B406-5CD9-10F3E83A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more than one equilibria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350F589-8129-A010-81B0-4F150E2B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 damaged goods</a:t>
            </a:r>
          </a:p>
          <a:p>
            <a:endParaRPr lang="en-US" dirty="0"/>
          </a:p>
          <a:p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13B7C0BA-0EE9-B4BA-7087-5E490F9B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98052"/>
              </p:ext>
            </p:extLst>
          </p:nvPr>
        </p:nvGraphicFramePr>
        <p:xfrm>
          <a:off x="2026567" y="313569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92345681"/>
                    </a:ext>
                  </a:extLst>
                </a:gridCol>
                <a:gridCol w="2889693">
                  <a:extLst>
                    <a:ext uri="{9D8B030D-6E8A-4147-A177-3AD203B41FA5}">
                      <a16:colId xmlns:a16="http://schemas.microsoft.com/office/drawing/2014/main" val="1854834371"/>
                    </a:ext>
                  </a:extLst>
                </a:gridCol>
                <a:gridCol w="2528973">
                  <a:extLst>
                    <a:ext uri="{9D8B030D-6E8A-4147-A177-3AD203B41FA5}">
                      <a16:colId xmlns:a16="http://schemas.microsoft.com/office/drawing/2014/main" val="289640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Buy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Keep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  <a:r>
                        <a:rPr lang="en-US" dirty="0"/>
                        <a:t>,-1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u="sng" dirty="0"/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u="sng" dirty="0"/>
                        <a:t>1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Sell</a:t>
                      </a:r>
                      <a:endParaRPr lang="el-GR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</a:t>
                      </a:r>
                      <a:r>
                        <a:rPr lang="en-US" u="sng" dirty="0"/>
                        <a:t>1</a:t>
                      </a:r>
                      <a:endParaRPr lang="el-G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u="sng" dirty="0"/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u="sng" dirty="0"/>
                        <a:t>1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120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4E5C79-8F14-7D05-5238-DAEFBF851DE6}"/>
              </a:ext>
            </a:extLst>
          </p:cNvPr>
          <p:cNvSpPr txBox="1"/>
          <p:nvPr/>
        </p:nvSpPr>
        <p:spPr>
          <a:xfrm>
            <a:off x="1048624" y="4974672"/>
            <a:ext cx="64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Nash Equilibria in pure strategies: </a:t>
            </a:r>
            <a:r>
              <a:rPr lang="en-US" dirty="0" err="1"/>
              <a:t>Keep,Pass</a:t>
            </a:r>
            <a:r>
              <a:rPr lang="en-US" dirty="0"/>
              <a:t> and </a:t>
            </a:r>
            <a:r>
              <a:rPr lang="en-US" dirty="0" err="1"/>
              <a:t>Sell,Pass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8715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D592FF-7F83-4448-C1B3-CC61CA03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more than one equilibria   </a:t>
            </a:r>
            <a:r>
              <a:rPr lang="en-US" dirty="0" err="1"/>
              <a:t>FPvsFP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8C9249-B672-F9F4-4DE7-8F0526EC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 damaged goods</a:t>
            </a:r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6F1153E-F78B-6296-1DFA-F12BB6D5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8" y="3384162"/>
            <a:ext cx="5689519" cy="3103949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E1EAE09-E6D5-B81A-ABCA-3D0AB602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408" y="4130077"/>
            <a:ext cx="5457842" cy="2318492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243D82D8-EB54-B231-44A5-6F538609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214" y="1568677"/>
            <a:ext cx="4837873" cy="22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8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3B0E3D-A30B-FB66-A22E-349D6A98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more than one equilibria   </a:t>
            </a:r>
            <a:r>
              <a:rPr lang="en-US" dirty="0" err="1"/>
              <a:t>RLvsRL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F231A8A-98B5-9A9E-FF77-6A866A0F8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19" y="2906057"/>
            <a:ext cx="6277362" cy="309352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9927501-78BD-D284-C9D4-9EDF2D78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54" y="1887472"/>
            <a:ext cx="5310382" cy="222225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740F74F9-55F0-F34C-6396-BF54A700F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53" y="4350273"/>
            <a:ext cx="5057628" cy="23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F3AB8C-CB87-7440-08FD-DA7FA094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more than one equilibria   </a:t>
            </a:r>
            <a:r>
              <a:rPr lang="en-US" dirty="0" err="1"/>
              <a:t>FPvsRL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D903BB3A-C0B5-1F53-380B-A42BEC08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455" y="2528888"/>
            <a:ext cx="6907977" cy="3779837"/>
          </a:xfrm>
        </p:spPr>
      </p:pic>
    </p:spTree>
    <p:extLst>
      <p:ext uri="{BB962C8B-B14F-4D97-AF65-F5344CB8AC3E}">
        <p14:creationId xmlns:p14="http://schemas.microsoft.com/office/powerpoint/2010/main" val="213356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822A6A-8E5E-BCD3-D6DF-9742914C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1CC5F40-F708-A959-0520-3C13086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depends on initial beliefs(In some experiments the action probability graph differentiated)</a:t>
            </a:r>
          </a:p>
          <a:p>
            <a:r>
              <a:rPr lang="en-US" dirty="0"/>
              <a:t>RL is not affected much by initial parameters</a:t>
            </a:r>
          </a:p>
          <a:p>
            <a:r>
              <a:rPr lang="en-US" dirty="0"/>
              <a:t>FP converges smoother than RL</a:t>
            </a:r>
          </a:p>
          <a:p>
            <a:r>
              <a:rPr lang="en-US" dirty="0"/>
              <a:t>Similar rate of convergence(Early convergence)</a:t>
            </a:r>
          </a:p>
          <a:p>
            <a:r>
              <a:rPr lang="en-US" dirty="0"/>
              <a:t>FP vs RL graphs differentiate a lot after each experiment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615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D71200-9D03-2772-BF40-ECD00B7B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Equilibrium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1C39AF8-1F53-721B-B5BC-58D3FC7F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strategies, pure and mixed</a:t>
            </a:r>
          </a:p>
          <a:p>
            <a:r>
              <a:rPr lang="en-US" dirty="0"/>
              <a:t>If a player chooses playing strategies randomly, then this player is using a "mixed strategy"</a:t>
            </a:r>
          </a:p>
          <a:p>
            <a:r>
              <a:rPr lang="en-US" dirty="0"/>
              <a:t>In a pure strategy a player chooses an action for sure, whereas in a mixed strategy, he chooses a probability distribution over the set of actions available to him</a:t>
            </a:r>
          </a:p>
          <a:p>
            <a:r>
              <a:rPr lang="en-US" dirty="0"/>
              <a:t>Best response is a strategy that generate the greatest payoff for him or her given what the other players are doing</a:t>
            </a:r>
          </a:p>
          <a:p>
            <a:r>
              <a:rPr lang="en-US" dirty="0"/>
              <a:t>A Nash equilibrium is a pair of strategies such that neither player can gain by a unilateral change of strategies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31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C30738-366C-A5B0-CEA6-766840AC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and Teaching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66A0F5-AF3C-8120-0A4E-B120CF8C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repeated game is an extensive form of game that is played over multiple rounds</a:t>
            </a:r>
          </a:p>
          <a:p>
            <a:r>
              <a:rPr lang="en-US" dirty="0"/>
              <a:t>2 player games of 2 or 3 possible actions were considered(2x2 or 3x3 payoff matrices)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Fictitious agent vs Fictitious agent </a:t>
            </a:r>
          </a:p>
          <a:p>
            <a:r>
              <a:rPr lang="en-US" dirty="0"/>
              <a:t>Q-Learning Agent vs Q-Learning Agent </a:t>
            </a:r>
          </a:p>
          <a:p>
            <a:r>
              <a:rPr lang="en-US" dirty="0"/>
              <a:t>Fictitious agent vs Q-Learning Agent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459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31BA72-F031-1797-59CB-4B10B4D4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Fictitious play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739DFF-4A68-76AB-5050-29C4CC5D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Fictitious play refers to a dynamic process where at each stage, players play a (pure) best response to the empirical distribution of their opponent’s play.</a:t>
            </a:r>
          </a:p>
          <a:p>
            <a:pPr marL="1530000" lvl="4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(1-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)*(average self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strategy) + 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*best</a:t>
            </a:r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DDFF-6623-A277-4348-9C1987DB02A2}"/>
              </a:ext>
            </a:extLst>
          </p:cNvPr>
          <p:cNvSpPr txBox="1"/>
          <p:nvPr/>
        </p:nvSpPr>
        <p:spPr>
          <a:xfrm>
            <a:off x="1602295" y="4064466"/>
            <a:ext cx="8313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r>
              <a:rPr lang="en-US" dirty="0"/>
              <a:t>Initialize beliefs about the opponent’s strategy</a:t>
            </a:r>
          </a:p>
          <a:p>
            <a:r>
              <a:rPr lang="en-US" dirty="0"/>
              <a:t>Repeat n episodes:</a:t>
            </a:r>
          </a:p>
          <a:p>
            <a:r>
              <a:rPr lang="en-US" dirty="0"/>
              <a:t>	Play best response to the addressed strategy of the opponent</a:t>
            </a:r>
          </a:p>
          <a:p>
            <a:r>
              <a:rPr lang="en-US" dirty="0"/>
              <a:t>	Observe the opponents actual play and update beliefs accordingly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93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AA66D9-1587-DC95-1E4E-0A131F80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407FA7-CF4E-E143-7467-EFF924D5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(RL) is a type of machine learning paradigm that is concerned with how  agents ought to take actions in an environment to maximize some notion of cumulative reward</a:t>
            </a:r>
          </a:p>
          <a:p>
            <a:r>
              <a:rPr lang="en-US" dirty="0"/>
              <a:t>Model-based RL: The agent builds a model of the environment’s dynamics and uses it to make decisions.</a:t>
            </a:r>
          </a:p>
          <a:p>
            <a:r>
              <a:rPr lang="en-US" b="1" u="sng" dirty="0"/>
              <a:t>Model-free RL</a:t>
            </a:r>
            <a:r>
              <a:rPr lang="en-US" dirty="0"/>
              <a:t>: The agent learns policies or value functions based on the observed rewards without any model of the environment’s dynamics.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812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A8E2F8-E11D-8B57-7053-4F1A88F0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1A2B0D1-72A7-CA3B-0EB6-437222327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maxmin</a:t>
                </a:r>
                <a:r>
                  <a:rPr lang="en-US" dirty="0"/>
                  <a:t> (or maximin) strategy in game theory is a decision rule used by a player to maximize the minimum gain that can be achieved under any scenario.</a:t>
                </a:r>
              </a:p>
              <a:p>
                <a:r>
                  <a:rPr lang="en-US" dirty="0"/>
                  <a:t>It reflects a strategy where a player prepares for the worst-case scenario by choosing the action that provides the best of the worst possible payoffs.</a:t>
                </a:r>
              </a:p>
              <a:p>
                <a14:m>
                  <m:oMath xmlns:m="http://schemas.openxmlformats.org/officeDocument/2006/math">
                    <m:r>
                      <a:rPr lang="en-US" sz="2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l-GR" sz="2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l-GR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  .</m:t>
                        </m:r>
                      </m:e>
                    </m:d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limLow>
                      <m:limLowPr>
                        <m:ctrlP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argmax</m:t>
                        </m:r>
                        <m:r>
                          <a:rPr lang="en-US" sz="2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</m:t>
                        </m:r>
                      </m:e>
                      <m:lim>
                        <m:sSub>
                          <m:sSub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𝑃𝐷</m:t>
                        </m:r>
                        <m:d>
                          <m:d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lim>
                    </m:limLow>
                    <m:limLow>
                      <m:limLowPr>
                        <m:ctrlP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sz="2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l-GR" sz="2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lim>
                    </m:limLow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l-GR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1A2B0D1-72A7-CA3B-0EB6-437222327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4" r="-7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3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5EE96C-2C33-CB86-D8D9-71291C7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CD1F5C2A-E7DD-116B-73EA-7E49A49E7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l-GR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l-GR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l-GR" sz="2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l-GR" sz="2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l-GR" sz="2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l-GR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 </a:t>
                </a:r>
                <a:r>
                  <a:rPr lang="en-US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needs to be computed with linear programming </a:t>
                </a:r>
                <a:endParaRPr lang="el-G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Choose an action:</a:t>
                </a:r>
              </a:p>
              <a:p>
                <a:pPr marL="0" indent="0">
                  <a:buNone/>
                </a:pPr>
                <a:r>
                  <a:rPr lang="en-US" dirty="0"/>
                  <a:t>           Based on an exploring probability, return an action uniformly at random</a:t>
                </a:r>
              </a:p>
              <a:p>
                <a:pPr marL="0" indent="0">
                  <a:buNone/>
                </a:pPr>
                <a:r>
                  <a:rPr lang="en-US" dirty="0"/>
                  <a:t>           Otherwise, return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l-GR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Exploration vs Exploitation</a:t>
                </a:r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CD1F5C2A-E7DD-116B-73EA-7E49A49E7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4" b="-3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99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68085A-45E8-CC40-7DC3-3DE9D78A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Pennies Game</a:t>
            </a:r>
            <a:endParaRPr lang="el-GR" dirty="0"/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7BF01DCC-DC0A-7EFB-BDD4-B38DD6E2A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411636"/>
              </p:ext>
            </p:extLst>
          </p:nvPr>
        </p:nvGraphicFramePr>
        <p:xfrm>
          <a:off x="956390" y="2583622"/>
          <a:ext cx="1110138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462">
                  <a:extLst>
                    <a:ext uri="{9D8B030D-6E8A-4147-A177-3AD203B41FA5}">
                      <a16:colId xmlns:a16="http://schemas.microsoft.com/office/drawing/2014/main" val="1943087632"/>
                    </a:ext>
                  </a:extLst>
                </a:gridCol>
                <a:gridCol w="3700462">
                  <a:extLst>
                    <a:ext uri="{9D8B030D-6E8A-4147-A177-3AD203B41FA5}">
                      <a16:colId xmlns:a16="http://schemas.microsoft.com/office/drawing/2014/main" val="1797624136"/>
                    </a:ext>
                  </a:extLst>
                </a:gridCol>
                <a:gridCol w="3700462">
                  <a:extLst>
                    <a:ext uri="{9D8B030D-6E8A-4147-A177-3AD203B41FA5}">
                      <a16:colId xmlns:a16="http://schemas.microsoft.com/office/drawing/2014/main" val="2792917599"/>
                    </a:ext>
                  </a:extLst>
                </a:gridCol>
              </a:tblGrid>
              <a:tr h="324308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Heads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Tails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0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Heads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  <a:r>
                        <a:rPr lang="en-US" dirty="0"/>
                        <a:t>,-1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</a:t>
                      </a:r>
                      <a:r>
                        <a:rPr lang="en-US" u="sng" dirty="0"/>
                        <a:t>1</a:t>
                      </a:r>
                      <a:endParaRPr lang="el-G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2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Tails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</a:t>
                      </a:r>
                      <a:r>
                        <a:rPr lang="en-US" u="sng" dirty="0"/>
                        <a:t>1</a:t>
                      </a:r>
                      <a:endParaRPr lang="el-GR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1</a:t>
                      </a:r>
                      <a:r>
                        <a:rPr lang="en-US" dirty="0"/>
                        <a:t>,-1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21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A70ED3-78B4-104D-1EC4-A4C65CFD6586}"/>
              </a:ext>
            </a:extLst>
          </p:cNvPr>
          <p:cNvSpPr txBox="1"/>
          <p:nvPr/>
        </p:nvSpPr>
        <p:spPr>
          <a:xfrm>
            <a:off x="746620" y="397638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  <a:p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19056-D580-C60A-13B7-48F4163E6140}"/>
              </a:ext>
            </a:extLst>
          </p:cNvPr>
          <p:cNvSpPr txBox="1"/>
          <p:nvPr/>
        </p:nvSpPr>
        <p:spPr>
          <a:xfrm>
            <a:off x="1194341" y="3700460"/>
            <a:ext cx="895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Let p be the probability of player 2 plays Heads , and q be the probability of player 1 plays heads. Player 1 uses heads if: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A33ED-7E8E-D9B7-5FA7-10C5B99FA95F}"/>
              </a:ext>
            </a:extLst>
          </p:cNvPr>
          <p:cNvSpPr txBox="1"/>
          <p:nvPr/>
        </p:nvSpPr>
        <p:spPr>
          <a:xfrm>
            <a:off x="4987255" y="2164834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704D9-B114-115F-974B-54573147848B}"/>
              </a:ext>
            </a:extLst>
          </p:cNvPr>
          <p:cNvSpPr txBox="1"/>
          <p:nvPr/>
        </p:nvSpPr>
        <p:spPr>
          <a:xfrm>
            <a:off x="540000" y="2876791"/>
            <a:ext cx="32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9724A-1F69-A5DA-1D57-9317363F266D}"/>
              </a:ext>
            </a:extLst>
          </p:cNvPr>
          <p:cNvSpPr txBox="1"/>
          <p:nvPr/>
        </p:nvSpPr>
        <p:spPr>
          <a:xfrm>
            <a:off x="431630" y="3270740"/>
            <a:ext cx="54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1-q</a:t>
            </a:r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C5340-1C2F-BE51-DCB9-B3E03D54A4EE}"/>
              </a:ext>
            </a:extLst>
          </p:cNvPr>
          <p:cNvSpPr txBox="1"/>
          <p:nvPr/>
        </p:nvSpPr>
        <p:spPr>
          <a:xfrm>
            <a:off x="9305488" y="2113636"/>
            <a:ext cx="54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1-p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4DA55C-04A3-27CC-20F1-A8FCF7C27AC7}"/>
                  </a:ext>
                </a:extLst>
              </p:cNvPr>
              <p:cNvSpPr txBox="1"/>
              <p:nvPr/>
            </p:nvSpPr>
            <p:spPr>
              <a:xfrm>
                <a:off x="2518795" y="4916255"/>
                <a:ext cx="6094602" cy="1718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1∗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d>
                        <m:d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+1∗</m:t>
                      </m:r>
                      <m:d>
                        <m:d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−1≥1−2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≥2</m:t>
                      </m:r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l-G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4DA55C-04A3-27CC-20F1-A8FCF7C2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95" y="4916255"/>
                <a:ext cx="6094602" cy="1718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16482F62-910C-017E-B857-4417DCA3E9FF}"/>
              </a:ext>
            </a:extLst>
          </p:cNvPr>
          <p:cNvCxnSpPr/>
          <p:nvPr/>
        </p:nvCxnSpPr>
        <p:spPr>
          <a:xfrm flipV="1">
            <a:off x="1610686" y="5201174"/>
            <a:ext cx="1451296" cy="8053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BFB210-6714-9D4C-64FA-F045F3662815}"/>
              </a:ext>
            </a:extLst>
          </p:cNvPr>
          <p:cNvSpPr txBox="1"/>
          <p:nvPr/>
        </p:nvSpPr>
        <p:spPr>
          <a:xfrm>
            <a:off x="620785" y="6373654"/>
            <a:ext cx="189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Payoff to heads</a:t>
            </a:r>
            <a:endParaRPr lang="el-GR" dirty="0"/>
          </a:p>
        </p:txBody>
      </p:sp>
      <p:cxnSp>
        <p:nvCxnSpPr>
          <p:cNvPr id="20" name="Γραμμή σύνδεσης: Καμπύλη 19">
            <a:extLst>
              <a:ext uri="{FF2B5EF4-FFF2-40B4-BE49-F238E27FC236}">
                <a16:creationId xmlns:a16="http://schemas.microsoft.com/office/drawing/2014/main" id="{73355738-5804-647D-B4C8-21550AF8E027}"/>
              </a:ext>
            </a:extLst>
          </p:cNvPr>
          <p:cNvCxnSpPr>
            <a:cxnSpLocks/>
          </p:cNvCxnSpPr>
          <p:nvPr/>
        </p:nvCxnSpPr>
        <p:spPr>
          <a:xfrm rot="10800000">
            <a:off x="8059727" y="5125412"/>
            <a:ext cx="908107" cy="74661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49BE55-BB2E-A681-A61B-3408A3DAA175}"/>
              </a:ext>
            </a:extLst>
          </p:cNvPr>
          <p:cNvSpPr txBox="1"/>
          <p:nvPr/>
        </p:nvSpPr>
        <p:spPr>
          <a:xfrm>
            <a:off x="8513780" y="5920598"/>
            <a:ext cx="227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Payoff to tails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73FBD-7412-6473-074A-072FDC67D0C7}"/>
              </a:ext>
            </a:extLst>
          </p:cNvPr>
          <p:cNvSpPr txBox="1"/>
          <p:nvPr/>
        </p:nvSpPr>
        <p:spPr>
          <a:xfrm>
            <a:off x="9219500" y="4663747"/>
            <a:ext cx="218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[0.5,0.5] row player</a:t>
            </a:r>
          </a:p>
          <a:p>
            <a:r>
              <a:rPr lang="en-US" dirty="0"/>
              <a:t>Mixed strategy Nash Equilibria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893708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846</Words>
  <Application>Microsoft Office PowerPoint</Application>
  <PresentationFormat>Ευρεία οθόνη</PresentationFormat>
  <Paragraphs>121</Paragraphs>
  <Slides>24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Bell MT</vt:lpstr>
      <vt:lpstr>Calibri</vt:lpstr>
      <vt:lpstr>Cambria Math</vt:lpstr>
      <vt:lpstr>GlowVTI</vt:lpstr>
      <vt:lpstr>Intelligent Agents and Multiagent Systems</vt:lpstr>
      <vt:lpstr>Zero sum games</vt:lpstr>
      <vt:lpstr>Nash Equilibrium</vt:lpstr>
      <vt:lpstr>Learning and Teaching</vt:lpstr>
      <vt:lpstr>Fictitious play</vt:lpstr>
      <vt:lpstr>Reinforcement Learning</vt:lpstr>
      <vt:lpstr>Q-Learning</vt:lpstr>
      <vt:lpstr>Q-Learning</vt:lpstr>
      <vt:lpstr>Matching Pennies Game</vt:lpstr>
      <vt:lpstr>Matching Pennies Game</vt:lpstr>
      <vt:lpstr>FP VS FP Matching Pennies </vt:lpstr>
      <vt:lpstr>FP VS FP Rock Paper Scissors </vt:lpstr>
      <vt:lpstr>FP VS FP Rock Paper Scissors </vt:lpstr>
      <vt:lpstr>FP VS FP Rock Paper Scissors</vt:lpstr>
      <vt:lpstr>RL VS RL Rock Paper Scissors </vt:lpstr>
      <vt:lpstr>RL VS RL Rock Paper Scissors </vt:lpstr>
      <vt:lpstr>RL VS RL Rock Paper Scissors </vt:lpstr>
      <vt:lpstr>RL VS RL Matching Pennies </vt:lpstr>
      <vt:lpstr>FP VS RL</vt:lpstr>
      <vt:lpstr>Games with more than one equilibria</vt:lpstr>
      <vt:lpstr>Games with more than one equilibria   FPvsFP</vt:lpstr>
      <vt:lpstr>Games with more than one equilibria   RLvsRL</vt:lpstr>
      <vt:lpstr>Games with more than one equilibria   FPvsRL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 and Multiagent Systems</dc:title>
  <dc:creator>Aris Tsilifonis</dc:creator>
  <cp:lastModifiedBy>Konstantinos Tsilifonis</cp:lastModifiedBy>
  <cp:revision>12</cp:revision>
  <dcterms:created xsi:type="dcterms:W3CDTF">2024-02-23T03:07:04Z</dcterms:created>
  <dcterms:modified xsi:type="dcterms:W3CDTF">2024-02-26T05:32:05Z</dcterms:modified>
</cp:coreProperties>
</file>