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1" r:id="rId3"/>
    <p:sldId id="281" r:id="rId4"/>
    <p:sldId id="272" r:id="rId5"/>
    <p:sldId id="273" r:id="rId6"/>
    <p:sldId id="275" r:id="rId7"/>
    <p:sldId id="276" r:id="rId8"/>
    <p:sldId id="277" r:id="rId9"/>
    <p:sldId id="278" r:id="rId10"/>
    <p:sldId id="280" r:id="rId11"/>
    <p:sldId id="287" r:id="rId12"/>
    <p:sldId id="286" r:id="rId13"/>
    <p:sldId id="279" r:id="rId14"/>
    <p:sldId id="283" r:id="rId15"/>
    <p:sldId id="282" r:id="rId16"/>
    <p:sldId id="301" r:id="rId17"/>
    <p:sldId id="302" r:id="rId18"/>
    <p:sldId id="289" r:id="rId19"/>
    <p:sldId id="291" r:id="rId20"/>
    <p:sldId id="292" r:id="rId21"/>
    <p:sldId id="293" r:id="rId22"/>
    <p:sldId id="295" r:id="rId23"/>
    <p:sldId id="284" r:id="rId24"/>
    <p:sldId id="294" r:id="rId25"/>
    <p:sldId id="260" r:id="rId26"/>
    <p:sldId id="262" r:id="rId27"/>
    <p:sldId id="264" r:id="rId28"/>
    <p:sldId id="265" r:id="rId29"/>
    <p:sldId id="266" r:id="rId30"/>
    <p:sldId id="267" r:id="rId31"/>
    <p:sldId id="297" r:id="rId32"/>
    <p:sldId id="298" r:id="rId33"/>
    <p:sldId id="268" r:id="rId34"/>
    <p:sldId id="269" r:id="rId35"/>
    <p:sldId id="270" r:id="rId36"/>
    <p:sldId id="299" r:id="rId37"/>
    <p:sldId id="300" r:id="rId38"/>
    <p:sldId id="257" r:id="rId39"/>
    <p:sldId id="258" r:id="rId40"/>
    <p:sldId id="259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68" autoAdjust="0"/>
  </p:normalViewPr>
  <p:slideViewPr>
    <p:cSldViewPr>
      <p:cViewPr>
        <p:scale>
          <a:sx n="125" d="100"/>
          <a:sy n="125" d="100"/>
        </p:scale>
        <p:origin x="-6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C02EF-A3D6-452E-B5A5-8F1A5676265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26BA-5419-4F9B-89E2-50954ADE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D26BA-5419-4F9B-89E2-50954ADE6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0DCD-5F5C-4AB0-8FA2-C8D1A0926F0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0.pn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.png"/><Relationship Id="rId7" Type="http://schemas.openxmlformats.org/officeDocument/2006/relationships/image" Target="../media/image3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5" Type="http://schemas.openxmlformats.org/officeDocument/2006/relationships/image" Target="../media/image310.png"/><Relationship Id="rId10" Type="http://schemas.openxmlformats.org/officeDocument/2006/relationships/image" Target="../media/image360.png"/><Relationship Id="rId4" Type="http://schemas.openxmlformats.org/officeDocument/2006/relationships/image" Target="../media/image1.jpeg"/><Relationship Id="rId9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Improved Truthful Mechanisms for </a:t>
            </a:r>
            <a:r>
              <a:rPr lang="en-US" sz="2800" dirty="0" err="1" smtClean="0"/>
              <a:t>Subadditive</a:t>
            </a:r>
            <a:r>
              <a:rPr lang="en-US" sz="2800" dirty="0" smtClean="0"/>
              <a:t> Combinatorial Auctions: Breaking the Logarithmic Barrier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Authors: Sepehr </a:t>
            </a:r>
            <a:r>
              <a:rPr lang="en-US" sz="1800" dirty="0" err="1" smtClean="0">
                <a:solidFill>
                  <a:schemeClr val="tx1"/>
                </a:solidFill>
              </a:rPr>
              <a:t>Assadi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 smtClean="0">
                <a:solidFill>
                  <a:schemeClr val="tx1"/>
                </a:solidFill>
              </a:rPr>
              <a:t> Thomas </a:t>
            </a:r>
            <a:r>
              <a:rPr lang="en-US" sz="1800" dirty="0" err="1" smtClean="0">
                <a:solidFill>
                  <a:schemeClr val="tx1"/>
                </a:solidFill>
              </a:rPr>
              <a:t>Kesselheim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Sahil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Singla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Presenter: Theodor </a:t>
            </a:r>
            <a:r>
              <a:rPr lang="en-US" sz="1800" dirty="0" err="1" smtClean="0">
                <a:solidFill>
                  <a:schemeClr val="tx1"/>
                </a:solidFill>
              </a:rPr>
              <a:t>Tsilivis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valuation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1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800" b="1" dirty="0" smtClean="0"/>
                  <a:t>Valuation functions </a:t>
                </a:r>
                <a:r>
                  <a:rPr lang="en-US" sz="1800" dirty="0" smtClean="0"/>
                  <a:t>are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defined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 smtClean="0"/>
                  <a:t>That means the input is </a:t>
                </a:r>
                <a:r>
                  <a:rPr lang="en-US" sz="1800" u="sng" dirty="0" smtClean="0"/>
                  <a:t>exponentially</a:t>
                </a:r>
                <a:r>
                  <a:rPr lang="en-US" sz="1800" dirty="0" smtClean="0"/>
                  <a:t> large.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/>
                  <a:t>Value queries</a:t>
                </a:r>
                <a:r>
                  <a:rPr lang="en-US" sz="1800" dirty="0"/>
                  <a:t>: Presented a bundle S bidder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outputs his valuation of the bundle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sz="1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800" b="1" dirty="0" smtClean="0"/>
                  <a:t>Demand </a:t>
                </a:r>
                <a:r>
                  <a:rPr lang="en-US" sz="1800" b="1" dirty="0"/>
                  <a:t>queries</a:t>
                </a:r>
                <a:r>
                  <a:rPr lang="en-US" sz="1800" dirty="0"/>
                  <a:t>: Presented a price vector </a:t>
                </a:r>
                <a:r>
                  <a:rPr lang="en-US" sz="1800" b="1" dirty="0"/>
                  <a:t>p</a:t>
                </a:r>
                <a:r>
                  <a:rPr lang="en-US" sz="1800" dirty="0"/>
                  <a:t> bidder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outputs the bundle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that maximizes his utility, that</a:t>
                </a:r>
                <a:r>
                  <a:rPr lang="" sz="1800" dirty="0"/>
                  <a:t> </a:t>
                </a:r>
                <a:r>
                  <a:rPr lang="en-US" sz="1800" dirty="0"/>
                  <a:t>is</a:t>
                </a:r>
                <a:r>
                  <a:rPr lang="" sz="1800" dirty="0" smtClean="0"/>
                  <a:t>:</a:t>
                </a:r>
                <a:r>
                  <a:rPr lang="" sz="1800" dirty="0"/>
                  <a:t/>
                </a:r>
                <a:br>
                  <a:rPr lang="" sz="18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func>
                      <m:funcPr>
                        <m:ctrlPr>
                          <a:rPr lang="en-US" sz="1600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dirty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dirty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 dirty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⊆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𝑀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600" i="1" dirty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1800" dirty="0" smtClean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1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70437" y="4432202"/>
            <a:ext cx="6238581" cy="720000"/>
            <a:chOff x="-638691" y="3770677"/>
            <a:chExt cx="6238581" cy="720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8691" y="3770677"/>
              <a:ext cx="720000" cy="720000"/>
            </a:xfrm>
            <a:prstGeom prst="rect">
              <a:avLst/>
            </a:prstGeom>
          </p:spPr>
        </p:pic>
        <p:pic>
          <p:nvPicPr>
            <p:cNvPr id="14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582" y="386607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736" y="386220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90" y="386607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79512" y="516704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</a:t>
            </a:r>
            <a:r>
              <a:rPr lang="en-US" dirty="0">
                <a:solidFill>
                  <a:schemeClr val="accent3"/>
                </a:solidFill>
              </a:rPr>
              <a:t>	 </a:t>
            </a:r>
            <a:r>
              <a:rPr lang="en-US" dirty="0" smtClean="0">
                <a:solidFill>
                  <a:schemeClr val="accent3"/>
                </a:solidFill>
              </a:rPr>
              <a:t>      </a:t>
            </a:r>
            <a:r>
              <a:rPr lang="en-US" dirty="0" smtClean="0"/>
              <a:t>p {1} = </a:t>
            </a:r>
            <a:r>
              <a:rPr lang="en-US" dirty="0"/>
              <a:t>9</a:t>
            </a:r>
            <a:r>
              <a:rPr lang="en-US" dirty="0" smtClean="0"/>
              <a:t>	p {2} = 3	        p {3} = 5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454333" y="3621675"/>
            <a:ext cx="1872208" cy="72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333" y="36585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3"/>
                </a:solidFill>
              </a:rPr>
              <a:t>With these prices I want S = {2,3}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38059" y="1745969"/>
            <a:ext cx="6238581" cy="720000"/>
            <a:chOff x="-638691" y="3770677"/>
            <a:chExt cx="6238581" cy="7200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8691" y="3770677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582" y="386607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736" y="386220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90" y="386607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ular Callout 24"/>
          <p:cNvSpPr/>
          <p:nvPr/>
        </p:nvSpPr>
        <p:spPr>
          <a:xfrm>
            <a:off x="463077" y="835659"/>
            <a:ext cx="1872208" cy="72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7829" y="101103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1,2,3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chemeClr val="accent3"/>
                    </a:solidFill>
                  </a:rPr>
                  <a:t> = 12  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29" y="1011033"/>
                <a:ext cx="18722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63077" y="3758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4332" y="3017792"/>
            <a:ext cx="187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queries:</a:t>
            </a:r>
          </a:p>
        </p:txBody>
      </p:sp>
    </p:spTree>
    <p:extLst>
      <p:ext uri="{BB962C8B-B14F-4D97-AF65-F5344CB8AC3E}">
        <p14:creationId xmlns:p14="http://schemas.microsoft.com/office/powerpoint/2010/main" val="30280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Utility – Revenue and Social Welfare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4824"/>
                <a:ext cx="8229600" cy="428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000" dirty="0" smtClean="0"/>
                  <a:t>Given </a:t>
                </a:r>
                <a:r>
                  <a:rPr lang="en-US" sz="2000" dirty="0"/>
                  <a:t>a price vector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and an allocation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then we define:</a:t>
                </a:r>
                <a:r>
                  <a:rPr lang="el-GR" sz="2000" dirty="0" smtClean="0">
                    <a:latin typeface="Cambria Math"/>
                    <a:ea typeface="Cambria Math"/>
                  </a:rPr>
                  <a:t/>
                </a:r>
                <a:br>
                  <a:rPr lang="el-GR" sz="2000" dirty="0" smtClean="0">
                    <a:latin typeface="Cambria Math"/>
                    <a:ea typeface="Cambria Math"/>
                  </a:rPr>
                </a:br>
                <a:endParaRPr lang="en-US" sz="2000" dirty="0" smtClean="0">
                  <a:latin typeface="Cambria Math"/>
                  <a:ea typeface="Cambria Math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𝑅𝑒𝑣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1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l-GR" sz="20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 smtClean="0"/>
              </a:p>
              <a:p>
                <a:pPr algn="just">
                  <a:lnSpc>
                    <a:spcPct val="200000"/>
                  </a:lnSpc>
                </a:pPr>
                <a:r>
                  <a:rPr lang="en-US" sz="2000" b="1" dirty="0"/>
                  <a:t>Social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Welfare</m:t>
                    </m:r>
                    <m:r>
                      <m:rPr>
                        <m:nor/>
                      </m:rPr>
                      <a:rPr lang="en-US" sz="2000" dirty="0"/>
                      <m:t> 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𝑅𝑒𝑣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4824"/>
                <a:ext cx="8229600" cy="4281339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5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Can we optimally solve the problem knowing that bidders do not misreport?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problem is </a:t>
            </a:r>
            <a:r>
              <a:rPr lang="en-US" sz="1800" b="1" dirty="0" smtClean="0"/>
              <a:t>NP-hard </a:t>
            </a:r>
            <a:r>
              <a:rPr lang="en-US" sz="1800" dirty="0" smtClean="0"/>
              <a:t>(set packing).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There are constant approximation algorithms for the algorithmic problem for many valuation function classes.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540496"/>
                  </p:ext>
                </p:extLst>
              </p:nvPr>
            </p:nvGraphicFramePr>
            <p:xfrm>
              <a:off x="1115616" y="3068960"/>
              <a:ext cx="6840762" cy="3189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0254"/>
                    <a:gridCol w="2280254"/>
                    <a:gridCol w="228025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Papers\Valuations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Submodular Approximation 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Subadditive</a:t>
                          </a:r>
                          <a:r>
                            <a:rPr lang="en-US" dirty="0" smtClean="0"/>
                            <a:t> Approximation ratio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B.</a:t>
                          </a:r>
                          <a:r>
                            <a:rPr lang="en-US" sz="1800" b="0" i="0" u="none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u="non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Lehmann et al., 2006</a:t>
                          </a:r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Jan </a:t>
                          </a:r>
                          <a:r>
                            <a:rPr lang="en-US" dirty="0" err="1" smtClean="0"/>
                            <a:t>Vondrák</a:t>
                          </a:r>
                          <a:r>
                            <a:rPr lang="en-US" dirty="0" smtClean="0"/>
                            <a:t>,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Feige</a:t>
                          </a:r>
                          <a:r>
                            <a:rPr lang="en-US" dirty="0" smtClean="0"/>
                            <a:t> and </a:t>
                          </a:r>
                          <a:r>
                            <a:rPr lang="en-US" dirty="0" err="1" smtClean="0"/>
                            <a:t>Vondrák</a:t>
                          </a:r>
                          <a:r>
                            <a:rPr lang="en-US" dirty="0" smtClean="0"/>
                            <a:t>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540496"/>
                  </p:ext>
                </p:extLst>
              </p:nvPr>
            </p:nvGraphicFramePr>
            <p:xfrm>
              <a:off x="1115616" y="3068960"/>
              <a:ext cx="6840762" cy="3189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0254"/>
                    <a:gridCol w="2280254"/>
                    <a:gridCol w="22802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Papers\Valuations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Submodular Approximation 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Subadditive</a:t>
                          </a:r>
                          <a:r>
                            <a:rPr lang="en-US" dirty="0" smtClean="0"/>
                            <a:t> Approximation ratio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B.</a:t>
                          </a:r>
                          <a:r>
                            <a:rPr lang="en-US" sz="1800" b="0" i="0" u="none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u="non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Lehmann et al., 2006</a:t>
                          </a:r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61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Jan </a:t>
                          </a:r>
                          <a:r>
                            <a:rPr lang="en-US" dirty="0" err="1" smtClean="0"/>
                            <a:t>Vondrák</a:t>
                          </a:r>
                          <a:r>
                            <a:rPr lang="en-US" dirty="0" smtClean="0"/>
                            <a:t>,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31183" r="-100267" b="-25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265517" r="-267" b="-10431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Feige</a:t>
                          </a:r>
                          <a:r>
                            <a:rPr lang="en-US" dirty="0" smtClean="0"/>
                            <a:t> and </a:t>
                          </a:r>
                          <a:r>
                            <a:rPr lang="en-US" dirty="0" err="1" smtClean="0"/>
                            <a:t>Vondrák</a:t>
                          </a:r>
                          <a:r>
                            <a:rPr lang="en-US" dirty="0" smtClean="0"/>
                            <a:t>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55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- Truthfulness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dirty="0" smtClean="0"/>
                  <a:t>Truthfulness</a:t>
                </a:r>
                <a:r>
                  <a:rPr lang="en-US" sz="1800" dirty="0" smtClean="0"/>
                  <a:t> is </a:t>
                </a:r>
                <a:r>
                  <a:rPr lang="en-US" sz="1800" dirty="0"/>
                  <a:t>the property that for every bidder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en-US" sz="1800" dirty="0"/>
                  <a:t> revealing their true valuation in response to certain queries is a </a:t>
                </a:r>
                <a:r>
                  <a:rPr lang="en-US" sz="1800" b="1" dirty="0"/>
                  <a:t>dominant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strategy.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 smtClean="0"/>
                  <a:t>The previous algorithms </a:t>
                </a:r>
                <a:r>
                  <a:rPr lang="en-US" sz="1800" b="1" dirty="0" smtClean="0"/>
                  <a:t>do not </a:t>
                </a:r>
                <a:r>
                  <a:rPr lang="en-US" sz="1800" dirty="0" smtClean="0"/>
                  <a:t>capture truthfulness.</a:t>
                </a:r>
              </a:p>
              <a:p>
                <a:endParaRPr lang="el-GR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29600" cy="4525963"/>
              </a:xfrm>
              <a:blipFill rotWithShape="1">
                <a:blip r:embed="rId2"/>
                <a:stretch>
                  <a:fillRect l="-51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24089"/>
                  </p:ext>
                </p:extLst>
              </p:nvPr>
            </p:nvGraphicFramePr>
            <p:xfrm>
              <a:off x="827584" y="2492896"/>
              <a:ext cx="7488831" cy="41035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277"/>
                    <a:gridCol w="2496277"/>
                    <a:gridCol w="249627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Papers\Valuations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Submodular Approximation 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Subadditive</a:t>
                          </a:r>
                          <a:r>
                            <a:rPr lang="en-US" dirty="0" smtClean="0"/>
                            <a:t> Approximation ratio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P. Krysta and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B. </a:t>
                          </a:r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Vöcking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2012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2016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func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S.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Assadi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S. </a:t>
                          </a:r>
                          <a:r>
                            <a:rPr lang="en-US" sz="1800" b="0" i="0" u="none" strike="noStrike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Singla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2019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loglog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𝑚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, 2007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S.</a:t>
                          </a:r>
                          <a:r>
                            <a:rPr lang="en-US" sz="1800" b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1" dirty="0" err="1" smtClean="0">
                              <a:solidFill>
                                <a:schemeClr val="tx1"/>
                              </a:solidFill>
                            </a:rPr>
                            <a:t>Assadi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, T. </a:t>
                          </a:r>
                          <a:r>
                            <a:rPr lang="en-US" sz="1800" b="1" dirty="0" err="1" smtClean="0">
                              <a:solidFill>
                                <a:schemeClr val="tx1"/>
                              </a:solidFill>
                            </a:rPr>
                            <a:t>Kesselheim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, S.</a:t>
                          </a:r>
                          <a:r>
                            <a:rPr lang="en-US" sz="1800" b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1" dirty="0" err="1" smtClean="0">
                              <a:solidFill>
                                <a:schemeClr val="tx1"/>
                              </a:solidFill>
                            </a:rPr>
                            <a:t>Singla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, 2021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𝐥𝐨𝐠𝐥𝐨𝐠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</m:d>
                            </m:oMath>
                          </a14:m>
                          <a:r>
                            <a:rPr lang="en-US" b="1" dirty="0" smtClean="0"/>
                            <a:t>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𝐥𝐨𝐠𝐥𝐨𝐠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</m:d>
                            </m:oMath>
                          </a14:m>
                          <a:r>
                            <a:rPr lang="en-US" b="1" dirty="0" smtClean="0"/>
                            <a:t> 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24089"/>
                  </p:ext>
                </p:extLst>
              </p:nvPr>
            </p:nvGraphicFramePr>
            <p:xfrm>
              <a:off x="827584" y="2492896"/>
              <a:ext cx="7488831" cy="41035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277"/>
                    <a:gridCol w="2496277"/>
                    <a:gridCol w="249627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Papers\Valuations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Submodular Approximation 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Subadditive</a:t>
                          </a:r>
                          <a:r>
                            <a:rPr lang="en-US" dirty="0" smtClean="0"/>
                            <a:t> Approximation ratio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80328" r="-100000" b="-8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P. Krysta and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B. </a:t>
                          </a:r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Vöcking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2012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62857" r="-100000" b="-3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99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2016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40000" r="-100000" b="-26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S.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Assadi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S. </a:t>
                          </a:r>
                          <a:r>
                            <a:rPr lang="en-US" sz="1800" b="0" i="0" u="none" strike="noStrike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Singla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2019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651667" r="-1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89" t="-739344" r="-244" b="-2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, 2007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89" t="-839344" r="-244" b="-19836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S.</a:t>
                          </a:r>
                          <a:r>
                            <a:rPr lang="en-US" sz="1800" b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1" dirty="0" err="1" smtClean="0">
                              <a:solidFill>
                                <a:schemeClr val="tx1"/>
                              </a:solidFill>
                            </a:rPr>
                            <a:t>Assadi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, T. </a:t>
                          </a:r>
                          <a:r>
                            <a:rPr lang="en-US" sz="1800" b="1" dirty="0" err="1" smtClean="0">
                              <a:solidFill>
                                <a:schemeClr val="tx1"/>
                              </a:solidFill>
                            </a:rPr>
                            <a:t>Kesselheim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, S.</a:t>
                          </a:r>
                          <a:r>
                            <a:rPr lang="en-US" sz="1800" b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1" dirty="0" err="1" smtClean="0">
                              <a:solidFill>
                                <a:schemeClr val="tx1"/>
                              </a:solidFill>
                            </a:rPr>
                            <a:t>Singla</a:t>
                          </a: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, 2021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545714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89" t="-545714" r="-24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07504" y="5949280"/>
            <a:ext cx="7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81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vectors – Learning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Demand queries</a:t>
            </a:r>
            <a:r>
              <a:rPr lang="en-US" sz="1800" dirty="0" smtClean="0"/>
              <a:t> require a price vector </a:t>
            </a:r>
            <a:r>
              <a:rPr lang="en-US" sz="1800" b="1" i="1" dirty="0" smtClean="0"/>
              <a:t>p</a:t>
            </a:r>
            <a:r>
              <a:rPr lang="en-US" sz="1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ea typeface="Cambria Math" panose="02040503050406030204" pitchFamily="18" charset="0"/>
              </a:rPr>
              <a:t>Truthfulness</a:t>
            </a:r>
            <a:r>
              <a:rPr lang="en-US" sz="1800" dirty="0" smtClean="0">
                <a:ea typeface="Cambria Math" panose="02040503050406030204" pitchFamily="18" charset="0"/>
              </a:rPr>
              <a:t> requires that no bidder can </a:t>
            </a:r>
            <a:r>
              <a:rPr lang="en-US" sz="1800" b="1" dirty="0" smtClean="0">
                <a:ea typeface="Cambria Math" panose="02040503050406030204" pitchFamily="18" charset="0"/>
              </a:rPr>
              <a:t>affect</a:t>
            </a:r>
            <a:r>
              <a:rPr lang="en-US" sz="1800" dirty="0" smtClean="0">
                <a:ea typeface="Cambria Math" panose="02040503050406030204" pitchFamily="18" charset="0"/>
              </a:rPr>
              <a:t> her utility </a:t>
            </a:r>
            <a:r>
              <a:rPr lang="en-US" sz="1800" b="1" dirty="0" smtClean="0">
                <a:ea typeface="Cambria Math" panose="02040503050406030204" pitchFamily="18" charset="0"/>
              </a:rPr>
              <a:t>by misreporting</a:t>
            </a:r>
            <a:r>
              <a:rPr lang="en-US" sz="1800" dirty="0" smtClean="0">
                <a:ea typeface="Cambria Math" panose="02040503050406030204" pitchFamily="18" charset="0"/>
              </a:rPr>
              <a:t> her valuation.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ea typeface="Cambria Math" panose="02040503050406030204" pitchFamily="18" charset="0"/>
              </a:rPr>
              <a:t>We need to </a:t>
            </a:r>
            <a:r>
              <a:rPr lang="en-US" sz="1800" u="sng" dirty="0" smtClean="0">
                <a:ea typeface="Cambria Math" panose="02040503050406030204" pitchFamily="18" charset="0"/>
              </a:rPr>
              <a:t>learn</a:t>
            </a:r>
            <a:r>
              <a:rPr lang="en-US" sz="1800" dirty="0" smtClean="0">
                <a:ea typeface="Cambria Math" panose="02040503050406030204" pitchFamily="18" charset="0"/>
              </a:rPr>
              <a:t> from bidders better prices </a:t>
            </a:r>
            <a:r>
              <a:rPr lang="en-US" sz="1800" b="1" i="1" dirty="0"/>
              <a:t>p </a:t>
            </a:r>
            <a:r>
              <a:rPr lang="en-US" sz="1800" dirty="0" smtClean="0">
                <a:ea typeface="Cambria Math" panose="02040503050406030204" pitchFamily="18" charset="0"/>
              </a:rPr>
              <a:t>but </a:t>
            </a:r>
            <a:r>
              <a:rPr lang="en-US" sz="1800" u="sng" dirty="0" smtClean="0">
                <a:ea typeface="Cambria Math" panose="02040503050406030204" pitchFamily="18" charset="0"/>
              </a:rPr>
              <a:t>discourage</a:t>
            </a:r>
            <a:r>
              <a:rPr lang="en-US" sz="1800" dirty="0" smtClean="0">
                <a:ea typeface="Cambria Math" panose="02040503050406030204" pitchFamily="18" charset="0"/>
              </a:rPr>
              <a:t> bidders from taking advantage. How?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ea typeface="Cambria Math" panose="02040503050406030204" pitchFamily="18" charset="0"/>
              </a:rPr>
              <a:t>We design mechanisms that work the problem </a:t>
            </a:r>
            <a:r>
              <a:rPr lang="en-US" sz="1800" b="1" dirty="0" smtClean="0">
                <a:ea typeface="Cambria Math" panose="02040503050406030204" pitchFamily="18" charset="0"/>
              </a:rPr>
              <a:t>online</a:t>
            </a:r>
            <a:r>
              <a:rPr lang="en-US" sz="1800" dirty="0" smtClean="0">
                <a:ea typeface="Cambria Math" panose="020405030504060302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ea typeface="Cambria Math" panose="02040503050406030204" pitchFamily="18" charset="0"/>
              </a:rPr>
              <a:t>Bidders</a:t>
            </a:r>
            <a:r>
              <a:rPr lang="en-US" sz="1800" dirty="0" smtClean="0">
                <a:ea typeface="Cambria Math" panose="02040503050406030204" pitchFamily="18" charset="0"/>
              </a:rPr>
              <a:t> come in </a:t>
            </a:r>
            <a:r>
              <a:rPr lang="en-US" sz="1800" b="1" dirty="0" smtClean="0">
                <a:ea typeface="Cambria Math" panose="02040503050406030204" pitchFamily="18" charset="0"/>
              </a:rPr>
              <a:t>once</a:t>
            </a:r>
            <a:r>
              <a:rPr lang="en-US" sz="1800" dirty="0" smtClean="0">
                <a:ea typeface="Cambria Math" panose="02040503050406030204" pitchFamily="18" charset="0"/>
              </a:rPr>
              <a:t>, answer their query, get allocated something (sometimes) and </a:t>
            </a:r>
            <a:r>
              <a:rPr lang="en-US" sz="1800" b="1" dirty="0" smtClean="0">
                <a:ea typeface="Cambria Math" panose="02040503050406030204" pitchFamily="18" charset="0"/>
              </a:rPr>
              <a:t>leave</a:t>
            </a:r>
            <a:r>
              <a:rPr lang="en-US" sz="1800" dirty="0" smtClean="0">
                <a:ea typeface="Cambria Math" panose="02040503050406030204" pitchFamily="18" charset="0"/>
              </a:rPr>
              <a:t>. This way we ensure learning and also truthfulness.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ea typeface="Cambria Math" panose="02040503050406030204" pitchFamily="18" charset="0"/>
              </a:rPr>
              <a:t>What can we do with </a:t>
            </a:r>
            <a:r>
              <a:rPr lang="en-US" sz="1800" b="1" dirty="0" smtClean="0">
                <a:ea typeface="Cambria Math" panose="02040503050406030204" pitchFamily="18" charset="0"/>
              </a:rPr>
              <a:t>good estimates</a:t>
            </a:r>
            <a:r>
              <a:rPr lang="en-US" sz="1800" dirty="0" smtClean="0">
                <a:ea typeface="Cambria Math" panose="02040503050406030204" pitchFamily="18" charset="0"/>
              </a:rPr>
              <a:t> of the prices?</a:t>
            </a:r>
            <a:endParaRPr lang="el-GR" sz="1800" dirty="0" smtClean="0"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7453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Fixed-Price Auction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Fixed-price Auction is a format that is used as a subroutine in the mechanism. It requires a set of </a:t>
                </a:r>
                <a:r>
                  <a:rPr lang="en-US" sz="2400" b="1" dirty="0" smtClean="0"/>
                  <a:t>bidders N</a:t>
                </a:r>
                <a:r>
                  <a:rPr lang="en-US" sz="2400" dirty="0" smtClean="0"/>
                  <a:t>, a set of </a:t>
                </a:r>
                <a:r>
                  <a:rPr lang="en-US" sz="2400" b="1" dirty="0" smtClean="0"/>
                  <a:t>items M</a:t>
                </a:r>
                <a:r>
                  <a:rPr lang="en-US" sz="2400" dirty="0" smtClean="0"/>
                  <a:t>, and a </a:t>
                </a:r>
                <a:r>
                  <a:rPr lang="en-US" sz="2400" b="1" dirty="0" smtClean="0"/>
                  <a:t>price vector p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err="1" smtClean="0"/>
                  <a:t>FixedPriceAuction</a:t>
                </a:r>
                <a:r>
                  <a:rPr lang="en-US" sz="2400" b="1" dirty="0" smtClean="0"/>
                  <a:t>(N, M, p):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Iterate over the bidders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of the ordered set N in the given order: </a:t>
                </a:r>
              </a:p>
              <a:p>
                <a:pPr marL="857250" lvl="2" indent="-457200">
                  <a:buFont typeface="+mj-lt"/>
                  <a:buAutoNum type="alphaLcParenR"/>
                </a:pPr>
                <a:r>
                  <a:rPr lang="en-US" sz="1600" dirty="0" smtClean="0"/>
                  <a:t>Allocate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latin typeface="Cambria Math"/>
                      </a:rPr>
                      <m:t>∈</m:t>
                    </m:r>
                    <m:func>
                      <m:funcPr>
                        <m:ctrlPr>
                          <a:rPr lang="en-US" sz="1600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dirty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dirty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 dirty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⊆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𝑀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𝑣𝑖</m:t>
                                </m:r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600" i="1" dirty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  <m:r>
                      <a:rPr lang="en-US" sz="16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to bidder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and update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𝑀</m:t>
                    </m:r>
                    <m:r>
                      <a:rPr lang="en-US" sz="1600" i="1" dirty="0" smtClean="0">
                        <a:latin typeface="Cambria Math"/>
                      </a:rPr>
                      <m:t> ← </m:t>
                    </m:r>
                    <m:r>
                      <a:rPr lang="en-US" sz="1600" i="1" dirty="0" smtClean="0">
                        <a:latin typeface="Cambria Math"/>
                      </a:rPr>
                      <m:t>𝑀</m:t>
                    </m:r>
                    <m:r>
                      <a:rPr lang="en-US" sz="1600" i="1" dirty="0" smtClean="0">
                        <a:latin typeface="Cambria Math"/>
                      </a:rPr>
                      <m:t> \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. </a:t>
                </a:r>
                <a:endParaRPr lang="en-US" sz="2400" dirty="0" smtClean="0"/>
              </a:p>
              <a:p>
                <a:pPr marL="457200" lvl="1" indent="-457200">
                  <a:buFont typeface="+mj-lt"/>
                  <a:buAutoNum type="arabicPeriod" startAt="2"/>
                </a:pPr>
                <a:r>
                  <a:rPr lang="en-US" sz="2000" dirty="0" smtClean="0"/>
                  <a:t>Return the allocation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" sz="2000" dirty="0" smtClean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791496" y="3388310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7592" y="3388310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82804" y="3388310"/>
            <a:ext cx="230425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Randomly place bidders into rounds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15284" y="1372086"/>
            <a:ext cx="6264616" cy="720000"/>
            <a:chOff x="971600" y="1988840"/>
            <a:chExt cx="6264616" cy="72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>
            <a:off x="1775284" y="2092086"/>
            <a:ext cx="659648" cy="129622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332407" y="3456745"/>
            <a:ext cx="2182525" cy="720000"/>
            <a:chOff x="1010235" y="4437112"/>
            <a:chExt cx="2182525" cy="720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235" y="4437112"/>
              <a:ext cx="720000" cy="720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760" y="4437112"/>
              <a:ext cx="720000" cy="720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497" y="4437112"/>
              <a:ext cx="720000" cy="720000"/>
            </a:xfrm>
            <a:prstGeom prst="rect">
              <a:avLst/>
            </a:prstGeom>
          </p:spPr>
        </p:pic>
      </p:grpSp>
      <p:cxnSp>
        <p:nvCxnSpPr>
          <p:cNvPr id="19" name="Straight Arrow Connector 18"/>
          <p:cNvCxnSpPr>
            <a:stCxn id="8" idx="2"/>
            <a:endCxn id="16" idx="0"/>
          </p:cNvCxnSpPr>
          <p:nvPr/>
        </p:nvCxnSpPr>
        <p:spPr>
          <a:xfrm flipH="1">
            <a:off x="2434932" y="2092086"/>
            <a:ext cx="3498814" cy="129622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6" idx="0"/>
          </p:cNvCxnSpPr>
          <p:nvPr/>
        </p:nvCxnSpPr>
        <p:spPr>
          <a:xfrm flipH="1">
            <a:off x="2434932" y="2092086"/>
            <a:ext cx="4884968" cy="129622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44" y="3460358"/>
            <a:ext cx="720000" cy="72000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6" idx="2"/>
            <a:endCxn id="23" idx="0"/>
          </p:cNvCxnSpPr>
          <p:nvPr/>
        </p:nvCxnSpPr>
        <p:spPr>
          <a:xfrm>
            <a:off x="3161438" y="2092086"/>
            <a:ext cx="2034206" cy="12962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48" y="3460358"/>
            <a:ext cx="720000" cy="7200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7" idx="2"/>
            <a:endCxn id="28" idx="0"/>
          </p:cNvCxnSpPr>
          <p:nvPr/>
        </p:nvCxnSpPr>
        <p:spPr>
          <a:xfrm>
            <a:off x="4547592" y="2092086"/>
            <a:ext cx="2711956" cy="129622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4488" y="4375710"/>
            <a:ext cx="79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round 1		              round 2		 round 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290" y="606193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</a:t>
            </a:r>
            <a:r>
              <a:rPr lang="en-US" b="1" dirty="0" smtClean="0"/>
              <a:t>randomly</a:t>
            </a:r>
            <a:r>
              <a:rPr lang="en-US" dirty="0" smtClean="0"/>
              <a:t> that</a:t>
            </a:r>
            <a:r>
              <a:rPr lang="en-US" b="1" dirty="0" smtClean="0"/>
              <a:t> round 2 </a:t>
            </a:r>
            <a:r>
              <a:rPr lang="en-US" dirty="0" smtClean="0"/>
              <a:t>is the winning round.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4238374" y="1774050"/>
            <a:ext cx="640775" cy="6530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448011" y="5359651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11" y="5359651"/>
                <a:ext cx="223224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19140" y="15474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dirty="0" smtClean="0"/>
              <a:t> bidders:</a:t>
            </a:r>
          </a:p>
        </p:txBody>
      </p:sp>
    </p:spTree>
    <p:extLst>
      <p:ext uri="{BB962C8B-B14F-4D97-AF65-F5344CB8AC3E}">
        <p14:creationId xmlns:p14="http://schemas.microsoft.com/office/powerpoint/2010/main" val="39785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16" grpId="0" animBg="1"/>
      <p:bldP spid="32" grpId="0"/>
      <p:bldP spid="33" grpId="0"/>
      <p:bldP spid="35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vectors – Round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1640" y="2348880"/>
            <a:ext cx="6264616" cy="533069"/>
            <a:chOff x="1441428" y="4001195"/>
            <a:chExt cx="6264616" cy="533069"/>
          </a:xfrm>
        </p:grpSpPr>
        <p:pic>
          <p:nvPicPr>
            <p:cNvPr id="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1196752"/>
                <a:ext cx="8712968" cy="73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for every item the </a:t>
                </a:r>
                <a:r>
                  <a:rPr lang="en-US" b="1" dirty="0" smtClean="0"/>
                  <a:t>candidate price vector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0,1,2,4,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,16,32,64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:r>
                  <a:rPr lang="en-US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/>
                  <a:t> for every item for round 1.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8712968" cy="731098"/>
              </a:xfrm>
              <a:prstGeom prst="rect">
                <a:avLst/>
              </a:prstGeom>
              <a:blipFill rotWithShape="1">
                <a:blip r:embed="rId3"/>
                <a:stretch>
                  <a:fillRect l="-55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3141" y="33569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Round 1: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1" y="4149080"/>
            <a:ext cx="720000" cy="72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83968" y="4149080"/>
            <a:ext cx="331228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1041051" y="4509080"/>
            <a:ext cx="3242917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8" y="4185914"/>
            <a:ext cx="33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Answers Demand query with {1,3}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8323" y="2878079"/>
                <a:ext cx="7870493" cy="41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0" dirty="0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23" y="2878079"/>
                <a:ext cx="7870493" cy="417615"/>
              </a:xfrm>
              <a:prstGeom prst="rect">
                <a:avLst/>
              </a:prstGeom>
              <a:blipFill rotWithShape="1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endCxn id="22" idx="1"/>
          </p:cNvCxnSpPr>
          <p:nvPr/>
        </p:nvCxnSpPr>
        <p:spPr>
          <a:xfrm>
            <a:off x="6156176" y="1562301"/>
            <a:ext cx="1216496" cy="498547"/>
          </a:xfrm>
          <a:prstGeom prst="bentConnector3">
            <a:avLst>
              <a:gd name="adj1" fmla="val -7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372672" y="1876182"/>
                <a:ext cx="12961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72" y="1876182"/>
                <a:ext cx="129614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51520" y="2432683"/>
            <a:ext cx="101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r>
              <a:rPr lang="en-US" dirty="0" smtClean="0"/>
              <a:t> items: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</a:t>
            </a:r>
            <a:r>
              <a:rPr lang="en-US" dirty="0" smtClean="0"/>
              <a:t>1 – </a:t>
            </a:r>
            <a:r>
              <a:rPr lang="en-US" dirty="0" err="1" smtClean="0"/>
              <a:t>FixedPrice</a:t>
            </a:r>
            <a:r>
              <a:rPr lang="en-US" dirty="0" smtClean="0"/>
              <a:t> Auction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1640" y="2348880"/>
            <a:ext cx="6264616" cy="533069"/>
            <a:chOff x="1441428" y="4001195"/>
            <a:chExt cx="6264616" cy="533069"/>
          </a:xfrm>
        </p:grpSpPr>
        <p:pic>
          <p:nvPicPr>
            <p:cNvPr id="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1196752"/>
                <a:ext cx="8712968" cy="73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for every item the </a:t>
                </a:r>
                <a:r>
                  <a:rPr lang="en-US" b="1" dirty="0" smtClean="0"/>
                  <a:t>candidate price vector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0,1,2,4,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,16,32,64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:r>
                  <a:rPr lang="en-US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/>
                  <a:t> for every item for round 1.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8712968" cy="731098"/>
              </a:xfrm>
              <a:prstGeom prst="rect">
                <a:avLst/>
              </a:prstGeom>
              <a:blipFill rotWithShape="1">
                <a:blip r:embed="rId3"/>
                <a:stretch>
                  <a:fillRect l="-55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3141" y="33569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Round 1: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1" y="4149080"/>
            <a:ext cx="720000" cy="72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83968" y="4149080"/>
            <a:ext cx="331228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1041051" y="4509080"/>
            <a:ext cx="3242917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8" y="4324414"/>
            <a:ext cx="33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Answers Demand query with {2}</a:t>
            </a:r>
            <a:endParaRPr 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8240" y="2878076"/>
                <a:ext cx="7870493" cy="41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0" dirty="0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0" y="2878076"/>
                <a:ext cx="7870493" cy="417615"/>
              </a:xfrm>
              <a:prstGeom prst="rect">
                <a:avLst/>
              </a:prstGeom>
              <a:blipFill rotWithShape="1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endCxn id="19" idx="1"/>
          </p:cNvCxnSpPr>
          <p:nvPr/>
        </p:nvCxnSpPr>
        <p:spPr>
          <a:xfrm>
            <a:off x="6156176" y="1562301"/>
            <a:ext cx="1216496" cy="498547"/>
          </a:xfrm>
          <a:prstGeom prst="bentConnector3">
            <a:avLst>
              <a:gd name="adj1" fmla="val -7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372672" y="1876182"/>
                <a:ext cx="12961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72" y="1876182"/>
                <a:ext cx="12961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51520" y="2432683"/>
            <a:ext cx="101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r>
              <a:rPr lang="en-US" dirty="0" smtClean="0"/>
              <a:t> items: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Combinatorial Auctions – The problem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dirty="0" smtClean="0"/>
              <a:t>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r>
              <a:rPr lang="en-US" dirty="0" smtClean="0"/>
              <a:t> items: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1 – </a:t>
            </a:r>
            <a:r>
              <a:rPr lang="en-US" dirty="0" err="1"/>
              <a:t>FixedPrice</a:t>
            </a:r>
            <a:r>
              <a:rPr lang="en-US" dirty="0"/>
              <a:t> Auction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1640" y="2348880"/>
            <a:ext cx="6264616" cy="533069"/>
            <a:chOff x="1441428" y="4001195"/>
            <a:chExt cx="6264616" cy="533069"/>
          </a:xfrm>
        </p:grpSpPr>
        <p:pic>
          <p:nvPicPr>
            <p:cNvPr id="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20" y="1196752"/>
                <a:ext cx="8712968" cy="73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for every item the </a:t>
                </a:r>
                <a:r>
                  <a:rPr lang="en-US" b="1" dirty="0" smtClean="0"/>
                  <a:t>candidate price vector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0,1,2,4,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,16,32,64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:r>
                  <a:rPr lang="en-US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/>
                  <a:t> for every item for round 1.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8712968" cy="731098"/>
              </a:xfrm>
              <a:prstGeom prst="rect">
                <a:avLst/>
              </a:prstGeom>
              <a:blipFill rotWithShape="1">
                <a:blip r:embed="rId3"/>
                <a:stretch>
                  <a:fillRect l="-55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3141" y="33569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Round 1: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1" y="4149080"/>
            <a:ext cx="720000" cy="72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83968" y="4149080"/>
            <a:ext cx="331228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1041051" y="4509080"/>
            <a:ext cx="3242917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3968" y="4324414"/>
                <a:ext cx="3312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4"/>
                    </a:solidFill>
                  </a:rPr>
                  <a:t>Answers Demand query with {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chemeClr val="accent4"/>
                    </a:solidFill>
                  </a:rPr>
                  <a:t>}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24414"/>
                <a:ext cx="33122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8323" y="2878079"/>
                <a:ext cx="7870493" cy="41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0" dirty="0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23" y="2878079"/>
                <a:ext cx="7870493" cy="417615"/>
              </a:xfrm>
              <a:prstGeom prst="rect">
                <a:avLst/>
              </a:prstGeom>
              <a:blipFill rotWithShape="1"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endCxn id="19" idx="1"/>
          </p:cNvCxnSpPr>
          <p:nvPr/>
        </p:nvCxnSpPr>
        <p:spPr>
          <a:xfrm>
            <a:off x="6156176" y="1562301"/>
            <a:ext cx="1216496" cy="498547"/>
          </a:xfrm>
          <a:prstGeom prst="bentConnector3">
            <a:avLst>
              <a:gd name="adj1" fmla="val -7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372672" y="1876182"/>
                <a:ext cx="12961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72" y="1876182"/>
                <a:ext cx="129614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51520" y="2432683"/>
            <a:ext cx="101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r>
              <a:rPr lang="en-US" dirty="0" smtClean="0"/>
              <a:t> items: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 finishes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3435" y="1815333"/>
            <a:ext cx="720579" cy="3621675"/>
            <a:chOff x="1441428" y="4005064"/>
            <a:chExt cx="720579" cy="3621675"/>
          </a:xfrm>
        </p:grpSpPr>
        <p:pic>
          <p:nvPicPr>
            <p:cNvPr id="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793283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5585371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007" y="6305451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7097539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60032" y="1877024"/>
                <a:ext cx="4145109" cy="41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b="0" i="1" strike="sngStrike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0,1,2,4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,8,16,32,64] , 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" b="0" i="1" dirty="0" smtClean="0">
                          <a:latin typeface="Cambria Math"/>
                          <a:ea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trike="sngStrik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877024"/>
                <a:ext cx="4145109" cy="417935"/>
              </a:xfrm>
              <a:prstGeom prst="rect">
                <a:avLst/>
              </a:prstGeom>
              <a:blipFill rotWithShape="1">
                <a:blip r:embed="rId3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76684" y="2665083"/>
                <a:ext cx="4114844" cy="41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0,1,2,4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,8,16,32,64], 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" b="0" i="1" dirty="0" smtClean="0">
                          <a:latin typeface="Cambria Math"/>
                          <a:ea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684" y="2665083"/>
                <a:ext cx="4114844" cy="417935"/>
              </a:xfrm>
              <a:prstGeom prst="rect">
                <a:avLst/>
              </a:prstGeom>
              <a:blipFill rotWithShape="1">
                <a:blip r:embed="rId4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60032" y="4177411"/>
                <a:ext cx="4042838" cy="41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2)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=[0,1,2,4,</m:t>
                      </m:r>
                      <m:r>
                        <a:rPr lang="en-US" b="0" i="1" strike="sngStrike" dirty="0" smtClean="0">
                          <a:latin typeface="Cambria Math"/>
                        </a:rPr>
                        <m:t>8,16,32</m:t>
                      </m:r>
                      <m:r>
                        <m:rPr>
                          <m:nor/>
                        </m:rPr>
                        <a:rPr lang="en-US" strike="sng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,64</m:t>
                      </m:r>
                      <m:r>
                        <a:rPr lang="en-US" i="1" dirty="0">
                          <a:latin typeface="Cambria Math"/>
                        </a:rPr>
                        <m:t>]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177411"/>
                <a:ext cx="4042838" cy="417935"/>
              </a:xfrm>
              <a:prstGeom prst="rect">
                <a:avLst/>
              </a:prstGeom>
              <a:blipFill rotWithShape="1"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60032" y="3457331"/>
                <a:ext cx="4169475" cy="41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0,1,2,4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,8,16,32,64], 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" b="0" i="1" dirty="0" smtClean="0">
                          <a:latin typeface="Cambria Math"/>
                          <a:ea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57331"/>
                <a:ext cx="4169475" cy="417935"/>
              </a:xfrm>
              <a:prstGeom prst="rect">
                <a:avLst/>
              </a:prstGeom>
              <a:blipFill rotWithShape="1">
                <a:blip r:embed="rId6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60032" y="4969499"/>
                <a:ext cx="4092531" cy="41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=[0,1,2,4,</m:t>
                      </m:r>
                      <m:r>
                        <a:rPr lang="en-US" i="1" strike="sng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8,16,32</m:t>
                      </m:r>
                      <m:r>
                        <m:rPr>
                          <m:nor/>
                        </m:rPr>
                        <a:rPr lang="en-US" strike="sng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,64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969499"/>
                <a:ext cx="4092531" cy="417935"/>
              </a:xfrm>
              <a:prstGeom prst="rect">
                <a:avLst/>
              </a:prstGeom>
              <a:blipFill rotWithShape="1">
                <a:blip r:embed="rId7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3"/>
            <a:endCxn id="10" idx="1"/>
          </p:cNvCxnSpPr>
          <p:nvPr/>
        </p:nvCxnSpPr>
        <p:spPr>
          <a:xfrm>
            <a:off x="983435" y="2079933"/>
            <a:ext cx="3876597" cy="6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983435" y="2868152"/>
            <a:ext cx="3893249" cy="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983435" y="3660240"/>
            <a:ext cx="3876597" cy="6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2" idx="1"/>
          </p:cNvCxnSpPr>
          <p:nvPr/>
        </p:nvCxnSpPr>
        <p:spPr>
          <a:xfrm>
            <a:off x="984014" y="4380320"/>
            <a:ext cx="3876018" cy="6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4" idx="1"/>
          </p:cNvCxnSpPr>
          <p:nvPr/>
        </p:nvCxnSpPr>
        <p:spPr>
          <a:xfrm>
            <a:off x="983435" y="5172408"/>
            <a:ext cx="3876597" cy="6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5649" y="24960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73975" y="17123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65649" y="32726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73975" y="399274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Sold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65649" y="47835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Sold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2 begins (winning round)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1640" y="1484784"/>
            <a:ext cx="6264616" cy="533069"/>
            <a:chOff x="1441428" y="4001195"/>
            <a:chExt cx="6264616" cy="533069"/>
          </a:xfrm>
        </p:grpSpPr>
        <p:pic>
          <p:nvPicPr>
            <p:cNvPr id="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263765" y="263691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Round 2: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1" y="3356992"/>
            <a:ext cx="720000" cy="72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83968" y="3356992"/>
            <a:ext cx="331228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1041051" y="3716992"/>
            <a:ext cx="324291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8" y="3393826"/>
            <a:ext cx="33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Answers Demand query with {2,4,5}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584" y="2132856"/>
                <a:ext cx="7870493" cy="41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0" dirty="0" smtClean="0">
                        <a:latin typeface="Cambria Math"/>
                        <a:ea typeface="Cambria Math" panose="02040503050406030204" pitchFamily="18" charset="0"/>
                      </a:rPr>
                      <m:t>32</m:t>
                    </m:r>
                    <m:r>
                      <a:rPr lang="en-US" b="0" i="0" dirty="0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32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32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2         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" b="0" i="1" dirty="0" smtClean="0">
                        <a:latin typeface="Cambria Math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870493" cy="417615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39552" y="443711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No other players in this round. The auction </a:t>
            </a:r>
            <a:r>
              <a:rPr lang="en-US" b="1" dirty="0" smtClean="0"/>
              <a:t>completes</a:t>
            </a:r>
            <a:r>
              <a:rPr lang="en-US" dirty="0" smtClean="0"/>
              <a:t> since this is the winning round</a:t>
            </a:r>
            <a:r>
              <a:rPr lang="el-GR" dirty="0" smtClean="0"/>
              <a:t>,</a:t>
            </a:r>
            <a:r>
              <a:rPr lang="en-US" dirty="0" smtClean="0"/>
              <a:t> and allocates items {2,4,5} to the </a:t>
            </a:r>
            <a:r>
              <a:rPr lang="en-US" dirty="0" smtClean="0">
                <a:solidFill>
                  <a:schemeClr val="accent2"/>
                </a:solidFill>
              </a:rPr>
              <a:t>red</a:t>
            </a:r>
            <a:r>
              <a:rPr lang="en-US" dirty="0" smtClean="0"/>
              <a:t> bidder.</a:t>
            </a:r>
            <a:endParaRPr lang="el-G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Notice that </a:t>
            </a:r>
            <a:r>
              <a:rPr lang="en-US" dirty="0" smtClean="0">
                <a:solidFill>
                  <a:schemeClr val="accent3"/>
                </a:solidFill>
              </a:rPr>
              <a:t>green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orange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purple</a:t>
            </a:r>
            <a:r>
              <a:rPr lang="en-US" dirty="0" smtClean="0"/>
              <a:t> participated in the auction but got nothing and also that </a:t>
            </a:r>
            <a:r>
              <a:rPr lang="en-US" dirty="0" smtClean="0">
                <a:solidFill>
                  <a:schemeClr val="tx2"/>
                </a:solidFill>
              </a:rPr>
              <a:t>blue</a:t>
            </a:r>
            <a:r>
              <a:rPr lang="en-US" dirty="0" smtClean="0"/>
              <a:t> didn’t get a chance to participate.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Binary-Search Mechanism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1500" dirty="0" smtClean="0"/>
                  <a:t>Split bidders (uniformly at random) into </a:t>
                </a:r>
                <a14:m>
                  <m:oMath xmlns:m="http://schemas.openxmlformats.org/officeDocument/2006/math">
                    <m:r>
                      <a:rPr lang="el-GR" sz="1500" i="1">
                        <a:latin typeface="Cambria Math"/>
                      </a:rPr>
                      <m:t>𝛽</m:t>
                    </m:r>
                    <m:r>
                      <a:rPr lang="en-US" sz="1500" i="1">
                        <a:latin typeface="Cambria Math"/>
                      </a:rPr>
                      <m:t>+1</m:t>
                    </m:r>
                    <m:r>
                      <a:rPr lang="el-GR" sz="15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sz="1500" i="1">
                        <a:latin typeface="Cambria Math"/>
                      </a:rPr>
                      <m:t>= </m:t>
                    </m:r>
                    <m:r>
                      <a:rPr lang="en-US" sz="15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5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5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15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5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1500" dirty="0"/>
                  <a:t> groups - rounds that we will be handling sequentially.</a:t>
                </a:r>
              </a:p>
              <a:p>
                <a:pPr algn="just"/>
                <a:r>
                  <a:rPr lang="en-US" sz="1500" dirty="0"/>
                  <a:t>Select uniformly at random a 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5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500"/>
                          <m:t>⋆</m:t>
                        </m:r>
                      </m:sup>
                    </m:sSup>
                  </m:oMath>
                </a14:m>
                <a:r>
                  <a:rPr lang="en-US" sz="1500" dirty="0"/>
                  <a:t>, and consider it the winning round.</a:t>
                </a:r>
              </a:p>
              <a:p>
                <a:pPr algn="just"/>
                <a:r>
                  <a:rPr lang="en-US" sz="1500" dirty="0" smtClean="0"/>
                  <a:t>Define a price vector B of </a:t>
                </a:r>
                <a:r>
                  <a:rPr lang="en-US" sz="1500" b="1" dirty="0" smtClean="0"/>
                  <a:t>candidate</a:t>
                </a:r>
                <a:r>
                  <a:rPr lang="en-US" sz="1500" dirty="0" smtClean="0"/>
                  <a:t> prices. The size of this vector B is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5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5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500" i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500" dirty="0" smtClean="0"/>
                  <a:t>. </a:t>
                </a:r>
                <a:br>
                  <a:rPr lang="en-US" sz="1500" dirty="0" smtClean="0"/>
                </a:br>
                <a:r>
                  <a:rPr lang="en-US" sz="1500" dirty="0" smtClean="0"/>
                  <a:t>Define for every item 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sz="1500" i="1" dirty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sz="1500" b="0" i="1" dirty="0" smtClean="0">
                        <a:latin typeface="Cambria Math"/>
                      </a:rPr>
                      <m:t>=</m:t>
                    </m:r>
                    <m:r>
                      <a:rPr lang="en-US" sz="1500" b="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1500" dirty="0"/>
                  <a:t> </a:t>
                </a:r>
                <a:endParaRPr lang="en-US" sz="1500" dirty="0" smtClean="0"/>
              </a:p>
              <a:p>
                <a:pPr algn="just"/>
                <a:r>
                  <a:rPr lang="en-US" sz="15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/>
                      </a:rPr>
                      <m:t>ℓ=1 </m:t>
                    </m:r>
                    <m:r>
                      <m:rPr>
                        <m:sty m:val="p"/>
                      </m:rPr>
                      <a:rPr lang="en-US" sz="1500" i="1" dirty="0">
                        <a:latin typeface="Cambria Math"/>
                      </a:rPr>
                      <m:t>t</m:t>
                    </m:r>
                  </m:oMath>
                </a14:m>
                <a:r>
                  <a:rPr lang="en-US" sz="1500" dirty="0"/>
                  <a:t>o </a:t>
                </a:r>
                <a14:m>
                  <m:oMath xmlns:m="http://schemas.openxmlformats.org/officeDocument/2006/math">
                    <m:r>
                      <a:rPr lang="el-GR" sz="1500" i="1" dirty="0">
                        <a:latin typeface="Cambria Math"/>
                      </a:rPr>
                      <m:t>𝛽</m:t>
                    </m:r>
                  </m:oMath>
                </a14:m>
                <a:r>
                  <a:rPr lang="el-GR" sz="1500" dirty="0"/>
                  <a:t> </a:t>
                </a:r>
                <a:r>
                  <a:rPr lang="en-US" sz="1500" dirty="0"/>
                  <a:t>rounds: </a:t>
                </a:r>
                <a:endParaRPr lang="en-US" sz="1500" dirty="0" smtClean="0"/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US" sz="1500" dirty="0"/>
                  <a:t>For every item e, define the 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500" dirty="0"/>
                  <a:t>, where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/>
                      </a:rPr>
                      <m:t>𝑘</m:t>
                    </m:r>
                    <m:r>
                      <a:rPr lang="en-US" sz="1500" i="1" dirty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5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5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5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500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500" i="1" dirty="0">
                                <a:latin typeface="Cambria Math"/>
                              </a:rPr>
                              <m:t>ℓ−1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500" dirty="0"/>
                  <a:t> and </a:t>
                </a:r>
                <a:r>
                  <a:rPr lang="en-US" sz="1500" i="1" dirty="0" smtClean="0">
                    <a:latin typeface="Cambria Math"/>
                    <a:ea typeface="Cambria Math" panose="02040503050406030204" pitchFamily="18" charset="0"/>
                  </a:rPr>
                  <a:t/>
                </a:r>
                <a:br>
                  <a:rPr lang="en-US" sz="1500" i="1" dirty="0" smtClean="0">
                    <a:latin typeface="Cambria Math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  <m: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500" dirty="0"/>
                  <a:t> is the vector of candidate prices for e.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US" sz="1500" dirty="0"/>
                  <a:t>Run </a:t>
                </a:r>
                <a:r>
                  <a:rPr lang="en-US" sz="1500" dirty="0" smtClean="0"/>
                  <a:t>Fixed-Price Auction</a:t>
                </a:r>
                <a:r>
                  <a:rPr lang="en-US" sz="15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n-US" sz="1500" i="1" dirty="0"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500" dirty="0"/>
                  <a:t>,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15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dirty="0">
                            <a:latin typeface="Cambria Math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15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500" dirty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n-US" sz="1500" i="1" dirty="0"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500" dirty="0"/>
                  <a:t> is the set of bidders participating in this round,  and let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/>
                      </a:rPr>
                      <m:t>𝐴</m:t>
                    </m:r>
                    <m:r>
                      <a:rPr lang="en-US" sz="1500" i="1" dirty="0">
                        <a:latin typeface="Cambria Math"/>
                      </a:rPr>
                      <m:t>(ℓ)</m:t>
                    </m:r>
                  </m:oMath>
                </a14:m>
                <a:r>
                  <a:rPr lang="en-US" sz="1500" dirty="0"/>
                  <a:t> be the allocation.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US" sz="1500" dirty="0"/>
                  <a:t>For every item e, if e is allocated in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/>
                      </a:rPr>
                      <m:t>𝐴</m:t>
                    </m:r>
                    <m:r>
                      <a:rPr lang="en-US" sz="1500" i="1" dirty="0">
                        <a:latin typeface="Cambria Math"/>
                      </a:rPr>
                      <m:t>(ℓ)</m:t>
                    </m:r>
                  </m:oMath>
                </a14:m>
                <a:r>
                  <a:rPr lang="en-US" sz="1500" dirty="0"/>
                  <a:t>, define remaining candidate prices </a:t>
                </a:r>
                <a:br>
                  <a:rPr lang="en-US" sz="15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ℓ+1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1500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500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  <m: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500" dirty="0"/>
                  <a:t>, and otherwise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ℓ+1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  <m: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1500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500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500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15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500" dirty="0"/>
                  <a:t> 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US" sz="1500" dirty="0"/>
                  <a:t>If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/>
                      </a:rPr>
                      <m:t>ℓ</m:t>
                    </m:r>
                    <m:r>
                      <a:rPr lang="en-US" sz="15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5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5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500"/>
                          <m:t>⋆</m:t>
                        </m:r>
                      </m:sup>
                    </m:sSup>
                  </m:oMath>
                </a14:m>
                <a:r>
                  <a:rPr lang="en-US" sz="1500" dirty="0" smtClean="0"/>
                  <a:t> </a:t>
                </a:r>
                <a:r>
                  <a:rPr lang="en-US" sz="1500" dirty="0"/>
                  <a:t>then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500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1500" i="1" dirty="0">
                            <a:latin typeface="Cambria Math"/>
                          </a:rPr>
                          <m:t>(ℓ)</m:t>
                        </m:r>
                      </m:sup>
                    </m:sSup>
                  </m:oMath>
                </a14:m>
                <a:r>
                  <a:rPr lang="en-US" sz="1500" dirty="0"/>
                  <a:t> as the final allocation. </a:t>
                </a:r>
              </a:p>
              <a:p>
                <a:pPr algn="just"/>
                <a:r>
                  <a:rPr lang="en-US" sz="1500" dirty="0" smtClean="0"/>
                  <a:t>Run </a:t>
                </a:r>
                <a:r>
                  <a:rPr lang="en-US" sz="1500" dirty="0" smtClean="0"/>
                  <a:t>Fixed-Price Auction</a:t>
                </a:r>
                <a:r>
                  <a:rPr lang="en-US" sz="15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l-GR" sz="1500" i="1">
                            <a:latin typeface="Cambria Math"/>
                          </a:rPr>
                          <m:t>𝛽</m:t>
                        </m:r>
                        <m:r>
                          <a:rPr lang="el-GR" sz="15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l-GR" sz="1500" dirty="0"/>
                  <a:t>,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15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dirty="0">
                            <a:latin typeface="Cambria Math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15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sz="1500" dirty="0"/>
                  <a:t>), </a:t>
                </a:r>
                <a:r>
                  <a:rPr lang="en-US" sz="15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5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 dirty="0">
                            <a:latin typeface="Cambria Math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15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sz="1500" dirty="0"/>
                  <a:t> </a:t>
                </a:r>
                <a:r>
                  <a:rPr lang="en-US" sz="1500" dirty="0"/>
                  <a:t>is the unique price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sz="1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500" dirty="0"/>
                  <a:t>, and return this as the final allocation</a:t>
                </a:r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70" r="-296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7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assumptions and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endParaRPr lang="el-GR" sz="2000" dirty="0" smtClean="0"/>
              </a:p>
              <a:p>
                <a:pPr algn="just"/>
                <a:r>
                  <a:rPr lang="en-US" sz="2000" dirty="0" smtClean="0"/>
                  <a:t>We have knowledge of </a:t>
                </a:r>
                <a14:m>
                  <m:oMath xmlns:m="http://schemas.openxmlformats.org/officeDocument/2006/math">
                    <m:r>
                      <a:rPr lang="el-GR" sz="2000" b="0" i="1" dirty="0">
                        <a:latin typeface="Cambria Math"/>
                      </a:rPr>
                      <m:t>𝜓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1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1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10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1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1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100" b="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00" b="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100" b="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100" b="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</m:d>
                      </m:e>
                    </m:func>
                  </m:oMath>
                </a14:m>
                <a:r>
                  <a:rPr lang="" sz="2000" dirty="0" smtClean="0"/>
                  <a:t>. </a:t>
                </a:r>
                <a:r>
                  <a:rPr lang="en-US" sz="2000" dirty="0" smtClean="0"/>
                  <a:t>That is essentially an upper bound for all valuations functions. This can be </a:t>
                </a:r>
                <a:r>
                  <a:rPr lang="en-US" sz="2000" b="1" dirty="0" smtClean="0"/>
                  <a:t>removed</a:t>
                </a:r>
                <a:r>
                  <a:rPr lang="en-US" sz="2000" dirty="0" smtClean="0"/>
                  <a:t>.</a:t>
                </a:r>
              </a:p>
              <a:p>
                <a:pPr algn="just"/>
                <a:r>
                  <a:rPr lang="en-US" sz="2000" dirty="0" smtClean="0"/>
                  <a:t>Valuation functions are:</a:t>
                </a:r>
              </a:p>
              <a:p>
                <a:pPr lvl="1" algn="just"/>
                <a:r>
                  <a:rPr lang="en-US" sz="1600" b="1" dirty="0" smtClean="0"/>
                  <a:t>Normalized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600" i="1" dirty="0"/>
              </a:p>
              <a:p>
                <a:pPr lvl="1" algn="just"/>
                <a:r>
                  <a:rPr lang="en-US" sz="1600" b="1" dirty="0" smtClean="0"/>
                  <a:t>Monotone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</a:rPr>
                      <m:t> ∀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1600" i="1">
                        <a:latin typeface="Cambria Math"/>
                      </a:rPr>
                      <m:t>⊆</m:t>
                    </m:r>
                    <m:r>
                      <a:rPr lang="en-US" sz="1600" i="1">
                        <a:latin typeface="Cambria Math"/>
                      </a:rPr>
                      <m:t>𝑇</m:t>
                    </m:r>
                    <m:r>
                      <a:rPr lang="en-US" sz="1600" i="1">
                        <a:latin typeface="Cambria Math"/>
                      </a:rPr>
                      <m:t>⊆</m:t>
                    </m:r>
                    <m:r>
                      <a:rPr lang="en-US" sz="1600" i="1">
                        <a:latin typeface="Cambria Math"/>
                      </a:rPr>
                      <m:t>𝑀</m:t>
                    </m:r>
                  </m:oMath>
                </a14:m>
                <a:endParaRPr lang="en-US" sz="16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 smtClean="0"/>
                  <a:t> is the </a:t>
                </a:r>
                <a:r>
                  <a:rPr lang="en-US" sz="2000" u="sng" dirty="0" smtClean="0"/>
                  <a:t>price</a:t>
                </a:r>
                <a:r>
                  <a:rPr lang="en-US" sz="2000" dirty="0" smtClean="0"/>
                  <a:t> we choose for </a:t>
                </a:r>
                <a:r>
                  <a:rPr lang="en-US" sz="2000" dirty="0" smtClean="0"/>
                  <a:t>the </a:t>
                </a:r>
                <a:r>
                  <a:rPr lang="en-US" sz="2000" dirty="0" err="1" smtClean="0"/>
                  <a:t>FixedPrice</a:t>
                </a:r>
                <a:r>
                  <a:rPr lang="en-US" sz="2000" dirty="0" smtClean="0"/>
                  <a:t> Auction for </a:t>
                </a:r>
                <a:r>
                  <a:rPr lang="en-US" sz="2200" u="sng" dirty="0"/>
                  <a:t>item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e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/>
                  <a:t>.</a:t>
                </a:r>
                <a:endParaRPr lang="el-GR" sz="20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l-GR" sz="2000" i="1" smtClean="0">
                        <a:latin typeface="Cambria Math"/>
                      </a:rPr>
                      <m:t>𝛽</m:t>
                    </m:r>
                    <m:r>
                      <a:rPr lang="en-US" sz="2000" b="0" i="1" smtClean="0">
                        <a:latin typeface="Cambria Math"/>
                      </a:rPr>
                      <m:t>+1 </m:t>
                    </m:r>
                    <m:r>
                      <a:rPr lang="el-GR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 is the </a:t>
                </a:r>
                <a:r>
                  <a:rPr lang="en-US" sz="2000" u="sng" dirty="0" smtClean="0"/>
                  <a:t>number of rounds</a:t>
                </a:r>
                <a:r>
                  <a:rPr lang="en-US" sz="2000" dirty="0" smtClean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denotes the </a:t>
                </a:r>
                <a:r>
                  <a:rPr lang="en-US" sz="2000" u="sng" dirty="0" smtClean="0"/>
                  <a:t>round</a:t>
                </a:r>
                <a:r>
                  <a:rPr lang="en-US" sz="2000" dirty="0" smtClean="0"/>
                  <a:t> bidder </a:t>
                </a:r>
                <a:r>
                  <a:rPr lang="en-US" sz="2000" b="1" dirty="0" err="1" smtClean="0"/>
                  <a:t>i</a:t>
                </a:r>
                <a:r>
                  <a:rPr lang="en-US" sz="2000" dirty="0" smtClean="0"/>
                  <a:t> is placed in.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the </a:t>
                </a:r>
                <a:r>
                  <a:rPr lang="en-US" sz="2000" b="1" dirty="0" smtClean="0"/>
                  <a:t>winning round</a:t>
                </a:r>
                <a:r>
                  <a:rPr lang="el-GR" sz="2000" dirty="0" smtClean="0"/>
                  <a:t>.</a:t>
                </a:r>
                <a:endParaRPr lang="en-US" sz="20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denotes </a:t>
                </a:r>
                <a:r>
                  <a:rPr lang="en-US" sz="2000" dirty="0"/>
                  <a:t>a </a:t>
                </a:r>
                <a:r>
                  <a:rPr lang="en-US" sz="2000" u="sng" dirty="0"/>
                  <a:t>vector</a:t>
                </a:r>
                <a:r>
                  <a:rPr lang="en-US" sz="20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 So it describes the rounds everyone else participates in. (i.e. [1,3,1,5,4,2,_,5,2,3])</a:t>
                </a:r>
                <a:endParaRPr lang="" sz="20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" sz="2000" b="0" i="1" dirty="0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/>
                          </a:rPr>
                          <m:t>𝑒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" sz="20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" sz="2000" b="0" i="1" dirty="0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</a:t>
                </a:r>
                <a:endParaRPr lang="en-US" sz="2000" b="1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l-GR" sz="2000" b="1" dirty="0" smtClean="0"/>
                  <a:t> </a:t>
                </a:r>
                <a:r>
                  <a:rPr lang="en-US" sz="2000" dirty="0" smtClean="0"/>
                  <a:t>will be used to describe the </a:t>
                </a:r>
                <a:r>
                  <a:rPr lang="en-US" sz="2000" u="sng" dirty="0" smtClean="0"/>
                  <a:t>set</a:t>
                </a:r>
                <a:r>
                  <a:rPr lang="en-US" sz="2000" dirty="0" smtClean="0"/>
                  <a:t> that bidder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would get in the optimal allocation.</a:t>
                </a:r>
                <a:endParaRPr lang="en-US" sz="20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8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679115" y="2420888"/>
            <a:ext cx="223224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9228" y="2420888"/>
            <a:ext cx="30487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0123" y="4062371"/>
            <a:ext cx="3096344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26167" y="4242391"/>
            <a:ext cx="2304256" cy="216024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1([DKL20])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7261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000" b="1" dirty="0" smtClean="0"/>
                  <a:t>Lemma 1: </a:t>
                </a:r>
                <a:r>
                  <a:rPr lang="en-US" sz="2000" dirty="0" smtClean="0"/>
                  <a:t>Given </a:t>
                </a:r>
                <a:r>
                  <a:rPr lang="en-US" sz="2000" b="1" dirty="0" smtClean="0"/>
                  <a:t>any set</a:t>
                </a:r>
                <a:r>
                  <a:rPr lang="en-US" sz="2000" dirty="0" smtClean="0"/>
                  <a:t> of items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</a:rPr>
                      <m:t>⊆</m:t>
                    </m:r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valuation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i="1" dirty="0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𝑀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there exists a </a:t>
                </a:r>
                <a:r>
                  <a:rPr lang="en-US" sz="2000" b="1" dirty="0" smtClean="0"/>
                  <a:t>distribution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l-GR" sz="2000" i="1" dirty="0" smtClean="0">
                        <a:latin typeface="Cambria Math"/>
                      </a:rPr>
                      <m:t>𝜆</m:t>
                    </m:r>
                    <m:r>
                      <a:rPr lang="el-G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over item sets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𝑆</m:t>
                    </m:r>
                    <m:r>
                      <a:rPr lang="en-US" sz="2000" i="1" dirty="0" smtClean="0">
                        <a:latin typeface="Cambria Math"/>
                      </a:rPr>
                      <m:t>⊆</m:t>
                    </m:r>
                    <m:r>
                      <a:rPr lang="en-US" sz="2000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000" dirty="0" smtClean="0"/>
                  <a:t> and </a:t>
                </a:r>
                <a:r>
                  <a:rPr lang="en-US" sz="2000" b="1" dirty="0" smtClean="0"/>
                  <a:t>prices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𝒒</m:t>
                        </m:r>
                      </m:e>
                      <m:sup>
                        <m:r>
                          <a:rPr lang="en-US" sz="2000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2000" dirty="0" smtClean="0"/>
                  <a:t> such that for </a:t>
                </a:r>
                <a:r>
                  <a:rPr lang="en-US" sz="2000" b="1" dirty="0" smtClean="0"/>
                  <a:t>any set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⊆</m:t>
                    </m:r>
                    <m:r>
                      <a:rPr lang="en-US" sz="2000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000" dirty="0" smtClean="0"/>
                  <a:t>, we have:</a:t>
                </a:r>
              </a:p>
              <a:p>
                <a:pPr marL="0" indent="0" algn="just">
                  <a:buNone/>
                </a:pPr>
                <a:r>
                  <a:rPr lang="el-GR" sz="2000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 dirty="0" smtClean="0">
                            <a:latin typeface="Cambria Math"/>
                          </a:rPr>
                          <m:t>𝑆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⊆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2000" b="0" i="1" dirty="0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/>
                              </a:rPr>
                              <m:t>S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000" i="1" dirty="0" smtClean="0">
                                <a:latin typeface="Cambria Math"/>
                              </a:rPr>
                              <m:t>∖</m:t>
                            </m:r>
                            <m:r>
                              <a:rPr lang="en-US" sz="2000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sz="2000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/>
                              </a:rPr>
                              <m:t>𝒒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             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𝒒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en-US" sz="2000" i="1" dirty="0" smtClean="0">
                        <a:latin typeface="Cambria Math"/>
                      </a:rPr>
                      <m:t>≥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l-GR" sz="2000" i="1" dirty="0" smtClean="0">
                        <a:latin typeface="Cambria Math"/>
                      </a:rPr>
                      <m:t>·</m:t>
                    </m:r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r>
                  <a:rPr lang="en-US" sz="2000" b="1" dirty="0" err="1" smtClean="0"/>
                  <a:t>Subadditive</a:t>
                </a:r>
                <a:r>
                  <a:rPr lang="en-US" sz="2000" dirty="0" smtClean="0"/>
                  <a:t> valuation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 then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/>
                      </a:rPr>
                      <m:t>𝛼</m:t>
                    </m:r>
                    <m:r>
                      <a:rPr lang="el-GR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dirty="0" err="1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𝑚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r>
                  <a:rPr lang="en-US" sz="2000" b="1" dirty="0" smtClean="0"/>
                  <a:t>XOS</a:t>
                </a:r>
                <a:r>
                  <a:rPr lang="en-US" sz="2000" dirty="0" smtClean="0"/>
                  <a:t> valuation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 then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/>
                      </a:rPr>
                      <m:t>𝛼</m:t>
                    </m:r>
                    <m:r>
                      <a:rPr lang="el-GR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72612"/>
                <a:ext cx="8229600" cy="4525963"/>
              </a:xfrm>
              <a:blipFill rotWithShape="1">
                <a:blip r:embed="rId2"/>
                <a:stretch>
                  <a:fillRect l="-815" t="-67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987352" y="4674439"/>
                <a:ext cx="1296144" cy="12241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\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352" y="4674439"/>
                <a:ext cx="1296144" cy="122413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26167" y="4801238"/>
                <a:ext cx="1008112" cy="9705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67" y="4801238"/>
                <a:ext cx="1008112" cy="970537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90263" y="59268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63" y="5926858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530423" y="4062371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291608" y="4818455"/>
                <a:ext cx="4032448" cy="1461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𝑈𝑡𝑖𝑙𝑖𝑡𝑦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𝑅𝑒𝑣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</a:rPr>
                </a:br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dirty="0" smtClean="0"/>
                  <a:t>That holds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some distribution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𝜆</m:t>
                    </m:r>
                    <m:r>
                      <a:rPr lang="el-G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some price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08" y="4818455"/>
                <a:ext cx="4032448" cy="1461234"/>
              </a:xfrm>
              <a:prstGeom prst="rect">
                <a:avLst/>
              </a:prstGeom>
              <a:blipFill rotWithShape="1">
                <a:blip r:embed="rId6"/>
                <a:stretch>
                  <a:fillRect l="-1210" r="-1362" b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379228" y="2843642"/>
            <a:ext cx="304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Expected Utility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51123" y="2843643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“Lost” Revenue</a:t>
            </a:r>
            <a:endParaRPr 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7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0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4" grpId="0" animBg="1"/>
      <p:bldP spid="13" grpId="0" animBg="1"/>
      <p:bldP spid="6" grpId="0" animBg="1"/>
      <p:bldP spid="8" grpId="0" animBg="1"/>
      <p:bldP spid="11" grpId="0"/>
      <p:bldP spid="14" grpId="0"/>
      <p:bldP spid="15" grpId="0"/>
      <p:bldP spid="34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Binary search - Rounding prices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l-GR" sz="2000" b="1" dirty="0" smtClean="0"/>
              </a:p>
              <a:p>
                <a:pPr marL="0" indent="0" algn="just">
                  <a:buNone/>
                </a:pPr>
                <a:r>
                  <a:rPr lang="en-US" sz="2000" b="1" dirty="0" smtClean="0"/>
                  <a:t>Observation 1:</a:t>
                </a:r>
                <a:r>
                  <a:rPr lang="en-US" sz="2000" dirty="0" smtClean="0"/>
                  <a:t> For a given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l-GR" sz="2000" dirty="0" smtClean="0"/>
                  <a:t>,</a:t>
                </a:r>
                <a:r>
                  <a:rPr lang="en-US" sz="2000" dirty="0" smtClean="0"/>
                  <a:t>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</a:rPr>
                      <m:t> :={0, 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 dirty="0" smtClean="0">
                            <a:latin typeface="Cambria Math"/>
                          </a:rPr>
                          <m:t>−3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 dirty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i="1" dirty="0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l-GR" sz="2000" b="0" i="1" smtClean="0">
                        <a:latin typeface="Cambria Math"/>
                      </a:rPr>
                      <m:t>𝜓</m:t>
                    </m:r>
                    <m:r>
                      <a:rPr lang="el-GR" sz="2000" i="1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−3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 dirty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i="1" dirty="0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l-GR" sz="2000" b="0" i="1" smtClean="0">
                        <a:latin typeface="Cambria Math"/>
                      </a:rPr>
                      <m:t>𝜓</m:t>
                    </m:r>
                    <m:r>
                      <a:rPr lang="el-GR" sz="2000" i="1" dirty="0" smtClean="0">
                        <a:latin typeface="Cambria Math"/>
                      </a:rPr>
                      <m:t>, </m:t>
                    </m:r>
                    <m:r>
                      <a:rPr lang="en-US" sz="2000" b="0" i="1" dirty="0" smtClean="0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l-GR" sz="2000" i="1" dirty="0" smtClean="0">
                        <a:latin typeface="Cambria Math"/>
                      </a:rPr>
                      <m:t>𝜓</m:t>
                    </m:r>
                    <m:r>
                      <a:rPr lang="el-GR" sz="20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l-GR" sz="2000" dirty="0" smtClean="0"/>
                  <a:t> </a:t>
                </a:r>
                <a:r>
                  <a:rPr lang="en-US" sz="2000" dirty="0" smtClean="0"/>
                  <a:t>as a 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3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 smtClean="0"/>
                  <a:t> candidate prices. Now for any set of items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</a:rPr>
                      <m:t>⊆</m:t>
                    </m:r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 smtClean="0"/>
                  <a:t> and any bidder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≤</m:t>
                    </m:r>
                    <m:r>
                      <a:rPr lang="el-GR" sz="2000" i="1" dirty="0" smtClean="0">
                        <a:latin typeface="Cambria Math"/>
                      </a:rPr>
                      <m:t>𝜓</m:t>
                    </m:r>
                  </m:oMath>
                </a14:m>
                <a:r>
                  <a:rPr lang="el-GR" sz="2000" dirty="0" smtClean="0"/>
                  <a:t> </a:t>
                </a:r>
                <a:r>
                  <a:rPr lang="en-US" sz="2000" dirty="0" smtClean="0"/>
                  <a:t>then there exist a distribution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/>
                      </a:rPr>
                      <m:t>𝜆</m:t>
                    </m:r>
                  </m:oMath>
                </a14:m>
                <a:r>
                  <a:rPr lang="el-GR" sz="2000" dirty="0" smtClean="0"/>
                  <a:t> </a:t>
                </a:r>
                <a:r>
                  <a:rPr lang="en-US" sz="2000" dirty="0" smtClean="0"/>
                  <a:t>over item sets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𝑆</m:t>
                    </m:r>
                    <m:r>
                      <a:rPr lang="en-US" sz="2000" i="1" dirty="0" smtClean="0">
                        <a:latin typeface="Cambria Math"/>
                      </a:rPr>
                      <m:t>⊆</m:t>
                    </m:r>
                    <m:r>
                      <a:rPr lang="en-US" sz="2000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000" dirty="0" smtClean="0"/>
                  <a:t> and prices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  <m:r>
                      <a:rPr lang="en-US" sz="2000" i="1" dirty="0" err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𝐵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 smtClean="0"/>
                  <a:t> such that for 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⊆</m:t>
                    </m:r>
                    <m:r>
                      <a:rPr lang="en-US" sz="2000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 dirty="0" smtClean="0">
                            <a:latin typeface="Cambria Math"/>
                          </a:rPr>
                          <m:t>𝑆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⊆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2000" b="0" i="1" dirty="0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/>
                              </a:rPr>
                              <m:t>S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000" i="1" dirty="0" smtClean="0">
                                <a:latin typeface="Cambria Math"/>
                              </a:rPr>
                              <m:t>∖</m:t>
                            </m:r>
                            <m:r>
                              <a:rPr lang="en-US" sz="2000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sz="200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𝒒</m:t>
                        </m:r>
                        <m:d>
                          <m:d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≥ 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l-GR" sz="2000" i="1" dirty="0" smtClean="0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sz="2000" b="0" i="1" dirty="0" smtClean="0">
                            <a:latin typeface="Cambria Math"/>
                          </a:rPr>
                          <m:t>𝜓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r>
                  <a:rPr lang="en-US" sz="2000" b="1" dirty="0"/>
                  <a:t>Subadditive</a:t>
                </a:r>
                <a:r>
                  <a:rPr lang="en-US" sz="2000" dirty="0"/>
                  <a:t> 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/>
                      </a:rPr>
                      <m:t>𝛼</m:t>
                    </m:r>
                    <m:r>
                      <a:rPr lang="el-GR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dirty="0" err="1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r>
                  <a:rPr lang="en-US" sz="2000" b="1" dirty="0"/>
                  <a:t>XOS</a:t>
                </a:r>
                <a:r>
                  <a:rPr lang="en-US" sz="2000" dirty="0"/>
                  <a:t> 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/>
                      </a:rPr>
                      <m:t>𝛼</m:t>
                    </m:r>
                    <m:r>
                      <a:rPr lang="el-GR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.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3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08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Theorem -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b="1" dirty="0" smtClean="0"/>
                  <a:t>Theorem 1: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For a combinatorial auction with n </a:t>
                </a:r>
                <a:r>
                  <a:rPr lang="en-US" sz="2000" dirty="0" err="1" smtClean="0"/>
                  <a:t>subadditive</a:t>
                </a:r>
                <a:r>
                  <a:rPr lang="en-US" sz="2000" dirty="0" smtClean="0"/>
                  <a:t> bidders and m items, given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latin typeface="Cambria Math"/>
                      </a:rPr>
                      <m:t>𝜓</m:t>
                    </m:r>
                    <m:r>
                      <a:rPr lang="en-US" sz="1800" i="1" dirty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</m:d>
                      </m:e>
                    </m:func>
                  </m:oMath>
                </a14:m>
                <a:r>
                  <a:rPr lang="el-GR" sz="2000" dirty="0" smtClean="0"/>
                  <a:t>,</a:t>
                </a:r>
                <a:r>
                  <a:rPr lang="en-US" sz="2000" dirty="0" smtClean="0"/>
                  <a:t> BinarySearchMechanism is universally </a:t>
                </a:r>
                <a:r>
                  <a:rPr lang="en-US" sz="2000" b="1" dirty="0" smtClean="0"/>
                  <a:t>truthful</a:t>
                </a:r>
                <a:r>
                  <a:rPr lang="en-US" sz="2000" dirty="0" smtClean="0"/>
                  <a:t>, uses at most </a:t>
                </a:r>
                <a:r>
                  <a:rPr lang="en-US" sz="2000" b="1" dirty="0" smtClean="0"/>
                  <a:t>n demand queries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polynomial time</a:t>
                </a:r>
                <a:r>
                  <a:rPr lang="en-US" sz="2000" dirty="0" smtClean="0"/>
                  <a:t>, and has </a:t>
                </a:r>
                <a:r>
                  <a:rPr lang="en-US" sz="2000" b="1" dirty="0" smtClean="0"/>
                  <a:t>expected welfare</a:t>
                </a:r>
                <a:r>
                  <a:rPr lang="en-US" sz="2000" dirty="0" smtClean="0"/>
                  <a:t>:</a:t>
                </a:r>
              </a:p>
              <a:p>
                <a:pPr marL="0" indent="0" algn="just">
                  <a:buNone/>
                </a:pPr>
                <a:endParaRPr lang="en-US" sz="8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𝑊𝑒𝑙𝑓𝑎𝑟𝑒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≥ 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 smtClean="0">
                            <a:latin typeface="Cambria Math"/>
                          </a:rPr>
                          <m:t>2·</m:t>
                        </m:r>
                        <m:r>
                          <a:rPr lang="el-GR" sz="2000" i="1" dirty="0" smtClean="0">
                            <a:latin typeface="Cambria Math"/>
                          </a:rPr>
                          <m:t>𝛼</m:t>
                        </m:r>
                        <m:r>
                          <a:rPr lang="el-GR" sz="2000" i="1" dirty="0" smtClean="0">
                            <a:latin typeface="Cambria Math"/>
                          </a:rPr>
                          <m:t>·</m:t>
                        </m:r>
                        <m:sSup>
                          <m:sSupPr>
                            <m:ctrlPr>
                              <a:rPr lang="el-G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l-GR" sz="2000" i="1" dirty="0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l-GR" sz="2000" i="1" dirty="0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nor/>
                              </m:rPr>
                              <a:rPr lang="en-US" sz="2000" smtClean="0"/>
                              <m:t>⋆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sz="2000" i="1" dirty="0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sz="200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 algn="just">
                  <a:buNone/>
                </a:pPr>
                <a:endParaRPr lang="en-US" sz="800" dirty="0" smtClean="0"/>
              </a:p>
              <a:p>
                <a:r>
                  <a:rPr lang="en-US" sz="2000" b="1" dirty="0"/>
                  <a:t>Subadditive</a:t>
                </a:r>
                <a:r>
                  <a:rPr lang="en-US" sz="2000" dirty="0"/>
                  <a:t> 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/>
                      </a:rPr>
                      <m:t>𝛼</m:t>
                    </m:r>
                    <m:r>
                      <a:rPr lang="el-GR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dirty="0" err="1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b="1" dirty="0"/>
                  <a:t>XOS</a:t>
                </a:r>
                <a:r>
                  <a:rPr lang="en-US" sz="2000" dirty="0"/>
                  <a:t> 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/>
                      </a:rPr>
                      <m:t>𝛼</m:t>
                    </m:r>
                    <m:r>
                      <a:rPr lang="el-GR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.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3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sz="2000" b="1" dirty="0" smtClean="0"/>
                  <a:t>Proposition 1</a:t>
                </a:r>
                <a:r>
                  <a:rPr lang="el-GR" sz="2000" b="1" dirty="0"/>
                  <a:t>:</a:t>
                </a:r>
                <a:r>
                  <a:rPr lang="en-US" sz="2000" dirty="0" smtClean="0"/>
                  <a:t> Consider any bidder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and the case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𝜓</m:t>
                    </m:r>
                    <m:r>
                      <a:rPr lang="en-US" sz="2000" i="1" dirty="0" smtClean="0">
                        <a:latin typeface="Cambria Math"/>
                      </a:rPr>
                      <m:t> ≥ 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 smtClean="0"/>
                          <m:t>⋆</m:t>
                        </m:r>
                      </m:sup>
                    </m:sSup>
                    <m:r>
                      <a:rPr lang="el-GR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denote a vector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 Then, for any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we have 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000"/>
                              <m:t>⋆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/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𝑅𝑒𝑣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2000" smtClean="0"/>
                                  <m:t>⋆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≥ 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 smtClean="0">
                            <a:latin typeface="Cambria Math"/>
                          </a:rPr>
                          <m:t>2·</m:t>
                        </m:r>
                        <m:r>
                          <a:rPr lang="el-GR" sz="2000" i="1" dirty="0" smtClean="0">
                            <a:latin typeface="Cambria Math"/>
                          </a:rPr>
                          <m:t>𝛼</m:t>
                        </m:r>
                        <m:r>
                          <a:rPr lang="el-GR" sz="2000" i="1" dirty="0" smtClean="0">
                            <a:latin typeface="Cambria Math"/>
                          </a:rPr>
                          <m:t>·</m:t>
                        </m:r>
                        <m:sSup>
                          <m:sSupPr>
                            <m:ctrlPr>
                              <a:rPr lang="el-G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l-GR" sz="2000" i="1" dirty="0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l-GR" sz="2000" i="1" dirty="0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nor/>
                              </m:rPr>
                              <a:rPr lang="en-US" sz="2000" smtClean="0"/>
                              <m:t>⋆</m:t>
                            </m:r>
                          </m:sup>
                        </m:sSup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sz="2000" i="1" dirty="0" smtClean="0">
                            <a:latin typeface="Cambria Math"/>
                          </a:rPr>
                          <m:t>𝜓</m:t>
                        </m:r>
                      </m:num>
                      <m:den>
                        <m:sSup>
                          <m:sSupPr>
                            <m:ctrlPr>
                              <a:rPr lang="el-GR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𝑈𝑡𝑖𝑙𝑖𝑡𝑦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𝑅𝑒𝑣</m:t>
                    </m:r>
                  </m:oMath>
                </a14:m>
                <a:r>
                  <a:rPr lang="en-US" sz="2000" dirty="0" smtClean="0"/>
                  <a:t> are defined for the </a:t>
                </a:r>
                <a:r>
                  <a:rPr lang="en-US" sz="2000" dirty="0" smtClean="0"/>
                  <a:t>Fixed-Price Auction </a:t>
                </a:r>
                <a:r>
                  <a:rPr lang="en-US" sz="2000" dirty="0" smtClean="0"/>
                  <a:t>corresponding to the final </a:t>
                </a:r>
                <a:r>
                  <a:rPr lang="en-US" sz="2000" dirty="0" smtClean="0"/>
                  <a:t>allocation (winning round).</a:t>
                </a:r>
                <a:r>
                  <a:rPr lang="el-GR" sz="2000" dirty="0" smtClean="0"/>
                  <a:t/>
                </a:r>
                <a:br>
                  <a:rPr lang="el-GR" sz="2000" dirty="0" smtClean="0"/>
                </a:b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Using this we can prove the </a:t>
                </a:r>
                <a:r>
                  <a:rPr lang="en-US" sz="2000" b="1" dirty="0" smtClean="0"/>
                  <a:t>Theorem 1: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𝑊𝑒𝑙𝑓𝑎𝑟𝑒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000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𝑅𝑒𝑣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2000"/>
                                        <m:t>⋆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i="1" dirty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/>
                                <m:t>⋆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≠∅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000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𝑅𝑒𝑣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2000"/>
                                        <m:t>⋆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nor/>
                              </m:rPr>
                              <a:rPr lang="en-US" sz="2000"/>
                              <m:t>⋆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≠∅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2000"/>
                                  <m:t>⋆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dirty="0"/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𝑈𝑡𝑖𝑙𝑖𝑡𝑦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𝑅𝑒𝑣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⋆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b="1" i="0" smtClean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≥ 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2·</m:t>
                        </m:r>
                        <m:r>
                          <a:rPr lang="el-GR" sz="2000" i="1" dirty="0">
                            <a:latin typeface="Cambria Math"/>
                          </a:rPr>
                          <m:t>𝛼</m:t>
                        </m:r>
                        <m:r>
                          <a:rPr lang="el-GR" sz="2000" i="1" dirty="0">
                            <a:latin typeface="Cambria Math"/>
                          </a:rPr>
                          <m:t>·</m:t>
                        </m:r>
                        <m:sSup>
                          <m:sSupPr>
                            <m:ctrlPr>
                              <a:rPr lang="el-GR" sz="20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l-GR" sz="2000" i="1" dirty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l-GR" sz="2000" i="1" dirty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dirty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nor/>
                              </m:rPr>
                              <a:rPr lang="en-US" sz="2000"/>
                              <m:t>⋆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l-GR" sz="2000" i="1" dirty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here the last inequality is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2000"/>
                                  <m:t>⋆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≠∅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and </a:t>
                </a:r>
                <a:r>
                  <a:rPr lang="en-US" sz="2000" b="1" dirty="0" smtClean="0"/>
                  <a:t>Proposition 1</a:t>
                </a:r>
                <a:r>
                  <a:rPr lang="en-US" sz="2000" dirty="0" smtClean="0"/>
                  <a:t>.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348" r="-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3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Proof of Proposition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We will be viewing </a:t>
                </a:r>
                <a:r>
                  <a:rPr lang="en-US" sz="2000" b="1" dirty="0" smtClean="0"/>
                  <a:t>each bidder independently</a:t>
                </a:r>
                <a:r>
                  <a:rPr lang="en-US" sz="2000" dirty="0" smtClean="0"/>
                  <a:t>. We consider the execution of </a:t>
                </a:r>
                <a:r>
                  <a:rPr lang="en-US" sz="2000" dirty="0" err="1" smtClean="0"/>
                  <a:t>BinarySearchMechanism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l-GR" sz="2000" b="0" i="0" dirty="0" smtClean="0"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latin typeface="Cambria Math"/>
                      </a:rPr>
                      <m:t>\</m:t>
                    </m:r>
                    <m:r>
                      <m:rPr>
                        <m:sty m:val="p"/>
                      </m:rPr>
                      <a:rPr lang="en-US" sz="2000" b="1" i="1" dirty="0" err="1" smtClean="0">
                        <a:latin typeface="Cambria Math"/>
                      </a:rPr>
                      <m:t>i</m:t>
                    </m:r>
                    <m:r>
                      <a:rPr lang="el-GR" sz="2000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/>
                      </a:rPr>
                      <m:t>𝜓</m:t>
                    </m:r>
                  </m:oMath>
                </a14:m>
                <a:r>
                  <a:rPr lang="el-GR" sz="2000" dirty="0" smtClean="0"/>
                  <a:t>)</a:t>
                </a:r>
                <a:r>
                  <a:rPr lang="en-US" sz="2000" dirty="0" smtClean="0"/>
                  <a:t>.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 smtClean="0"/>
                  <a:t>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 smtClean="0"/>
                  <a:t> denote the item price given in Observation 1. That is what we will be calling the </a:t>
                </a:r>
                <a:r>
                  <a:rPr lang="en-US" sz="2000" b="1" dirty="0" smtClean="0"/>
                  <a:t>correct price</a:t>
                </a:r>
                <a:r>
                  <a:rPr lang="en-US" sz="2000" dirty="0" smtClean="0"/>
                  <a:t>.</a:t>
                </a:r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There are three possible scenarios for every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𝑒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 smtClean="0"/>
                  <a:t>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 smtClean="0"/>
                  <a:t>, we hit the </a:t>
                </a:r>
                <a:r>
                  <a:rPr lang="en-US" sz="2000" b="1" dirty="0" smtClean="0"/>
                  <a:t>correct price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dirty="0" smtClean="0">
                        <a:latin typeface="Cambria Math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round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ℓ∈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000" b="0" i="1" dirty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000" dirty="0" smtClean="0"/>
                  <a:t>and also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dirty="0" smtClean="0">
                        <a:latin typeface="Cambria Math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∃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  <a:ea typeface="Cambria Math"/>
                      </a:rPr>
                      <m:t>round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ℓ∈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000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∉</m:t>
                    </m:r>
                    <m:r>
                      <m:rPr>
                        <m:nor/>
                      </m:rPr>
                      <a:rPr lang="en-US" sz="2000" b="0" i="0" smtClean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000" dirty="0" smtClean="0"/>
                  <a:t>although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3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59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32240" y="3056715"/>
            <a:ext cx="1152128" cy="253153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067944" y="3056715"/>
            <a:ext cx="2328334" cy="2531534"/>
          </a:xfrm>
          <a:custGeom>
            <a:avLst/>
            <a:gdLst>
              <a:gd name="connsiteX0" fmla="*/ 0 w 2328334"/>
              <a:gd name="connsiteY0" fmla="*/ 2531534 h 2531534"/>
              <a:gd name="connsiteX1" fmla="*/ 0 w 2328334"/>
              <a:gd name="connsiteY1" fmla="*/ 0 h 2531534"/>
              <a:gd name="connsiteX2" fmla="*/ 905934 w 2328334"/>
              <a:gd name="connsiteY2" fmla="*/ 0 h 2531534"/>
              <a:gd name="connsiteX3" fmla="*/ 905934 w 2328334"/>
              <a:gd name="connsiteY3" fmla="*/ 1761067 h 2531534"/>
              <a:gd name="connsiteX4" fmla="*/ 2319867 w 2328334"/>
              <a:gd name="connsiteY4" fmla="*/ 1761067 h 2531534"/>
              <a:gd name="connsiteX5" fmla="*/ 2328334 w 2328334"/>
              <a:gd name="connsiteY5" fmla="*/ 2531534 h 2531534"/>
              <a:gd name="connsiteX6" fmla="*/ 0 w 2328334"/>
              <a:gd name="connsiteY6" fmla="*/ 2531534 h 25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334" h="2531534">
                <a:moveTo>
                  <a:pt x="0" y="2531534"/>
                </a:moveTo>
                <a:lnTo>
                  <a:pt x="0" y="0"/>
                </a:lnTo>
                <a:lnTo>
                  <a:pt x="905934" y="0"/>
                </a:lnTo>
                <a:lnTo>
                  <a:pt x="905934" y="1761067"/>
                </a:lnTo>
                <a:lnTo>
                  <a:pt x="2319867" y="1761067"/>
                </a:lnTo>
                <a:cubicBezTo>
                  <a:pt x="2322689" y="2017889"/>
                  <a:pt x="2325512" y="2274712"/>
                  <a:pt x="2328334" y="2531534"/>
                </a:cubicBezTo>
                <a:lnTo>
                  <a:pt x="0" y="25315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363133" y="3056715"/>
            <a:ext cx="2328334" cy="2531534"/>
          </a:xfrm>
          <a:custGeom>
            <a:avLst/>
            <a:gdLst>
              <a:gd name="connsiteX0" fmla="*/ 0 w 2328334"/>
              <a:gd name="connsiteY0" fmla="*/ 2531534 h 2531534"/>
              <a:gd name="connsiteX1" fmla="*/ 0 w 2328334"/>
              <a:gd name="connsiteY1" fmla="*/ 0 h 2531534"/>
              <a:gd name="connsiteX2" fmla="*/ 905934 w 2328334"/>
              <a:gd name="connsiteY2" fmla="*/ 0 h 2531534"/>
              <a:gd name="connsiteX3" fmla="*/ 905934 w 2328334"/>
              <a:gd name="connsiteY3" fmla="*/ 1761067 h 2531534"/>
              <a:gd name="connsiteX4" fmla="*/ 2319867 w 2328334"/>
              <a:gd name="connsiteY4" fmla="*/ 1761067 h 2531534"/>
              <a:gd name="connsiteX5" fmla="*/ 2328334 w 2328334"/>
              <a:gd name="connsiteY5" fmla="*/ 2531534 h 2531534"/>
              <a:gd name="connsiteX6" fmla="*/ 0 w 2328334"/>
              <a:gd name="connsiteY6" fmla="*/ 2531534 h 25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334" h="2531534">
                <a:moveTo>
                  <a:pt x="0" y="2531534"/>
                </a:moveTo>
                <a:lnTo>
                  <a:pt x="0" y="0"/>
                </a:lnTo>
                <a:lnTo>
                  <a:pt x="905934" y="0"/>
                </a:lnTo>
                <a:lnTo>
                  <a:pt x="905934" y="1761067"/>
                </a:lnTo>
                <a:lnTo>
                  <a:pt x="2319867" y="1761067"/>
                </a:lnTo>
                <a:cubicBezTo>
                  <a:pt x="2322689" y="2017889"/>
                  <a:pt x="2325512" y="2274712"/>
                  <a:pt x="2328334" y="2531534"/>
                </a:cubicBezTo>
                <a:lnTo>
                  <a:pt x="0" y="25315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objective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3550898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15284" y="4939560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31815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1160" y="4455564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1160" y="1484784"/>
                <a:ext cx="8563328" cy="147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objective is </a:t>
                </a:r>
                <a:r>
                  <a:rPr lang="en-US" dirty="0" smtClean="0"/>
                  <a:t>to calculate an </a:t>
                </a:r>
                <a:r>
                  <a:rPr lang="en-US" b="1" dirty="0" smtClean="0"/>
                  <a:t>allocation</a:t>
                </a:r>
                <a:r>
                  <a:rPr lang="en-US" dirty="0" smtClean="0"/>
                  <a:t> </a:t>
                </a:r>
                <a:r>
                  <a:rPr lang="en-US" dirty="0"/>
                  <a:t>of the items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that maximizes the </a:t>
                </a:r>
                <a:r>
                  <a:rPr lang="en-US" b="1" dirty="0"/>
                  <a:t>social welfare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Players have </a:t>
                </a:r>
                <a:r>
                  <a:rPr lang="en-US" b="1" dirty="0" smtClean="0"/>
                  <a:t>valuation functions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over the possible subsets of M.</a:t>
                </a:r>
              </a:p>
              <a:p>
                <a:endParaRPr lang="el-GR" dirty="0"/>
              </a:p>
              <a:p>
                <a:pPr algn="ctr"/>
                <a:r>
                  <a:rPr lang="en-US" b="1" dirty="0"/>
                  <a:t>Social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Welfare</m:t>
                    </m:r>
                    <m:r>
                      <m:rPr>
                        <m:nor/>
                      </m:rPr>
                      <a:rPr lang="en-US" dirty="0"/>
                      <m:t> 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0" y="1484784"/>
                <a:ext cx="8563328" cy="1477649"/>
              </a:xfrm>
              <a:prstGeom prst="rect">
                <a:avLst/>
              </a:prstGeom>
              <a:blipFill rotWithShape="1">
                <a:blip r:embed="rId4"/>
                <a:stretch>
                  <a:fillRect l="-498" t="-2066" r="-356" b="-45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1160" y="5805264"/>
                <a:ext cx="8246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this case the allocation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=({1,2},∅,{3,4},∅,{5})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0" y="5805264"/>
                <a:ext cx="8246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15" grpId="0" animBg="1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3600"/>
                          <m:t>⋆</m:t>
                        </m:r>
                      </m:sup>
                    </m:sSup>
                  </m:oMath>
                </a14:m>
                <a:r>
                  <a:rPr lang="en-US" sz="3600" dirty="0" smtClean="0"/>
                  <a:t> partition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Based </a:t>
                </a:r>
                <a:r>
                  <a:rPr lang="en-US" sz="2000" dirty="0" smtClean="0"/>
                  <a:t>on these scenarios we partition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 smtClean="0"/>
                  <a:t> as follows: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{</m:t>
                    </m:r>
                    <m:r>
                      <a:rPr lang="en-US" sz="2000" b="0" i="1" smtClean="0"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|</m:t>
                    </m:r>
                    <m:sSubSup>
                      <m:sSub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 dirty="0">
                        <a:latin typeface="Cambria Math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</m:t>
                    </m:r>
                    <m:r>
                      <a:rPr lang="en-US" sz="2000" i="1">
                        <a:latin typeface="Cambria Math"/>
                      </a:rPr>
                      <m:t>⊆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defined </a:t>
                </a:r>
                <a:r>
                  <a:rPr lang="en-US" sz="2000" dirty="0" smtClean="0"/>
                  <a:t>as the items sold in </a:t>
                </a:r>
                <a:r>
                  <a:rPr lang="en-US" sz="2000" dirty="0" err="1" smtClean="0"/>
                  <a:t>FixedPriceAuction</a:t>
                </a:r>
                <a:r>
                  <a:rPr lang="en-US" sz="2000" dirty="0" smtClean="0"/>
                  <a:t> before bidder i‘s turn.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/>
                  <a:t> is defined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{</m:t>
                    </m:r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|</m:t>
                    </m:r>
                    <m:sSubSup>
                      <m:sSub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ℓ</m:t>
                            </m:r>
                          </m:e>
                        </m:d>
                      </m:sup>
                    </m:sSubSup>
                    <m:r>
                      <a:rPr lang="en-US" sz="2000" b="0" i="1" dirty="0" smtClean="0">
                        <a:latin typeface="Cambria Math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𝑎𝑛𝑑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is the lowest round this occurs.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/>
                  <a:t> is defined as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{</m:t>
                    </m:r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|</m:t>
                    </m:r>
                    <m:sSubSup>
                      <m:sSub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ℓ</m:t>
                            </m:r>
                          </m:e>
                        </m:d>
                      </m:sup>
                    </m:sSubSup>
                    <m:r>
                      <a:rPr lang="en-US" sz="2000" i="1" dirty="0" smtClean="0">
                        <a:latin typeface="Cambria Math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𝑎𝑛𝑑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∉</m:t>
                    </m:r>
                    <m:r>
                      <m:rPr>
                        <m:nor/>
                      </m:rPr>
                      <a:rPr lang="en-US" sz="2000" b="0" i="0" smtClean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the </a:t>
                </a:r>
                <a:r>
                  <a:rPr lang="en-US" sz="2000" dirty="0"/>
                  <a:t>lowest </a:t>
                </a:r>
                <a:r>
                  <a:rPr lang="en-US" sz="2000" dirty="0" smtClean="0"/>
                  <a:t>round </a:t>
                </a:r>
                <a:r>
                  <a:rPr lang="en-US" sz="2000" dirty="0"/>
                  <a:t>this occurs</a:t>
                </a:r>
                <a:r>
                  <a:rPr lang="en-US" sz="20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sz="2000" b="1" dirty="0" smtClean="0"/>
                  <a:t>Note</a:t>
                </a:r>
                <a:r>
                  <a:rPr lang="en-US" sz="2000" dirty="0" smtClean="0"/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⋃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 dirty="0">
                            <a:latin typeface="Cambria Math"/>
                          </a:rPr>
                          <m:t>ℓ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l-GR" sz="2000" b="0" i="1" smtClean="0">
                            <a:latin typeface="Cambria Math"/>
                          </a:rPr>
                          <m:t>𝛽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We also 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≡</m:t>
                    </m:r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 dirty="0">
                            <a:latin typeface="Cambria Math"/>
                          </a:rPr>
                          <m:t>ℓ=1</m:t>
                        </m:r>
                      </m:sub>
                      <m:sup>
                        <m:r>
                          <a:rPr lang="el-GR" sz="2000" i="1">
                            <a:latin typeface="Cambria Math"/>
                          </a:rPr>
                          <m:t>𝛽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sz="2000" dirty="0" smtClean="0"/>
                  <a:t> as the set of items which are </a:t>
                </a:r>
                <a:r>
                  <a:rPr lang="en-US" sz="2000" b="1" dirty="0" smtClean="0"/>
                  <a:t>sold</a:t>
                </a:r>
                <a:r>
                  <a:rPr lang="en-US" sz="2000" dirty="0" smtClean="0"/>
                  <a:t> at a </a:t>
                </a:r>
                <a:r>
                  <a:rPr lang="en-US" sz="2000" b="1" dirty="0" smtClean="0"/>
                  <a:t>sufficiently high price</a:t>
                </a:r>
                <a:r>
                  <a:rPr lang="en-US" sz="2000" dirty="0" smtClean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r="-741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4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5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36196" y="4077072"/>
            <a:ext cx="992188" cy="157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8025" y="4460543"/>
            <a:ext cx="864096" cy="766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97006" y="3859335"/>
            <a:ext cx="864096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5486" y="2195176"/>
            <a:ext cx="6536804" cy="87378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Tracking progress on round </a:t>
                </a:r>
                <a14:m>
                  <m:oMath xmlns:m="http://schemas.openxmlformats.org/officeDocument/2006/math">
                    <m:r>
                      <a:rPr lang="el-GR" sz="36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sz="3600" dirty="0" smtClean="0"/>
                  <a:t>+1</a:t>
                </a:r>
                <a:r>
                  <a:rPr lang="en-US" dirty="0" smtClean="0"/>
                  <a:t> 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491580" y="2370658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88" y="1388850"/>
            <a:ext cx="720000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55486" y="1686490"/>
                <a:ext cx="1152128" cy="42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486" y="1686490"/>
                <a:ext cx="1152128" cy="4223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7849" y="3081453"/>
                <a:ext cx="8345143" cy="659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/>
                          </a:rPr>
                          <m:t>𝛽</m:t>
                        </m:r>
                        <m:r>
                          <a:rPr lang="el-GR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en-US" dirty="0">
                        <a:latin typeface="Cambria Math"/>
                        <a:ea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/>
                          </a:rPr>
                          <m:t>𝛽</m:t>
                        </m:r>
                        <m:r>
                          <a:rPr lang="el-GR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  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/>
                          </a:rPr>
                          <m:t>𝛽</m:t>
                        </m:r>
                        <m:r>
                          <a:rPr lang="el-GR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  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/>
                          </a:rPr>
                          <m:t>𝛽</m:t>
                        </m:r>
                        <m:r>
                          <a:rPr lang="el-GR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      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/>
                          </a:rPr>
                          <m:t>𝛽</m:t>
                        </m:r>
                        <m:r>
                          <a:rPr lang="el-GR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64</m:t>
                    </m:r>
                  </m:oMath>
                </a14:m>
                <a:endParaRPr lang="en-US" b="0" i="1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           =16         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2         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/>
                          <a:ea typeface="Cambria Math" panose="02040503050406030204" pitchFamily="18" charset="0"/>
                        </a:rPr>
                        <m:t>16</m:t>
                      </m:r>
                      <m:r>
                        <a:rPr 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/>
                          <a:ea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9" y="3081453"/>
                <a:ext cx="8345143" cy="659283"/>
              </a:xfrm>
              <a:prstGeom prst="rect">
                <a:avLst/>
              </a:prstGeom>
              <a:blipFill rotWithShape="1">
                <a:blip r:embed="rId6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285018" y="3931343"/>
            <a:ext cx="720000" cy="1825344"/>
            <a:chOff x="771580" y="4005064"/>
            <a:chExt cx="720000" cy="1825344"/>
          </a:xfrm>
        </p:grpSpPr>
        <p:pic>
          <p:nvPicPr>
            <p:cNvPr id="3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8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80" y="4653136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80" y="530120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69953" y="589714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⊆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nor/>
                            </m:rPr>
                            <a:rPr lang="en-US"/>
                            <m:t>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953" y="5897143"/>
                <a:ext cx="100811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77" y="4579415"/>
            <a:ext cx="720000" cy="5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658025" y="5897143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⊆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25" y="5897143"/>
                <a:ext cx="100811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5577994" y="4449295"/>
            <a:ext cx="864096" cy="766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42" y="4568167"/>
            <a:ext cx="720000" cy="5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18000" y="5885895"/>
                <a:ext cx="1124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⊆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nor/>
                            </m:rPr>
                            <a:rPr lang="en-US"/>
                            <m:t>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00" y="5885895"/>
                <a:ext cx="1124035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151609" y="4460543"/>
            <a:ext cx="864096" cy="766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18404" y="5897143"/>
                <a:ext cx="1124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⊆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nor/>
                            </m:rPr>
                            <a:rPr lang="en-US"/>
                            <m:t>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04" y="5897143"/>
                <a:ext cx="1124035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7" y="4579415"/>
            <a:ext cx="720000" cy="5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44" y="4203019"/>
            <a:ext cx="720000" cy="5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44" y="4903662"/>
            <a:ext cx="720000" cy="5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642035" y="5652653"/>
                <a:ext cx="1994041" cy="88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nary>
                        <m:naryPr>
                          <m:chr m:val="⋃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ℓ=1</m:t>
                          </m:r>
                        </m:sub>
                        <m:sup>
                          <m:r>
                            <a:rPr lang="el-GR" i="1">
                              <a:latin typeface="Cambria Math"/>
                            </a:rPr>
                            <m:t>𝛽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035" y="5652653"/>
                <a:ext cx="1994041" cy="8890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9" grpId="0" animBg="1"/>
      <p:bldP spid="41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13921"/>
                <a:ext cx="8229600" cy="45259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1800" dirty="0" smtClean="0"/>
                  <a:t>We will use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1800" dirty="0"/>
                  <a:t> to bound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𝑅𝑒𝑣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1800"/>
                                  <m:t>⋆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𝑆</m:t>
                    </m:r>
                    <m:r>
                      <a:rPr lang="en-US" sz="1800" i="1">
                        <a:latin typeface="Cambria Math"/>
                      </a:rPr>
                      <m:t>\</m:t>
                    </m:r>
                    <m:r>
                      <a:rPr lang="en-US" sz="18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to bound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.</m:t>
                    </m:r>
                  </m:oMath>
                </a14:m>
                <a:endParaRPr lang="en-US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r>
                  <a:rPr lang="en-US" sz="1800" b="1" dirty="0"/>
                  <a:t>Note</a:t>
                </a:r>
                <a:r>
                  <a:rPr lang="en-US" sz="1800" dirty="0"/>
                  <a:t> that the first expectation </a:t>
                </a:r>
                <a:r>
                  <a:rPr lang="en-US" sz="1800" dirty="0" smtClean="0"/>
                  <a:t>over </a:t>
                </a:r>
                <a:r>
                  <a:rPr lang="en-US" sz="1800" dirty="0"/>
                  <a:t>the </a:t>
                </a:r>
                <a:r>
                  <a:rPr lang="en-US" sz="1800" dirty="0" smtClean="0"/>
                  <a:t>revenue of the items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1800"/>
                          <m:t>⋆</m:t>
                        </m:r>
                      </m:sup>
                    </m:sSup>
                  </m:oMath>
                </a14:m>
                <a:r>
                  <a:rPr lang="en-US" sz="1800" dirty="0" smtClean="0"/>
                  <a:t> (almost irrelevant </a:t>
                </a:r>
                <a:r>
                  <a:rPr lang="en-US" sz="1800" dirty="0"/>
                  <a:t>who gets them) while the second </a:t>
                </a:r>
                <a:r>
                  <a:rPr lang="en-US" sz="1800" dirty="0" smtClean="0"/>
                  <a:t>expectation is </a:t>
                </a:r>
                <a:r>
                  <a:rPr lang="en-US" sz="1800" dirty="0"/>
                  <a:t>over a specific bidder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13921"/>
                <a:ext cx="8229600" cy="4525963"/>
              </a:xfrm>
              <a:blipFill rotWithShape="1">
                <a:blip r:embed="rId2"/>
                <a:stretch>
                  <a:fillRect l="-66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3272" y="3026492"/>
            <a:ext cx="3096344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09316" y="3206512"/>
            <a:ext cx="2304256" cy="216024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217428" y="3638560"/>
                <a:ext cx="1296144" cy="12241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i="1" dirty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28" y="3638560"/>
                <a:ext cx="1296144" cy="122413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209316" y="3765359"/>
                <a:ext cx="1008112" cy="9705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16" y="3765359"/>
                <a:ext cx="1008112" cy="970537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73412" y="499742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 dirty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12" y="4997420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7" idx="7"/>
            <a:endCxn id="7" idx="3"/>
          </p:cNvCxnSpPr>
          <p:nvPr/>
        </p:nvCxnSpPr>
        <p:spPr>
          <a:xfrm flipH="1">
            <a:off x="1356951" y="3907491"/>
            <a:ext cx="712842" cy="6862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56951" y="3907491"/>
                <a:ext cx="356421" cy="37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51" y="3907491"/>
                <a:ext cx="356421" cy="3791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00966" y="4250628"/>
                <a:ext cx="622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66" y="4250628"/>
                <a:ext cx="62276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1212375" y="3767596"/>
            <a:ext cx="853574" cy="848881"/>
          </a:xfrm>
          <a:custGeom>
            <a:avLst/>
            <a:gdLst>
              <a:gd name="connsiteX0" fmla="*/ 853574 w 853574"/>
              <a:gd name="connsiteY0" fmla="*/ 137681 h 848881"/>
              <a:gd name="connsiteX1" fmla="*/ 726574 w 853574"/>
              <a:gd name="connsiteY1" fmla="*/ 36081 h 848881"/>
              <a:gd name="connsiteX2" fmla="*/ 548774 w 853574"/>
              <a:gd name="connsiteY2" fmla="*/ 2214 h 848881"/>
              <a:gd name="connsiteX3" fmla="*/ 311707 w 853574"/>
              <a:gd name="connsiteY3" fmla="*/ 19147 h 848881"/>
              <a:gd name="connsiteX4" fmla="*/ 142374 w 853574"/>
              <a:gd name="connsiteY4" fmla="*/ 146147 h 848881"/>
              <a:gd name="connsiteX5" fmla="*/ 66174 w 853574"/>
              <a:gd name="connsiteY5" fmla="*/ 264681 h 848881"/>
              <a:gd name="connsiteX6" fmla="*/ 15374 w 853574"/>
              <a:gd name="connsiteY6" fmla="*/ 408614 h 848881"/>
              <a:gd name="connsiteX7" fmla="*/ 6907 w 853574"/>
              <a:gd name="connsiteY7" fmla="*/ 628747 h 848881"/>
              <a:gd name="connsiteX8" fmla="*/ 108507 w 853574"/>
              <a:gd name="connsiteY8" fmla="*/ 781147 h 848881"/>
              <a:gd name="connsiteX9" fmla="*/ 150841 w 853574"/>
              <a:gd name="connsiteY9" fmla="*/ 848881 h 8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3574" h="848881">
                <a:moveTo>
                  <a:pt x="853574" y="137681"/>
                </a:moveTo>
                <a:cubicBezTo>
                  <a:pt x="815474" y="98170"/>
                  <a:pt x="777374" y="58659"/>
                  <a:pt x="726574" y="36081"/>
                </a:cubicBezTo>
                <a:cubicBezTo>
                  <a:pt x="675774" y="13503"/>
                  <a:pt x="617918" y="5036"/>
                  <a:pt x="548774" y="2214"/>
                </a:cubicBezTo>
                <a:cubicBezTo>
                  <a:pt x="479630" y="-608"/>
                  <a:pt x="379440" y="-4842"/>
                  <a:pt x="311707" y="19147"/>
                </a:cubicBezTo>
                <a:cubicBezTo>
                  <a:pt x="243974" y="43136"/>
                  <a:pt x="183296" y="105225"/>
                  <a:pt x="142374" y="146147"/>
                </a:cubicBezTo>
                <a:cubicBezTo>
                  <a:pt x="101452" y="187069"/>
                  <a:pt x="87341" y="220936"/>
                  <a:pt x="66174" y="264681"/>
                </a:cubicBezTo>
                <a:cubicBezTo>
                  <a:pt x="45007" y="308426"/>
                  <a:pt x="25252" y="347936"/>
                  <a:pt x="15374" y="408614"/>
                </a:cubicBezTo>
                <a:cubicBezTo>
                  <a:pt x="5496" y="469292"/>
                  <a:pt x="-8615" y="566658"/>
                  <a:pt x="6907" y="628747"/>
                </a:cubicBezTo>
                <a:cubicBezTo>
                  <a:pt x="22429" y="690836"/>
                  <a:pt x="84518" y="744458"/>
                  <a:pt x="108507" y="781147"/>
                </a:cubicBezTo>
                <a:cubicBezTo>
                  <a:pt x="132496" y="817836"/>
                  <a:pt x="98630" y="812192"/>
                  <a:pt x="150841" y="848881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022777" y="3218344"/>
                <a:ext cx="544984" cy="5171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77" y="3218344"/>
                <a:ext cx="544984" cy="517117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6"/>
          </p:cNvCxnSpPr>
          <p:nvPr/>
        </p:nvCxnSpPr>
        <p:spPr>
          <a:xfrm flipV="1">
            <a:off x="2567761" y="3476902"/>
            <a:ext cx="2563452" cy="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31213" y="3292237"/>
                <a:ext cx="3528392" cy="36933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Bound Revenue in round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6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b="1" dirty="0" smtClean="0">
                    <a:solidFill>
                      <a:schemeClr val="accent6"/>
                    </a:solidFill>
                  </a:rPr>
                  <a:t> 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13" y="3292237"/>
                <a:ext cx="352839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77" t="-6349" b="-22222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>
            <a:stCxn id="6" idx="6"/>
          </p:cNvCxnSpPr>
          <p:nvPr/>
        </p:nvCxnSpPr>
        <p:spPr>
          <a:xfrm>
            <a:off x="3513572" y="4250628"/>
            <a:ext cx="1617641" cy="612068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713371" y="4097061"/>
            <a:ext cx="341784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31213" y="4701441"/>
                <a:ext cx="3528392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Bound Utility in round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3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13" y="4701441"/>
                <a:ext cx="352839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77" t="-6349" b="-22222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23573" y="3937377"/>
                <a:ext cx="3528392" cy="36933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Bound Revenue in round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chemeClr val="accent6"/>
                        </a:solidFill>
                        <a:latin typeface="Cambria Math"/>
                      </a:rPr>
                      <m:t>𝜷</m:t>
                    </m:r>
                    <m:r>
                      <a:rPr lang="el-GR" b="1" i="1" smtClean="0">
                        <a:solidFill>
                          <a:schemeClr val="accent6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>
                    <a:solidFill>
                      <a:schemeClr val="accent6"/>
                    </a:solidFill>
                  </a:rPr>
                  <a:t> 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73" y="3937377"/>
                <a:ext cx="35283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205" t="-6452" b="-2419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Elbow Connector 46"/>
          <p:cNvCxnSpPr>
            <a:stCxn id="14" idx="3"/>
          </p:cNvCxnSpPr>
          <p:nvPr/>
        </p:nvCxnSpPr>
        <p:spPr>
          <a:xfrm>
            <a:off x="2123728" y="4435294"/>
            <a:ext cx="3322069" cy="1005165"/>
          </a:xfrm>
          <a:prstGeom prst="bentConnector3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23573" y="5295824"/>
                <a:ext cx="3528392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Bound Utility in round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chemeClr val="accent3"/>
                        </a:solidFill>
                        <a:latin typeface="Cambria Math"/>
                      </a:rPr>
                      <m:t>𝜷</m:t>
                    </m:r>
                    <m:r>
                      <a:rPr lang="el-GR" b="1" i="1" smtClean="0">
                        <a:solidFill>
                          <a:schemeClr val="accent3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>
                    <a:solidFill>
                      <a:schemeClr val="accent3"/>
                    </a:solidFill>
                  </a:rPr>
                  <a:t> </a:t>
                </a:r>
                <a:endParaRPr lang="en-US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73" y="5295824"/>
                <a:ext cx="352839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205" t="-6452" b="-2419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3558904" y="3033678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600" b="1" dirty="0" smtClean="0"/>
                  <a:t>Claim 1:</a:t>
                </a:r>
                <a:r>
                  <a:rPr lang="en-US" sz="1600" dirty="0"/>
                  <a:t> For any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 we </a:t>
                </a:r>
                <a:r>
                  <a:rPr lang="en-US" sz="1600" dirty="0" smtClean="0"/>
                  <a:t>have:</a:t>
                </a:r>
              </a:p>
              <a:p>
                <a:pPr marL="0" indent="0" algn="just">
                  <a:buNone/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600"/>
                              <m:t>⋆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/>
                          </a:rPr>
                          <m:t>𝑅𝑒𝑣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1600"/>
                                  <m:t>⋆</m:t>
                                </m:r>
                              </m:sup>
                            </m:sSup>
                          </m:e>
                        </m:d>
                        <m:r>
                          <a:rPr lang="en-US" sz="1600" i="1" dirty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l-GR" sz="1600" b="0" i="1" dirty="0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sz="1600" b="0" i="1" dirty="0" smtClean="0">
                                <a:latin typeface="Cambria Math"/>
                              </a:rPr>
                              <m:t>+1</m:t>
                            </m:r>
                            <m:r>
                              <a:rPr lang="el-GR" sz="16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 dirty="0" smtClean="0">
                        <a:latin typeface="Cambria Math"/>
                      </a:rPr>
                      <m:t>⋅</m:t>
                    </m:r>
                    <m:r>
                      <a:rPr lang="en-US" sz="1600" b="1" i="1" dirty="0" smtClean="0"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16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1600" b="1" dirty="0" smtClean="0"/>
              </a:p>
              <a:p>
                <a:pPr marL="0" indent="0" algn="just">
                  <a:buNone/>
                </a:pPr>
                <a:endParaRPr lang="en-US" sz="1600" b="1" dirty="0" smtClean="0"/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en-US" sz="1600" b="1" dirty="0" smtClean="0"/>
                  <a:t>Proof: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l-GR" sz="16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l-GR" sz="1600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sz="1600" dirty="0" smtClean="0"/>
                  <a:t> we use the trivial bound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𝑅𝑒𝑣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nor/>
                              </m:rPr>
                              <a:rPr lang="en-US" sz="1600"/>
                              <m:t>⋆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/>
                      </a:rPr>
                      <m:t>=0</m:t>
                    </m:r>
                  </m:oMath>
                </a14:m>
                <a:endParaRPr lang="en-US" sz="1600" dirty="0" smtClean="0"/>
              </a:p>
              <a:p>
                <a:pPr algn="just">
                  <a:lnSpc>
                    <a:spcPct val="80000"/>
                  </a:lnSpc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l-GR" sz="1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l-GR" sz="1600" i="1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600"/>
                          <m:t>⋆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i="1" dirty="0" smtClean="0">
                        <a:latin typeface="Cambria Math"/>
                      </a:rPr>
                      <m:t>ℓ</m:t>
                    </m:r>
                    <m:r>
                      <a:rPr lang="en-US" sz="1600" b="0" i="1" dirty="0" smtClean="0">
                        <a:latin typeface="Cambria Math"/>
                      </a:rPr>
                      <m:t>&lt;</m:t>
                    </m:r>
                    <m:r>
                      <a:rPr lang="el-GR" sz="1600" b="0" i="1" dirty="0" smtClean="0">
                        <a:latin typeface="Cambria Math"/>
                      </a:rPr>
                      <m:t>𝛽</m:t>
                    </m:r>
                    <m:r>
                      <a:rPr lang="el-GR" sz="1600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1600" dirty="0" smtClean="0"/>
                  <a:t> we argue that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𝑅𝑒𝑣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nor/>
                              </m:rPr>
                              <a:rPr lang="en-US" sz="1600"/>
                              <m:t>⋆</m:t>
                            </m:r>
                          </m:sup>
                        </m:sSup>
                      </m:e>
                    </m:d>
                    <m:r>
                      <a:rPr lang="en-US" sz="160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600" b="1" i="0" smtClean="0">
                        <a:latin typeface="Cambria Math"/>
                        <a:ea typeface="Cambria Math"/>
                      </a:rPr>
                      <m:t>𝐪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algn="just">
                  <a:lnSpc>
                    <a:spcPct val="80000"/>
                  </a:lnSpc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l-GR" sz="1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l-GR" sz="1600" i="1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600"/>
                          <m:t>⋆</m:t>
                        </m:r>
                      </m:sup>
                    </m:sSup>
                  </m:oMath>
                </a14:m>
                <a:r>
                  <a:rPr lang="en-US" sz="1600" dirty="0" smtClean="0"/>
                  <a:t> we argue that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𝑅𝑒𝑣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nor/>
                              </m:rPr>
                              <a:rPr lang="en-US" sz="1600"/>
                              <m:t>⋆</m:t>
                            </m:r>
                          </m:sup>
                        </m:sSup>
                      </m:e>
                    </m:d>
                    <m:r>
                      <a:rPr lang="en-US" sz="160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𝐪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 marL="0" indent="0" algn="just">
                  <a:buNone/>
                </a:pPr>
                <a:endParaRPr lang="en-US" sz="1600" dirty="0" smtClean="0"/>
              </a:p>
              <a:p>
                <a:pPr marL="0" indent="0" algn="just">
                  <a:buNone/>
                </a:pPr>
                <a:r>
                  <a:rPr lang="en-US" sz="1600" dirty="0" smtClean="0"/>
                  <a:t>So </a:t>
                </a:r>
                <a:r>
                  <a:rPr lang="en-US" sz="1600" dirty="0" smtClean="0"/>
                  <a:t>for every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600"/>
                          <m:t>⋆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l-GR" sz="1600" i="1" dirty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l-GR" sz="1600" dirty="0" smtClean="0"/>
                  <a:t> </a:t>
                </a:r>
                <a:r>
                  <a:rPr lang="en-US" sz="1600" dirty="0" smtClean="0"/>
                  <a:t>we have: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600"/>
                                <m:t>⋆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1600" dirty="0"/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/>
                            </a:rPr>
                            <m:t>𝑅𝑒𝑣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1600"/>
                                    <m:t>⋆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 dirty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16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dirty="0">
                                      <a:latin typeface="Cambria Math"/>
                                    </a:rPr>
                                    <m:t>ℓ=1</m:t>
                                  </m:r>
                                </m:sub>
                                <m:sup>
                                  <m:r>
                                    <a:rPr lang="el-GR" sz="1600" i="1" dirty="0">
                                      <a:latin typeface="Cambria Math"/>
                                    </a:rPr>
                                    <m:t>𝛽</m:t>
                                  </m:r>
                                </m:sup>
                                <m:e>
                                  <m:r>
                                    <a:rPr lang="en-US" sz="1600" b="1">
                                      <a:latin typeface="Cambria Math"/>
                                      <a:ea typeface="Cambria Math"/>
                                    </a:rPr>
                                    <m:t>𝐪</m:t>
                                  </m:r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1600" i="1" dirty="0">
                                              <a:latin typeface="Cambria Math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sz="1600" i="1" dirty="0">
                              <a:latin typeface="Cambria Math"/>
                            </a:rPr>
                            <m:t>+ </m:t>
                          </m:r>
                          <m:r>
                            <a:rPr lang="en-US" sz="1600" b="1">
                              <a:latin typeface="Cambria Math"/>
                              <a:ea typeface="Cambria Math"/>
                            </a:rPr>
                            <m:t>𝐪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16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r>
                  <a:rPr lang="en-US" sz="1600" b="0" dirty="0" smtClean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l-GR" sz="1600" i="1" dirty="0">
                                <a:latin typeface="Cambria Math"/>
                              </a:rPr>
                              <m:t>𝛽</m:t>
                            </m:r>
                            <m:r>
                              <a:rPr lang="en-US" sz="1600" i="1" dirty="0">
                                <a:latin typeface="Cambria Math"/>
                              </a:rPr>
                              <m:t>+1</m:t>
                            </m:r>
                            <m:r>
                              <a:rPr lang="el-GR" sz="16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 dirty="0">
                        <a:latin typeface="Cambria Math"/>
                      </a:rPr>
                      <m:t>⋅</m:t>
                    </m:r>
                    <m:r>
                      <a:rPr lang="en-US" sz="1600" b="1" i="1" dirty="0"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16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dirty="0" smtClean="0"/>
                  <a:t>		</a:t>
                </a:r>
                <a:r>
                  <a:rPr lang="en-US" sz="1600" b="1" dirty="0"/>
                  <a:t> □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3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8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en-US" sz="2000" b="1" dirty="0" smtClean="0"/>
                  <a:t>Claim 2:</a:t>
                </a:r>
                <a:r>
                  <a:rPr lang="en-US" sz="2000" dirty="0" smtClean="0"/>
                  <a:t> For any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and any arbitrary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𝑆</m:t>
                    </m:r>
                    <m:r>
                      <a:rPr lang="en-US" sz="2000" i="1" dirty="0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/>
                  <a:t>, we </a:t>
                </a:r>
                <a:r>
                  <a:rPr lang="en-US" sz="2000" dirty="0" smtClean="0"/>
                  <a:t>have: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 i="1"/>
                                <m:t>⋆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i="1" dirty="0"/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𝑈𝑡𝑖𝑙𝑖𝑡𝑦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≥ 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\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𝒒</m:t>
                      </m:r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𝑆</m:t>
                      </m:r>
                      <m:r>
                        <a:rPr lang="en-US" sz="2000" b="0" i="1" dirty="0" smtClean="0">
                          <a:latin typeface="Cambria Math"/>
                        </a:rPr>
                        <m:t>\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𝑇</m:t>
                      </m:r>
                      <m:r>
                        <a:rPr lang="en-US" sz="2000" b="0" i="1" dirty="0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2000" b="0" i="1" dirty="0" smtClean="0"/>
              </a:p>
              <a:p>
                <a:pPr marL="0" indent="0" algn="just">
                  <a:buNone/>
                </a:pPr>
                <a:endParaRPr lang="en-US" sz="2000" b="0" i="1" dirty="0" smtClean="0"/>
              </a:p>
              <a:p>
                <a:pPr marL="0" indent="0" algn="just">
                  <a:buNone/>
                </a:pPr>
                <a:r>
                  <a:rPr lang="en-US" sz="2000" b="1" dirty="0" smtClean="0"/>
                  <a:t>Proof:</a:t>
                </a:r>
              </a:p>
              <a:p>
                <a:pPr algn="just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 smtClean="0"/>
                  <a:t>, trivially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U</m:t>
                    </m:r>
                    <m:r>
                      <a:rPr lang="en-US" sz="2000" i="1" dirty="0" smtClean="0">
                        <a:latin typeface="Cambria Math"/>
                      </a:rPr>
                      <m:t>𝑡𝑖𝑙𝑖𝑡𝑦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algn="just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ℓ&lt;</m:t>
                    </m:r>
                    <m:r>
                      <a:rPr lang="el-GR" sz="2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l-GR" sz="2000" i="1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sz="2000" dirty="0" smtClean="0">
                    <a:ea typeface="Cambria Math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/>
                      </a:rPr>
                      <m:t>𝑈𝑡𝑖𝑙𝑖𝑡𝑦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l-GR" sz="2000" b="0" i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l-GR" sz="2000" b="0" i="1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l-GR" sz="20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dirty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dirty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b="0" i="1" dirty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b="0" i="1" dirty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sz="2000" i="1" dirty="0" smtClean="0">
                  <a:ea typeface="Cambria Math"/>
                </a:endParaRPr>
              </a:p>
              <a:p>
                <a:pPr algn="just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l-GR" sz="2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l-GR" sz="2000" i="1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𝑈𝑡𝑖𝑙𝑖𝑡𝑦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l-GR" sz="2000" i="1" dirty="0">
                        <a:latin typeface="Cambria Math"/>
                        <a:ea typeface="Cambria Math"/>
                      </a:rPr>
                      <m:t>≥ </m:t>
                    </m:r>
                    <m:sSub>
                      <m:sSubPr>
                        <m:ctrlPr>
                          <a:rPr lang="el-GR" sz="20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𝒒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sz="2000" i="1" dirty="0" smtClean="0"/>
              </a:p>
              <a:p>
                <a:pPr marL="0" indent="0" algn="just">
                  <a:buNone/>
                </a:pPr>
                <a:endParaRPr lang="en-US" sz="2000" i="1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Again for every</a:t>
                </a:r>
                <a:r>
                  <a:rPr lang="en-US" sz="2000" dirty="0"/>
                  <a:t>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/>
                          <m:t>⋆</m:t>
                        </m:r>
                      </m:sup>
                    </m:sSup>
                  </m:oMath>
                </a14:m>
                <a:r>
                  <a:rPr lang="en-US" sz="2000" dirty="0" smtClean="0"/>
                  <a:t> we have:</a:t>
                </a:r>
                <a:r>
                  <a:rPr lang="en-US" sz="2000" dirty="0"/>
                  <a:t> </a:t>
                </a:r>
                <a:endParaRPr lang="en-US" sz="200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 i="1"/>
                                <m:t>⋆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i="1" dirty="0"/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𝑈𝑡𝑖𝑙𝑖𝑡𝑦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ℓ=1</m:t>
                              </m:r>
                            </m:sub>
                            <m:sup>
                              <m:r>
                                <a:rPr lang="el-GR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1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∩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0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\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dirty="0">
                              <a:latin typeface="Cambria Math"/>
                              <a:ea typeface="Cambria Math"/>
                            </a:rPr>
                            <m:t>𝒒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\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ℓ=1</m:t>
                              </m:r>
                            </m:sub>
                            <m:sup>
                              <m:r>
                                <a:rPr lang="el-GR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sz="2000" b="1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∩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latin typeface="Cambria Math"/>
                            </a:rPr>
                            <m:t>𝒒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Where the last inequality is because of subadditivity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000" i="1"/>
                          <m:t>⋆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 </m:t>
                    </m:r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 dirty="0">
                            <a:latin typeface="Cambria Math"/>
                          </a:rPr>
                          <m:t>ℓ=1</m:t>
                        </m:r>
                      </m:sub>
                      <m:sup>
                        <m:r>
                          <a:rPr lang="el-GR" sz="2000" i="1">
                            <a:latin typeface="Cambria Math"/>
                          </a:rPr>
                          <m:t>𝛽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          </a:t>
                </a:r>
                <a:r>
                  <a:rPr lang="en-US" sz="2000" b="1" dirty="0" smtClean="0"/>
                  <a:t>□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943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3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6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Finally bounding welfare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𝑈𝑡𝑖𝑙𝑖𝑡𝑦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000" dirty="0" smtClean="0"/>
                  <a:t> we can </a:t>
                </a:r>
                <a:r>
                  <a:rPr lang="en-US" sz="2000" b="1" dirty="0" smtClean="0"/>
                  <a:t>relax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the utility bound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/>
                                <m:t>⋆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/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𝑈𝑡𝑖𝑙𝑖𝑡𝑦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≥ 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𝟐</m:t>
                              </m:r>
                              <m:d>
                                <m:dPr>
                                  <m:ctrlPr>
                                    <a:rPr lang="el-GR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sz="2000" i="1" dirty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r>
                        <a:rPr lang="en-US" sz="2000" b="1" i="1" dirty="0">
                          <a:latin typeface="Cambria Math"/>
                        </a:rPr>
                        <m:t>𝒒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r>
                        <a:rPr lang="en-US" sz="2000" i="1" dirty="0">
                          <a:latin typeface="Cambria Math"/>
                        </a:rPr>
                        <m:t>𝑆</m:t>
                      </m:r>
                      <m:r>
                        <a:rPr lang="en-US" sz="2000" i="1" dirty="0">
                          <a:latin typeface="Cambria Math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/>
                        </a:rPr>
                        <m:t>T</m:t>
                      </m:r>
                      <m:r>
                        <a:rPr lang="en-US" sz="2000" i="1" dirty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Summing </a:t>
                </a:r>
                <a:r>
                  <a:rPr lang="en-US" sz="2000" b="1" dirty="0" smtClean="0"/>
                  <a:t>Claim 1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Claim 2 </a:t>
                </a:r>
                <a:r>
                  <a:rPr lang="en-US" sz="2000" dirty="0" smtClean="0"/>
                  <a:t>we get</a:t>
                </a:r>
                <a:r>
                  <a:rPr lang="en-US" sz="2000" dirty="0" smtClean="0"/>
                  <a:t>: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dirty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19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900"/>
                                <m:t>⋆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1900" dirty="0"/>
                            <m:t>, 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9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900" i="1" dirty="0">
                              <a:latin typeface="Cambria Math"/>
                            </a:rPr>
                            <m:t>𝑈𝑡𝑖𝑙𝑖𝑡𝑦</m:t>
                          </m:r>
                          <m:d>
                            <m:dPr>
                              <m:ctrlPr>
                                <a:rPr lang="en-US" sz="19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900" i="1" dirty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9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900" i="1" dirty="0">
                              <a:latin typeface="Cambria Math"/>
                            </a:rPr>
                            <m:t>𝑅𝑒𝑣</m:t>
                          </m:r>
                          <m:d>
                            <m:dPr>
                              <m:ctrlPr>
                                <a:rPr lang="en-US" sz="19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9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9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1900"/>
                                    <m:t>⋆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900" i="1" dirty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9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19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19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b="0" i="1" dirty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l-GR" sz="19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19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l-GR" sz="19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9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900" i="1" dirty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900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9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9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1900" i="1" dirty="0">
                              <a:latin typeface="Cambria Math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sz="1900" i="1" dirty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1900" i="1" dirty="0">
                          <a:latin typeface="Cambria Math"/>
                        </a:rPr>
                        <m:t>−</m:t>
                      </m:r>
                      <m:r>
                        <a:rPr lang="en-US" sz="1900" b="1" i="1" dirty="0"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9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9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1900" i="1" dirty="0">
                              <a:latin typeface="Cambria Math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sz="1900" i="1" dirty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sz="1900" i="1" dirty="0"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en-US" sz="19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9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9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19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n-US" sz="19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i="1" dirty="0">
                          <a:latin typeface="Cambria Math"/>
                        </a:rPr>
                        <m:t>⋅</m:t>
                      </m:r>
                      <m:r>
                        <a:rPr lang="en-US" sz="1900" b="1" i="1" dirty="0">
                          <a:latin typeface="Cambria Math"/>
                        </a:rPr>
                        <m:t>𝒒</m:t>
                      </m:r>
                      <m:r>
                        <a:rPr lang="en-US" sz="1900" i="1" dirty="0">
                          <a:latin typeface="Cambria Math"/>
                        </a:rPr>
                        <m:t>(</m:t>
                      </m:r>
                      <m:r>
                        <a:rPr lang="en-US" sz="1900" i="1" dirty="0">
                          <a:latin typeface="Cambria Math"/>
                        </a:rPr>
                        <m:t>𝑇</m:t>
                      </m:r>
                      <m:r>
                        <a:rPr lang="en-US" sz="19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9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/>
                  <a:t>Observation 1 </a:t>
                </a:r>
                <a:r>
                  <a:rPr lang="en-US" sz="2000" dirty="0" smtClean="0"/>
                  <a:t>we get</a:t>
                </a:r>
                <a:r>
                  <a:rPr lang="en-US" sz="2000" dirty="0" smtClean="0"/>
                  <a:t>: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600"/>
                                <m:t>⋆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0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sz="2000" b="1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i="1" dirty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600"/>
                                <m:t>⋆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0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sz="2000" b="1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l-GR" sz="2000" i="1" dirty="0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600"/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r>
                        <a:rPr lang="en-US" sz="2000" b="0" i="1" dirty="0">
                          <a:latin typeface="Cambria Math"/>
                        </a:rPr>
                        <m:t>2</m:t>
                      </m:r>
                      <m:r>
                        <a:rPr lang="en-US" sz="2000" b="1" i="1" dirty="0">
                          <a:latin typeface="Cambria Math"/>
                        </a:rPr>
                        <m:t>𝒒</m:t>
                      </m:r>
                      <m:r>
                        <a:rPr lang="en-US" sz="2000" i="1" dirty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2000" i="1" dirty="0">
                              <a:latin typeface="Cambria Math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Finally, </a:t>
                </a:r>
                <a:r>
                  <a:rPr lang="en-US" sz="2000" b="1" dirty="0" smtClean="0"/>
                  <a:t>combining these two </a:t>
                </a:r>
                <a:r>
                  <a:rPr lang="en-US" sz="2000" dirty="0" smtClean="0"/>
                  <a:t>inequalities with the fact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 dirty="0">
                            <a:latin typeface="Cambria Math"/>
                          </a:rPr>
                          <m:t>𝑆</m:t>
                        </m:r>
                        <m:r>
                          <a:rPr lang="en-US" sz="2000" i="1" dirty="0">
                            <a:latin typeface="Cambria Math"/>
                          </a:rPr>
                          <m:t>⊆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nor/>
                              </m:rPr>
                              <a:rPr lang="en-US" sz="1600"/>
                              <m:t>⋆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20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000" dirty="0" smtClean="0"/>
                  <a:t> we get</a:t>
                </a:r>
                <a:r>
                  <a:rPr lang="en-US" sz="2000" dirty="0" smtClean="0"/>
                  <a:t>: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/>
                                <m:t>⋆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/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𝑈𝑡𝑖𝑙𝑖𝑡𝑦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𝑅𝑒𝑣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⋆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l-GR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600"/>
                                <m:t>⋆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0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sz="2000" b="1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dirty="0">
                          <a:latin typeface="Cambria Math"/>
                        </a:rPr>
                        <m:t>⋅</m:t>
                      </m:r>
                      <m:r>
                        <a:rPr lang="en-US" sz="2000" b="1" i="1" dirty="0"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l-GR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el-GR" sz="2000" i="1" dirty="0">
                              <a:latin typeface="Cambria Math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1600"/>
                                    <m:t>⋆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dirty="0">
                              <a:latin typeface="Cambria Math"/>
                            </a:rPr>
                            <m:t>2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𝒒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sz="2000" i="1" dirty="0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dirty="0">
                          <a:latin typeface="Cambria Math"/>
                        </a:rPr>
                        <m:t>⋅</m:t>
                      </m:r>
                      <m:r>
                        <a:rPr lang="en-US" sz="2000" b="1" i="1" dirty="0"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2·</m:t>
                          </m:r>
                          <m:r>
                            <a:rPr lang="el-GR" sz="2000" i="1" dirty="0">
                              <a:latin typeface="Cambria Math"/>
                            </a:rPr>
                            <m:t>𝛼</m:t>
                          </m:r>
                          <m:r>
                            <a:rPr lang="el-GR" sz="2000" i="1" dirty="0">
                              <a:latin typeface="Cambria Math"/>
                            </a:rPr>
                            <m:t>·</m:t>
                          </m:r>
                          <m:sSup>
                            <m:sSupPr>
                              <m:ctrlPr>
                                <a:rPr lang="el-GR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l-GR" sz="2000" i="1" dirty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2000"/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2000" i="1" dirty="0">
                              <a:latin typeface="Cambria Math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l-GR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800" b="1" dirty="0" smtClean="0"/>
                  <a:t>							</a:t>
                </a:r>
                <a:r>
                  <a:rPr lang="el-GR" sz="2800" b="1" dirty="0" smtClean="0"/>
                  <a:t>	</a:t>
                </a:r>
                <a:r>
                  <a:rPr lang="en-US" sz="2800" b="1" dirty="0" smtClean="0"/>
                  <a:t>□</a:t>
                </a:r>
                <a:endParaRPr lang="en-US" sz="2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943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dirty="0">
                        <a:latin typeface="Cambria Math"/>
                      </a:rPr>
                      <m:t>𝝍</m:t>
                    </m:r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: Valuation Upper </a:t>
                </a:r>
                <a:r>
                  <a:rPr lang="en-US" b="1" dirty="0">
                    <a:latin typeface="Cambria Math"/>
                    <a:ea typeface="Cambria Math" panose="02040503050406030204" pitchFamily="18" charset="0"/>
                  </a:rPr>
                  <a:t>bound</a:t>
                </a:r>
                <a:r>
                  <a:rPr lang="en-US" dirty="0">
                    <a:latin typeface="Cambria Math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item e </a:t>
                </a:r>
                <a:r>
                  <a:rPr lang="en-US" b="1" dirty="0"/>
                  <a:t>price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𝛽</m:t>
                    </m:r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l-GR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number of </a:t>
                </a:r>
                <a:r>
                  <a:rPr lang="en-US" b="1" dirty="0"/>
                  <a:t>rounds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bidder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everyone </a:t>
                </a:r>
                <a:r>
                  <a:rPr lang="en-US" b="1" dirty="0"/>
                  <a:t>but</a:t>
                </a:r>
                <a:r>
                  <a:rPr lang="en-US" dirty="0"/>
                  <a:t> </a:t>
                </a:r>
                <a:r>
                  <a:rPr lang="en-US" b="1" dirty="0"/>
                  <a:t>i</a:t>
                </a:r>
                <a:r>
                  <a:rPr lang="en-US" dirty="0"/>
                  <a:t>‘s round.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r>
                  <a:rPr lang="en-US" b="1" dirty="0"/>
                  <a:t> Winning</a:t>
                </a:r>
                <a:r>
                  <a:rPr lang="en-US" dirty="0"/>
                  <a:t> round</a:t>
                </a:r>
                <a:r>
                  <a:rPr lang="el-GR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Optimal</a:t>
                </a:r>
                <a:r>
                  <a:rPr lang="en-US" dirty="0"/>
                  <a:t> allocation for </a:t>
                </a:r>
                <a:r>
                  <a:rPr lang="en-US" dirty="0" err="1"/>
                  <a:t>i</a:t>
                </a:r>
                <a:r>
                  <a:rPr lang="en-US" dirty="0" smtClean="0"/>
                  <a:t>.</a:t>
                </a:r>
                <a:endParaRPr lang="el-GR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28" y="0"/>
                <a:ext cx="2448272" cy="1196752"/>
              </a:xfrm>
              <a:prstGeom prst="rect">
                <a:avLst/>
              </a:prstGeom>
              <a:blipFill rotWithShape="1">
                <a:blip r:embed="rId3"/>
                <a:stretch>
                  <a:fillRect t="-151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9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discussed:</a:t>
            </a:r>
            <a:r>
              <a:rPr lang="el-GR" sz="2400" dirty="0" smtClean="0"/>
              <a:t/>
            </a:r>
            <a:br>
              <a:rPr lang="el-GR" sz="2400" dirty="0" smtClean="0"/>
            </a:br>
            <a:endParaRPr lang="en-US" sz="2400" dirty="0" smtClean="0"/>
          </a:p>
          <a:p>
            <a:r>
              <a:rPr lang="en-US" sz="2400" dirty="0"/>
              <a:t>V</a:t>
            </a:r>
            <a:r>
              <a:rPr lang="en-US" sz="2400" dirty="0" smtClean="0"/>
              <a:t>aluation functions</a:t>
            </a:r>
            <a:r>
              <a:rPr lang="el-GR" sz="2400" dirty="0" smtClean="0"/>
              <a:t> </a:t>
            </a:r>
            <a:r>
              <a:rPr lang="en-US" sz="2400" dirty="0" smtClean="0"/>
              <a:t>classes.</a:t>
            </a:r>
          </a:p>
          <a:p>
            <a:r>
              <a:rPr lang="en-US" sz="2400" dirty="0" smtClean="0"/>
              <a:t>Access Queries.</a:t>
            </a:r>
          </a:p>
          <a:p>
            <a:r>
              <a:rPr lang="en-US" sz="2400" dirty="0" smtClean="0"/>
              <a:t>Truthfulness.</a:t>
            </a:r>
          </a:p>
          <a:p>
            <a:r>
              <a:rPr lang="en-US" sz="2400" dirty="0" smtClean="0"/>
              <a:t>The Binary-Search Mechanism.</a:t>
            </a:r>
          </a:p>
          <a:p>
            <a:r>
              <a:rPr lang="en-US" sz="2400" dirty="0" smtClean="0"/>
              <a:t>Lemma of existence of prices and distribution.</a:t>
            </a:r>
          </a:p>
          <a:p>
            <a:r>
              <a:rPr lang="en-US" sz="2400" dirty="0" smtClean="0"/>
              <a:t>Proof of Binary-Search Mechanism </a:t>
            </a:r>
            <a:r>
              <a:rPr lang="en-US" sz="2400" dirty="0" smtClean="0"/>
              <a:t>approximation.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32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594"/>
            <a:ext cx="8229600" cy="7508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 smtClean="0"/>
              <a:t>Final 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380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Combinatorial Auctions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sz="2000" dirty="0" smtClean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 smtClean="0"/>
                  <a:t>We have n bidders (in N) and m items (in M) to be allocated.</a:t>
                </a:r>
              </a:p>
              <a:p>
                <a:pPr algn="just"/>
                <a:r>
                  <a:rPr lang="en-US" sz="2000" dirty="0" smtClean="0"/>
                  <a:t>Every bidder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has a </a:t>
                </a:r>
                <a:r>
                  <a:rPr lang="en-US" sz="2000" b="1" dirty="0" smtClean="0"/>
                  <a:t>valuation function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𝑀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that describes the value of every bundle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</m:t>
                    </m:r>
                    <m:r>
                      <a:rPr lang="en-US" sz="2000" i="1" smtClean="0">
                        <a:latin typeface="Cambria Math"/>
                      </a:rPr>
                      <m:t>⊆</m:t>
                    </m:r>
                    <m:r>
                      <a:rPr lang="en-US" sz="2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 smtClean="0"/>
                  <a:t> for bidder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.</a:t>
                </a:r>
              </a:p>
              <a:p>
                <a:pPr algn="just"/>
                <a:r>
                  <a:rPr lang="en-US" sz="2000" dirty="0" smtClean="0"/>
                  <a:t>The objective is to design a mechanism that presents an </a:t>
                </a:r>
                <a:r>
                  <a:rPr lang="en-US" sz="2000" b="1" dirty="0" smtClean="0"/>
                  <a:t>allocation</a:t>
                </a:r>
                <a:r>
                  <a:rPr lang="en-US" sz="2000" dirty="0" smtClean="0"/>
                  <a:t> of the items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that maximizes the </a:t>
                </a:r>
                <a:r>
                  <a:rPr lang="en-US" sz="2000" b="1" dirty="0" smtClean="0"/>
                  <a:t>social welfare</a:t>
                </a:r>
                <a:r>
                  <a:rPr lang="en-US" sz="2000" dirty="0" smtClean="0"/>
                  <a:t>.</a:t>
                </a:r>
                <a:endParaRPr lang="el-GR" sz="2000" dirty="0" smtClean="0"/>
              </a:p>
              <a:p>
                <a:pPr algn="just"/>
                <a:r>
                  <a:rPr lang="en-US" sz="2000" dirty="0" smtClean="0"/>
                  <a:t>We require our mechanism to be </a:t>
                </a:r>
                <a:r>
                  <a:rPr lang="en-US" sz="2000" b="1" dirty="0" smtClean="0"/>
                  <a:t>computationally efficient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truthful</a:t>
                </a:r>
                <a:r>
                  <a:rPr lang="en-US" sz="2000" dirty="0" smtClean="0"/>
                  <a:t>.</a:t>
                </a:r>
              </a:p>
              <a:p>
                <a:pPr algn="just"/>
                <a:r>
                  <a:rPr lang="en-US" sz="2000" b="1" dirty="0" smtClean="0"/>
                  <a:t>Truthfulness</a:t>
                </a:r>
                <a:r>
                  <a:rPr lang="en-US" sz="2000" dirty="0" smtClean="0"/>
                  <a:t> is the property that for every bidder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revealing their true valuation in response to certain queries is a </a:t>
                </a:r>
                <a:r>
                  <a:rPr lang="en-US" sz="2000" b="1" dirty="0" smtClean="0"/>
                  <a:t>dominant</a:t>
                </a:r>
                <a:r>
                  <a:rPr lang="en-US" sz="2000" dirty="0" smtClean="0"/>
                  <a:t> strategy.</a:t>
                </a:r>
              </a:p>
              <a:p>
                <a:pPr algn="just"/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4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notations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The mechanism devised in this paper is an </a:t>
                </a:r>
                <a:r>
                  <a:rPr lang="en-US" sz="2000" b="1" dirty="0" smtClean="0"/>
                  <a:t>online</a:t>
                </a:r>
                <a:r>
                  <a:rPr lang="en-US" sz="2000" dirty="0" smtClean="0"/>
                  <a:t> procedure (bidders come in 1-by-1), are presented some price vector </a:t>
                </a:r>
                <a:r>
                  <a:rPr lang="en-US" sz="2000" b="1" dirty="0" smtClean="0"/>
                  <a:t>p </a:t>
                </a:r>
                <a:r>
                  <a:rPr lang="en-US" sz="2000" dirty="0" smtClean="0"/>
                  <a:t>and answer one </a:t>
                </a:r>
                <a:r>
                  <a:rPr lang="en-US" sz="2000" b="1" dirty="0" smtClean="0"/>
                  <a:t>demand queries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/>
                  <a:t>Demand queries</a:t>
                </a:r>
                <a:r>
                  <a:rPr lang="en-US" sz="2000" dirty="0" smtClean="0"/>
                  <a:t>: Presented a price vector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bidder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outputs the bundle S that maximizes his utility, that</a:t>
                </a:r>
                <a:r>
                  <a:rPr lang="" sz="2000" dirty="0" smtClean="0"/>
                  <a:t> </a:t>
                </a:r>
                <a:r>
                  <a:rPr lang="en-US" sz="2000" dirty="0" smtClean="0"/>
                  <a:t>is</a:t>
                </a:r>
                <a:r>
                  <a:rPr lang="" sz="2000" dirty="0" smtClean="0"/>
                  <a:t>:</a:t>
                </a:r>
                <a:br>
                  <a:rPr lang="" sz="20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S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𝑎𝑟𝑔𝑚𝑎𝑥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 smtClean="0">
                            <a:latin typeface="Cambria Math"/>
                          </a:rPr>
                          <m:t>⊆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endParaRPr lang="" sz="2000" b="1" dirty="0" smtClean="0"/>
              </a:p>
              <a:p>
                <a:pPr algn="just"/>
                <a:endParaRPr lang="en-US" sz="800" b="1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𝑼𝒕𝒊𝒍𝒊𝒕𝒚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 for a bundle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/>
                  <a:t> given a price vector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is defined as:</a:t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" sz="2000" b="0" dirty="0" smtClean="0"/>
              </a:p>
              <a:p>
                <a:pPr algn="just"/>
                <a:endParaRPr lang="en-US" sz="800" b="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𝑹𝒆𝒗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for a bundle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given a price vector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is defined as:</a:t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𝑅𝑒𝑣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1" i="0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" sz="2000" dirty="0" smtClean="0"/>
              </a:p>
              <a:p>
                <a:pPr algn="just"/>
                <a:endParaRPr lang="el-GR" sz="800" dirty="0" smtClean="0"/>
              </a:p>
              <a:p>
                <a:pPr algn="just"/>
                <a:r>
                  <a:rPr lang="en-US" sz="2000" b="1" dirty="0" smtClean="0"/>
                  <a:t>Social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Welfare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 smtClean="0"/>
                      <m:t>=</m:t>
                    </m:r>
                  </m:oMath>
                </a14:m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𝑅𝑒𝑣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741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89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Valuations – </a:t>
            </a:r>
            <a:r>
              <a:rPr lang="en-US" dirty="0" smtClean="0">
                <a:solidFill>
                  <a:schemeClr val="accent3"/>
                </a:solidFill>
              </a:rPr>
              <a:t>Bidder 1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</a:t>
            </a:r>
            <a:r>
              <a:rPr lang="el-GR" dirty="0" smtClean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 of valuation functions and assumptions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3771900" cy="30289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484784"/>
                <a:ext cx="849694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This work presents great improvements in the </a:t>
                </a:r>
                <a:r>
                  <a:rPr lang="en-US" sz="2400" b="1" dirty="0" err="1" smtClean="0"/>
                  <a:t>Subadditive</a:t>
                </a:r>
                <a:r>
                  <a:rPr lang="en-US" sz="2400" dirty="0" smtClean="0"/>
                  <a:t> class and small improvements in the </a:t>
                </a:r>
                <a:r>
                  <a:rPr lang="en-US" sz="2400" b="1" dirty="0" smtClean="0"/>
                  <a:t>XOS</a:t>
                </a:r>
                <a:r>
                  <a:rPr lang="en-US" sz="2400" dirty="0" smtClean="0"/>
                  <a:t> class.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Subadditivity</a:t>
                </a:r>
                <a:r>
                  <a:rPr lang="en-US" sz="2400" dirty="0" smtClean="0"/>
                  <a:t> translates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Normalization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Monotonicity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∀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2400" i="1" smtClean="0">
                        <a:latin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r>
                      <a:rPr lang="en-US" sz="2400" i="1" smtClean="0">
                        <a:latin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8496944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04" t="-2516" r="-107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3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BinarySearchMechanism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just">
                  <a:buNone/>
                </a:pPr>
                <a:r>
                  <a:rPr lang="en-US" b="1" dirty="0" smtClean="0"/>
                  <a:t>BinarySearchMechanism(N, M, </a:t>
                </a:r>
                <a:r>
                  <a:rPr lang="el-GR" b="1" dirty="0" smtClean="0"/>
                  <a:t>ψ)</a:t>
                </a:r>
                <a:r>
                  <a:rPr lang="en-US" b="1" dirty="0" smtClean="0"/>
                  <a:t>:</a:t>
                </a:r>
                <a:endParaRPr lang="" b="1" dirty="0" smtClean="0"/>
              </a:p>
              <a:p>
                <a:pPr marL="0" indent="0" algn="just">
                  <a:buNone/>
                </a:pPr>
                <a:endParaRPr lang="en-US" b="1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={0,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−3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 dirty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l-GR" b="0" i="1" smtClean="0">
                        <a:latin typeface="Cambria Math"/>
                      </a:rPr>
                      <m:t>𝜓</m:t>
                    </m:r>
                    <m:r>
                      <a:rPr lang="el-GR" i="1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i="1" dirty="0" smtClean="0">
                            <a:latin typeface="Cambria Math"/>
                          </a:rPr>
                          <m:t>−3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 dirty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l-GR" b="0" i="1" smtClean="0">
                        <a:latin typeface="Cambria Math"/>
                      </a:rPr>
                      <m:t>𝜓</m:t>
                    </m:r>
                    <m:r>
                      <a:rPr lang="el-GR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l-GR" i="1" dirty="0" smtClean="0">
                        <a:latin typeface="Cambria Math"/>
                      </a:rPr>
                      <m:t>𝜓</m:t>
                    </m:r>
                    <m:r>
                      <a:rPr lang="el-GR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to contain all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ordered increasingly.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independently uniformly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l-GR" i="1" dirty="0" smtClean="0">
                        <a:latin typeface="Cambria Math"/>
                      </a:rPr>
                      <m:t>𝛽</m:t>
                    </m:r>
                    <m:r>
                      <a:rPr lang="el-GR" i="1" dirty="0" smtClean="0">
                        <a:latin typeface="Cambria Math"/>
                      </a:rPr>
                      <m:t>+1]</m:t>
                    </m:r>
                  </m:oMath>
                </a14:m>
                <a:r>
                  <a:rPr lang="el-GR" dirty="0" smtClean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denotes the round in which bidder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participates.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ℓ∈[</m:t>
                    </m:r>
                    <m:r>
                      <a:rPr lang="el-GR" i="1" dirty="0" smtClean="0">
                        <a:latin typeface="Cambria Math"/>
                      </a:rPr>
                      <m:t>𝛽</m:t>
                    </m:r>
                    <m:r>
                      <a:rPr lang="el-GR" i="1" dirty="0" smtClean="0">
                        <a:latin typeface="Cambria Math"/>
                      </a:rPr>
                      <m:t>+1]</m:t>
                    </m:r>
                  </m:oMath>
                </a14:m>
                <a:r>
                  <a:rPr lang="el-GR" dirty="0" smtClean="0"/>
                  <a:t>, </a:t>
                </a:r>
                <a:r>
                  <a:rPr lang="en-US" dirty="0" smtClean="0"/>
                  <a:t>let </a:t>
                </a:r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:={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=ℓ} </m:t>
                    </m:r>
                  </m:oMath>
                </a14:m>
                <a:r>
                  <a:rPr lang="en-US" dirty="0" smtClean="0"/>
                  <a:t>in the same order as N.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Select a uniformly random final allocation 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mtClean="0"/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∈[</m:t>
                    </m:r>
                    <m:r>
                      <a:rPr lang="el-GR" i="1" dirty="0" smtClean="0">
                        <a:latin typeface="Cambria Math"/>
                      </a:rPr>
                      <m:t>𝛽</m:t>
                    </m:r>
                    <m:r>
                      <a:rPr lang="el-GR" i="1" dirty="0" smtClean="0">
                        <a:latin typeface="Cambria Math"/>
                      </a:rPr>
                      <m:t>+1]</m:t>
                    </m:r>
                  </m:oMath>
                </a14:m>
                <a:r>
                  <a:rPr lang="el-GR" dirty="0" smtClean="0"/>
                  <a:t>.</a:t>
                </a:r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ℓ=1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t</m:t>
                    </m:r>
                  </m:oMath>
                </a14:m>
                <a:r>
                  <a:rPr lang="en-US" sz="3300" dirty="0" smtClean="0"/>
                  <a:t>o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rounds: </a:t>
                </a:r>
              </a:p>
              <a:p>
                <a:pPr marL="914400" lvl="1" indent="-514350" algn="just">
                  <a:buFont typeface="+mj-lt"/>
                  <a:buAutoNum type="alphaLcParenR"/>
                </a:pPr>
                <a:r>
                  <a:rPr lang="en-US" dirty="0" smtClean="0"/>
                  <a:t>For every item e, define the 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|</m:t>
                        </m:r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  <m:r>
                          <a:rPr lang="en-US" i="1" dirty="0" smtClean="0">
                            <a:latin typeface="Cambria Math"/>
                          </a:rPr>
                          <m:t>|</m:t>
                        </m:r>
                      </m:num>
                      <m:den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ℓ−1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vector of candidate prices for e.</a:t>
                </a:r>
              </a:p>
              <a:p>
                <a:pPr marL="914400" lvl="1" indent="-514350" algn="just">
                  <a:buFont typeface="+mj-lt"/>
                  <a:buAutoNum type="alphaLcParenR"/>
                </a:pPr>
                <a:r>
                  <a:rPr lang="en-US" dirty="0" smtClean="0"/>
                  <a:t>Run </a:t>
                </a:r>
                <a:r>
                  <a:rPr lang="en-US" dirty="0" err="1" smtClean="0"/>
                  <a:t>FixedPriceAuction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)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(ℓ)</m:t>
                    </m:r>
                  </m:oMath>
                </a14:m>
                <a:r>
                  <a:rPr lang="en-US" dirty="0" smtClean="0"/>
                  <a:t> be the allocation.</a:t>
                </a:r>
              </a:p>
              <a:p>
                <a:pPr marL="914400" lvl="1" indent="-514350" algn="just">
                  <a:buFont typeface="+mj-lt"/>
                  <a:buAutoNum type="alphaLcParenR"/>
                </a:pPr>
                <a:r>
                  <a:rPr lang="en-US" dirty="0" smtClean="0"/>
                  <a:t>For every item e, if e is allocated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(ℓ)</m:t>
                    </m:r>
                  </m:oMath>
                </a14:m>
                <a:r>
                  <a:rPr lang="en-US" dirty="0" smtClean="0"/>
                  <a:t>, define remaining candidate prices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otherwise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.</a:t>
                </a:r>
                <a:endParaRPr lang="en-US" dirty="0"/>
              </a:p>
              <a:p>
                <a:pPr marL="914400" lvl="1" indent="-514350" algn="just">
                  <a:buFont typeface="+mj-lt"/>
                  <a:buAutoNum type="alphaLcParenR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mtClean="0"/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 then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(ℓ)</m:t>
                        </m:r>
                      </m:sup>
                    </m:sSup>
                  </m:oMath>
                </a14:m>
                <a:r>
                  <a:rPr lang="en-US" dirty="0" smtClean="0"/>
                  <a:t> as the final allocation.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dirty="0" err="1" smtClean="0"/>
                  <a:t>FixedPriceAuction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</a:rPr>
                          <m:t>Ν</m:t>
                        </m:r>
                      </m:e>
                      <m:sub>
                        <m:r>
                          <a:rPr lang="el-GR" b="0" i="1" smtClean="0">
                            <a:latin typeface="Cambria Math"/>
                          </a:rPr>
                          <m:t>𝛽</m:t>
                        </m:r>
                        <m:r>
                          <a:rPr lang="el-G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l-GR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dirty="0" smtClean="0"/>
                  <a:t>),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/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is the unique price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, and return this as the final allocation.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9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149080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Valuations – </a:t>
            </a:r>
            <a:r>
              <a:rPr lang="en-US" dirty="0">
                <a:solidFill>
                  <a:schemeClr val="accent3"/>
                </a:solidFill>
              </a:rPr>
              <a:t>Bidder 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v {1,2} =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2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149080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Valuations – </a:t>
            </a:r>
            <a:r>
              <a:rPr lang="en-US" dirty="0">
                <a:solidFill>
                  <a:schemeClr val="accent3"/>
                </a:solidFill>
              </a:rPr>
              <a:t>Bidder 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{1,2} =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v {2,3} = </a:t>
            </a:r>
            <a:r>
              <a:rPr lang="en-US" b="1" dirty="0">
                <a:solidFill>
                  <a:schemeClr val="accent3"/>
                </a:solidFill>
              </a:rPr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03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9932" y="4149080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Valuations – </a:t>
            </a:r>
            <a:r>
              <a:rPr lang="en-US" dirty="0">
                <a:solidFill>
                  <a:schemeClr val="accent3"/>
                </a:solidFill>
              </a:rPr>
              <a:t>Bidder 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{1,2} =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{2,3} =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9932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v {3,4} = </a:t>
            </a:r>
            <a:r>
              <a:rPr lang="en-US" b="1" dirty="0">
                <a:solidFill>
                  <a:schemeClr val="accent3"/>
                </a:solidFill>
              </a:rPr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2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2080" y="4149080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Valuations – </a:t>
            </a:r>
            <a:r>
              <a:rPr lang="en-US" dirty="0">
                <a:solidFill>
                  <a:schemeClr val="accent3"/>
                </a:solidFill>
              </a:rPr>
              <a:t>Bidder 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{1,2} =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{2,3} =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9932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{3,4} = </a:t>
            </a:r>
            <a:r>
              <a:rPr lang="el-GR" dirty="0" smtClean="0">
                <a:solidFill>
                  <a:schemeClr val="accent3"/>
                </a:solidFill>
              </a:rPr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v {4,5} = </a:t>
            </a:r>
            <a:r>
              <a:rPr lang="en-US" b="1" dirty="0">
                <a:solidFill>
                  <a:schemeClr val="accent3"/>
                </a:solidFill>
              </a:rPr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0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Valuation function classes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Additive: 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∀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r>
                  <a:rPr lang="en-US" sz="2000" b="1" dirty="0" smtClean="0"/>
                  <a:t>Submodular: 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b="1" dirty="0" err="1" smtClean="0"/>
                  <a:t>Subadditive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                     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22" y="3140968"/>
            <a:ext cx="3771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4273</Words>
  <Application>Microsoft Office PowerPoint</Application>
  <PresentationFormat>On-screen Show (4:3)</PresentationFormat>
  <Paragraphs>411</Paragraphs>
  <Slides>41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Improved Truthful Mechanisms for Subadditive Combinatorial Auctions: Breaking the Logarithmic Barrier</vt:lpstr>
      <vt:lpstr>Combinatorial Auctions – The problem</vt:lpstr>
      <vt:lpstr>The objective</vt:lpstr>
      <vt:lpstr>Valuations – Bidder 1</vt:lpstr>
      <vt:lpstr>Valuations – Bidder 1</vt:lpstr>
      <vt:lpstr>Valuations – Bidder 1</vt:lpstr>
      <vt:lpstr>Valuations – Bidder 1</vt:lpstr>
      <vt:lpstr>Valuations – Bidder 1</vt:lpstr>
      <vt:lpstr>Valuation function classes</vt:lpstr>
      <vt:lpstr>Accessing valuation functions</vt:lpstr>
      <vt:lpstr>PowerPoint Presentation</vt:lpstr>
      <vt:lpstr>Utility – Revenue and Social Welfare</vt:lpstr>
      <vt:lpstr>Algorithmic Viewpoint</vt:lpstr>
      <vt:lpstr>Game theory - Truthfulness</vt:lpstr>
      <vt:lpstr>Price vectors – Learning procedures</vt:lpstr>
      <vt:lpstr>Fixed-Price Auction</vt:lpstr>
      <vt:lpstr>Randomly place bidders into rounds</vt:lpstr>
      <vt:lpstr>Price vectors – Round 1</vt:lpstr>
      <vt:lpstr>Round 1 – FixedPrice Auction</vt:lpstr>
      <vt:lpstr>Round 1 – FixedPrice Auction</vt:lpstr>
      <vt:lpstr>Round 1 finishes</vt:lpstr>
      <vt:lpstr>Round 2 begins (winning round)</vt:lpstr>
      <vt:lpstr>The Binary-Search Mechanism</vt:lpstr>
      <vt:lpstr>Standard assumptions and notation</vt:lpstr>
      <vt:lpstr>Lemma 1([DKL20])</vt:lpstr>
      <vt:lpstr>Binary search - Rounding prices</vt:lpstr>
      <vt:lpstr>Theorem - Result</vt:lpstr>
      <vt:lpstr>Proposition</vt:lpstr>
      <vt:lpstr>Proof of Proposition 1</vt:lpstr>
      <vt:lpstr>〖S_i〗^"⋆"  partition</vt:lpstr>
      <vt:lpstr>Tracking progress on round β+1 </vt:lpstr>
      <vt:lpstr>PowerPoint Presentation</vt:lpstr>
      <vt:lpstr>Revenue Bound</vt:lpstr>
      <vt:lpstr>Utility Bound</vt:lpstr>
      <vt:lpstr>Finally bounding welfare</vt:lpstr>
      <vt:lpstr>Summing up</vt:lpstr>
      <vt:lpstr>PowerPoint Presentation</vt:lpstr>
      <vt:lpstr>Combinatorial Auctions</vt:lpstr>
      <vt:lpstr>Definitions and notations</vt:lpstr>
      <vt:lpstr>Classes of valuation functions and assumptions</vt:lpstr>
      <vt:lpstr>BinarySearchMechanism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Αθανάσιος Τσιλιβής</dc:creator>
  <cp:lastModifiedBy>Αθανάσιος Τσιλιβής</cp:lastModifiedBy>
  <cp:revision>165</cp:revision>
  <dcterms:created xsi:type="dcterms:W3CDTF">2021-09-16T06:18:35Z</dcterms:created>
  <dcterms:modified xsi:type="dcterms:W3CDTF">2021-10-18T21:19:42Z</dcterms:modified>
</cp:coreProperties>
</file>