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303" r:id="rId3"/>
    <p:sldId id="304" r:id="rId4"/>
    <p:sldId id="331" r:id="rId5"/>
    <p:sldId id="306" r:id="rId6"/>
    <p:sldId id="307" r:id="rId7"/>
    <p:sldId id="271" r:id="rId8"/>
    <p:sldId id="336" r:id="rId9"/>
    <p:sldId id="272" r:id="rId10"/>
    <p:sldId id="273" r:id="rId11"/>
    <p:sldId id="275" r:id="rId12"/>
    <p:sldId id="276" r:id="rId13"/>
    <p:sldId id="277" r:id="rId14"/>
    <p:sldId id="278" r:id="rId15"/>
    <p:sldId id="280" r:id="rId16"/>
    <p:sldId id="287" r:id="rId17"/>
    <p:sldId id="286" r:id="rId18"/>
    <p:sldId id="279" r:id="rId19"/>
    <p:sldId id="283" r:id="rId20"/>
    <p:sldId id="311" r:id="rId21"/>
    <p:sldId id="282" r:id="rId22"/>
    <p:sldId id="337" r:id="rId23"/>
    <p:sldId id="301" r:id="rId24"/>
    <p:sldId id="338" r:id="rId25"/>
    <p:sldId id="339" r:id="rId26"/>
    <p:sldId id="340" r:id="rId27"/>
    <p:sldId id="341" r:id="rId28"/>
    <p:sldId id="312" r:id="rId29"/>
    <p:sldId id="308" r:id="rId30"/>
    <p:sldId id="313" r:id="rId31"/>
    <p:sldId id="309" r:id="rId32"/>
    <p:sldId id="344" r:id="rId33"/>
    <p:sldId id="332" r:id="rId34"/>
    <p:sldId id="343" r:id="rId35"/>
    <p:sldId id="314" r:id="rId36"/>
    <p:sldId id="347" r:id="rId37"/>
    <p:sldId id="348" r:id="rId38"/>
    <p:sldId id="318" r:id="rId39"/>
    <p:sldId id="319" r:id="rId40"/>
    <p:sldId id="321" r:id="rId41"/>
    <p:sldId id="322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3" r:id="rId50"/>
    <p:sldId id="334" r:id="rId51"/>
    <p:sldId id="345" r:id="rId52"/>
    <p:sldId id="346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Τίτλος" id="{CA56C112-2936-48EB-9EA4-BB4D88254709}">
          <p14:sldIdLst>
            <p14:sldId id="256"/>
          </p14:sldIdLst>
        </p14:section>
        <p14:section name="Επαύξηση με μάθηση" id="{CDC87F6A-3E98-459B-8618-DBA00D71180F}">
          <p14:sldIdLst>
            <p14:sldId id="303"/>
            <p14:sldId id="304"/>
            <p14:sldId id="331"/>
            <p14:sldId id="306"/>
            <p14:sldId id="307"/>
          </p14:sldIdLst>
        </p14:section>
        <p14:section name="Συνδυαστικές Δημοπρασίες" id="{645CBB8C-DED8-4A12-9149-9ADD6E03424F}">
          <p14:sldIdLst>
            <p14:sldId id="271"/>
            <p14:sldId id="336"/>
            <p14:sldId id="272"/>
            <p14:sldId id="273"/>
            <p14:sldId id="275"/>
            <p14:sldId id="276"/>
            <p14:sldId id="277"/>
            <p14:sldId id="278"/>
            <p14:sldId id="280"/>
            <p14:sldId id="287"/>
            <p14:sldId id="286"/>
            <p14:sldId id="279"/>
            <p14:sldId id="283"/>
            <p14:sldId id="311"/>
            <p14:sldId id="282"/>
            <p14:sldId id="337"/>
            <p14:sldId id="301"/>
            <p14:sldId id="338"/>
            <p14:sldId id="339"/>
            <p14:sldId id="340"/>
            <p14:sldId id="341"/>
          </p14:sldIdLst>
        </p14:section>
        <p14:section name="Συνδυαστικές Δημοπρασίες με Προβλέψεις" id="{8C6EF641-FE24-440C-91E8-2BA688340A98}">
          <p14:sldIdLst>
            <p14:sldId id="312"/>
            <p14:sldId id="308"/>
            <p14:sldId id="313"/>
            <p14:sldId id="309"/>
            <p14:sldId id="344"/>
            <p14:sldId id="332"/>
            <p14:sldId id="343"/>
            <p14:sldId id="314"/>
            <p14:sldId id="347"/>
            <p14:sldId id="348"/>
            <p14:sldId id="318"/>
            <p14:sldId id="319"/>
            <p14:sldId id="321"/>
            <p14:sldId id="322"/>
            <p14:sldId id="324"/>
            <p14:sldId id="325"/>
            <p14:sldId id="326"/>
            <p14:sldId id="327"/>
            <p14:sldId id="328"/>
            <p14:sldId id="329"/>
            <p14:sldId id="330"/>
            <p14:sldId id="333"/>
            <p14:sldId id="334"/>
            <p14:sldId id="345"/>
            <p14:sldId id="34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568" autoAdjust="0"/>
  </p:normalViewPr>
  <p:slideViewPr>
    <p:cSldViewPr>
      <p:cViewPr varScale="1">
        <p:scale>
          <a:sx n="118" d="100"/>
          <a:sy n="118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C02EF-A3D6-452E-B5A5-8F1A5676265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D26BA-5419-4F9B-89E2-50954ADE6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0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D26BA-5419-4F9B-89E2-50954ADE6C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84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D26BA-5419-4F9B-89E2-50954ADE6CD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62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D26BA-5419-4F9B-89E2-50954ADE6CD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62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D26BA-5419-4F9B-89E2-50954ADE6CD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2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8F35-7AEF-49A5-AE63-841D0C6852BD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76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A4E6-EDA5-4F68-91FE-BEC0D45FD852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13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B765-DA9C-490F-A9B0-E97382919CD2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0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EE2F-BAB7-43D5-A03F-0C88F5234357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16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885A-69A5-4ED0-B6BB-78D42B17D603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26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1170-B6AA-41FC-897D-E0EABF939204}" type="datetime1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0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71EE-3B3C-4D1E-9F83-69BA6EE1B690}" type="datetime1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3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1ADE-9E16-4E84-87FE-02AAA55DEB8D}" type="datetime1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5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8313-56C5-4C2C-AF44-07F8BEE2EDE0}" type="datetime1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6045-3B77-447C-8CCB-D685E68BC35A}" type="datetime1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4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A4EA-7CF6-4448-81B4-03F65A8AC15B}" type="datetime1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8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227BB-DC33-4FE6-B83F-DBCC65287E31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B7667-5867-46BB-BFD5-E334D6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3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9.jpeg"/><Relationship Id="rId5" Type="http://schemas.openxmlformats.org/officeDocument/2006/relationships/image" Target="../media/image26.png"/><Relationship Id="rId10" Type="http://schemas.openxmlformats.org/officeDocument/2006/relationships/image" Target="../media/image32.png"/><Relationship Id="rId4" Type="http://schemas.openxmlformats.org/officeDocument/2006/relationships/image" Target="../media/image25.png"/><Relationship Id="rId9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6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9.jpeg"/><Relationship Id="rId5" Type="http://schemas.openxmlformats.org/officeDocument/2006/relationships/image" Target="../media/image26.png"/><Relationship Id="rId10" Type="http://schemas.openxmlformats.org/officeDocument/2006/relationships/image" Target="../media/image32.png"/><Relationship Id="rId4" Type="http://schemas.openxmlformats.org/officeDocument/2006/relationships/image" Target="../media/image25.png"/><Relationship Id="rId9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6.png"/><Relationship Id="rId7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9.jpeg"/><Relationship Id="rId7" Type="http://schemas.openxmlformats.org/officeDocument/2006/relationships/image" Target="../media/image64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40.png"/><Relationship Id="rId4" Type="http://schemas.openxmlformats.org/officeDocument/2006/relationships/image" Target="../media/image53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9.jpeg"/><Relationship Id="rId7" Type="http://schemas.openxmlformats.org/officeDocument/2006/relationships/image" Target="../media/image66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90.png"/><Relationship Id="rId4" Type="http://schemas.openxmlformats.org/officeDocument/2006/relationships/image" Target="../media/image5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l-GR" sz="2800" b="1" dirty="0"/>
              <a:t>Σχεδιασμός Μηχανισμών για </a:t>
            </a:r>
            <a:r>
              <a:rPr lang="el-GR" sz="2800" b="1" dirty="0" smtClean="0"/>
              <a:t>Συνδυαστικές Δημοπρασίες </a:t>
            </a:r>
            <a:r>
              <a:rPr lang="el-GR" sz="2800" b="1" dirty="0"/>
              <a:t>με Αξιοποίηση Προβλέψεων </a:t>
            </a:r>
            <a:r>
              <a:rPr lang="el-GR" sz="2800" b="1" dirty="0" smtClean="0"/>
              <a:t>Μηχανικής</a:t>
            </a:r>
            <a:r>
              <a:rPr lang="en-US" sz="2800" b="1" dirty="0" smtClean="0"/>
              <a:t> </a:t>
            </a:r>
            <a:r>
              <a:rPr lang="el-GR" sz="2800" b="1" dirty="0" smtClean="0"/>
              <a:t>Μάθησης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l-GR" sz="1800" dirty="0" smtClean="0">
                <a:solidFill>
                  <a:schemeClr val="tx1"/>
                </a:solidFill>
              </a:rPr>
              <a:t>Παρουσίαση Διπλωματικής Εργασίας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l-GR" sz="1800" dirty="0" smtClean="0">
                <a:solidFill>
                  <a:schemeClr val="tx1"/>
                </a:solidFill>
              </a:rPr>
              <a:t>Θεόδωρος Τσιλιβής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l-GR" sz="1600" dirty="0" smtClean="0">
                <a:solidFill>
                  <a:schemeClr val="tx1"/>
                </a:solidFill>
              </a:rPr>
              <a:t>9/9/2022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3997-9B77-467F-A7D9-B443BFAD73FE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5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4149080"/>
            <a:ext cx="2664296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Valuations – </a:t>
            </a:r>
            <a:r>
              <a:rPr lang="en-US" dirty="0">
                <a:solidFill>
                  <a:schemeClr val="accent3"/>
                </a:solidFill>
              </a:rPr>
              <a:t>Bidder 1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415284" y="2204864"/>
            <a:ext cx="6264616" cy="720000"/>
            <a:chOff x="971600" y="1988840"/>
            <a:chExt cx="6264616" cy="7200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1988840"/>
              <a:ext cx="720000" cy="720000"/>
            </a:xfrm>
            <a:prstGeom prst="rect">
              <a:avLst/>
            </a:prstGeom>
            <a:ln w="38100">
              <a:solidFill>
                <a:schemeClr val="accent3"/>
              </a:solidFill>
            </a:ln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754" y="1988840"/>
              <a:ext cx="720000" cy="720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3908" y="1988840"/>
              <a:ext cx="720000" cy="7200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062" y="1988840"/>
              <a:ext cx="720000" cy="7200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1988840"/>
              <a:ext cx="720000" cy="7200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441428" y="4365104"/>
            <a:ext cx="6264616" cy="533069"/>
            <a:chOff x="1441428" y="4001195"/>
            <a:chExt cx="6264616" cy="533069"/>
          </a:xfrm>
        </p:grpSpPr>
        <p:pic>
          <p:nvPicPr>
            <p:cNvPr id="1026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28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7582" y="4001195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3736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9890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6044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/>
          <p:cNvSpPr txBox="1"/>
          <p:nvPr/>
        </p:nvSpPr>
        <p:spPr>
          <a:xfrm>
            <a:off x="286294" y="15641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bidders: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7304" y="3573016"/>
            <a:ext cx="101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items: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7304" y="5013176"/>
            <a:ext cx="839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3"/>
                </a:solidFill>
              </a:rPr>
              <a:t>v {1} = 2	         v {2</a:t>
            </a:r>
            <a:r>
              <a:rPr lang="en-US" dirty="0">
                <a:solidFill>
                  <a:schemeClr val="accent3"/>
                </a:solidFill>
              </a:rPr>
              <a:t>}</a:t>
            </a:r>
            <a:r>
              <a:rPr lang="en-US" dirty="0" smtClean="0">
                <a:solidFill>
                  <a:schemeClr val="accent3"/>
                </a:solidFill>
              </a:rPr>
              <a:t> = 3	v {3</a:t>
            </a:r>
            <a:r>
              <a:rPr lang="en-US" dirty="0">
                <a:solidFill>
                  <a:schemeClr val="accent3"/>
                </a:solidFill>
              </a:rPr>
              <a:t>}</a:t>
            </a:r>
            <a:r>
              <a:rPr lang="en-US" dirty="0" smtClean="0">
                <a:solidFill>
                  <a:schemeClr val="accent3"/>
                </a:solidFill>
              </a:rPr>
              <a:t> = 5	          v {4</a:t>
            </a:r>
            <a:r>
              <a:rPr lang="en-US" dirty="0">
                <a:solidFill>
                  <a:schemeClr val="accent3"/>
                </a:solidFill>
              </a:rPr>
              <a:t>}</a:t>
            </a:r>
            <a:r>
              <a:rPr lang="en-US" dirty="0" smtClean="0">
                <a:solidFill>
                  <a:schemeClr val="accent3"/>
                </a:solidFill>
              </a:rPr>
              <a:t> = 2            v {5</a:t>
            </a:r>
            <a:r>
              <a:rPr lang="en-US" dirty="0">
                <a:solidFill>
                  <a:schemeClr val="accent3"/>
                </a:solidFill>
              </a:rPr>
              <a:t>}</a:t>
            </a:r>
            <a:r>
              <a:rPr lang="en-US" dirty="0" smtClean="0">
                <a:solidFill>
                  <a:schemeClr val="accent3"/>
                </a:solidFill>
              </a:rPr>
              <a:t> =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558924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b="1" dirty="0" smtClean="0">
                <a:solidFill>
                  <a:schemeClr val="accent3"/>
                </a:solidFill>
              </a:rPr>
              <a:t>v {1,2} = 5</a:t>
            </a:r>
            <a:endParaRPr lang="en-US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34E6-288F-481D-B411-E88AF5EFC0DF}" type="datetime1">
              <a:rPr lang="en-US" smtClean="0"/>
              <a:t>9/9/2022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7784" y="4149080"/>
            <a:ext cx="2664296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Valuations – </a:t>
            </a:r>
            <a:r>
              <a:rPr lang="en-US" dirty="0">
                <a:solidFill>
                  <a:schemeClr val="accent3"/>
                </a:solidFill>
              </a:rPr>
              <a:t>Bidder 1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415284" y="2204864"/>
            <a:ext cx="6264616" cy="720000"/>
            <a:chOff x="971600" y="1988840"/>
            <a:chExt cx="6264616" cy="7200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1988840"/>
              <a:ext cx="720000" cy="720000"/>
            </a:xfrm>
            <a:prstGeom prst="rect">
              <a:avLst/>
            </a:prstGeom>
            <a:ln w="38100">
              <a:solidFill>
                <a:schemeClr val="accent3"/>
              </a:solidFill>
            </a:ln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754" y="1988840"/>
              <a:ext cx="720000" cy="720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3908" y="1988840"/>
              <a:ext cx="720000" cy="7200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062" y="1988840"/>
              <a:ext cx="720000" cy="7200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1988840"/>
              <a:ext cx="720000" cy="7200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441428" y="4365104"/>
            <a:ext cx="6264616" cy="533069"/>
            <a:chOff x="1441428" y="4001195"/>
            <a:chExt cx="6264616" cy="533069"/>
          </a:xfrm>
        </p:grpSpPr>
        <p:pic>
          <p:nvPicPr>
            <p:cNvPr id="1026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28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7582" y="4001195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3736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9890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6044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/>
          <p:cNvSpPr txBox="1"/>
          <p:nvPr/>
        </p:nvSpPr>
        <p:spPr>
          <a:xfrm>
            <a:off x="286294" y="15641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bidders: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7304" y="3573016"/>
            <a:ext cx="101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items: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7304" y="5013176"/>
            <a:ext cx="839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3"/>
                </a:solidFill>
              </a:rPr>
              <a:t>v {1} = 2	         v {2</a:t>
            </a:r>
            <a:r>
              <a:rPr lang="en-US" dirty="0">
                <a:solidFill>
                  <a:schemeClr val="accent3"/>
                </a:solidFill>
              </a:rPr>
              <a:t>}</a:t>
            </a:r>
            <a:r>
              <a:rPr lang="en-US" dirty="0" smtClean="0">
                <a:solidFill>
                  <a:schemeClr val="accent3"/>
                </a:solidFill>
              </a:rPr>
              <a:t> = 3	v {3</a:t>
            </a:r>
            <a:r>
              <a:rPr lang="en-US" dirty="0">
                <a:solidFill>
                  <a:schemeClr val="accent3"/>
                </a:solidFill>
              </a:rPr>
              <a:t>}</a:t>
            </a:r>
            <a:r>
              <a:rPr lang="en-US" dirty="0" smtClean="0">
                <a:solidFill>
                  <a:schemeClr val="accent3"/>
                </a:solidFill>
              </a:rPr>
              <a:t> = 5	          v {4</a:t>
            </a:r>
            <a:r>
              <a:rPr lang="en-US" dirty="0">
                <a:solidFill>
                  <a:schemeClr val="accent3"/>
                </a:solidFill>
              </a:rPr>
              <a:t>}</a:t>
            </a:r>
            <a:r>
              <a:rPr lang="en-US" dirty="0" smtClean="0">
                <a:solidFill>
                  <a:schemeClr val="accent3"/>
                </a:solidFill>
              </a:rPr>
              <a:t> = 2            v {5</a:t>
            </a:r>
            <a:r>
              <a:rPr lang="en-US" dirty="0">
                <a:solidFill>
                  <a:schemeClr val="accent3"/>
                </a:solidFill>
              </a:rPr>
              <a:t>}</a:t>
            </a:r>
            <a:r>
              <a:rPr lang="en-US" dirty="0" smtClean="0">
                <a:solidFill>
                  <a:schemeClr val="accent3"/>
                </a:solidFill>
              </a:rPr>
              <a:t> =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558924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3"/>
                </a:solidFill>
              </a:rPr>
              <a:t>v {1,2} = 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27784" y="558924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b="1" dirty="0" smtClean="0">
                <a:solidFill>
                  <a:schemeClr val="accent3"/>
                </a:solidFill>
              </a:rPr>
              <a:t>v {2,3} = </a:t>
            </a:r>
            <a:r>
              <a:rPr lang="en-US" b="1" dirty="0">
                <a:solidFill>
                  <a:schemeClr val="accent3"/>
                </a:solidFill>
              </a:rPr>
              <a:t>6</a:t>
            </a:r>
            <a:endParaRPr lang="en-US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A8F6-26EB-495F-846D-E864B2C83FCB}" type="datetime1">
              <a:rPr lang="en-US" smtClean="0"/>
              <a:t>9/9/2022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9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9932" y="4149080"/>
            <a:ext cx="2664296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Valuations – </a:t>
            </a:r>
            <a:r>
              <a:rPr lang="en-US" dirty="0">
                <a:solidFill>
                  <a:schemeClr val="accent3"/>
                </a:solidFill>
              </a:rPr>
              <a:t>Bidder 1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415284" y="2204864"/>
            <a:ext cx="6264616" cy="720000"/>
            <a:chOff x="971600" y="1988840"/>
            <a:chExt cx="6264616" cy="7200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1988840"/>
              <a:ext cx="720000" cy="720000"/>
            </a:xfrm>
            <a:prstGeom prst="rect">
              <a:avLst/>
            </a:prstGeom>
            <a:ln w="38100">
              <a:solidFill>
                <a:schemeClr val="accent3"/>
              </a:solidFill>
            </a:ln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754" y="1988840"/>
              <a:ext cx="720000" cy="720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3908" y="1988840"/>
              <a:ext cx="720000" cy="7200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062" y="1988840"/>
              <a:ext cx="720000" cy="7200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1988840"/>
              <a:ext cx="720000" cy="7200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441428" y="4365104"/>
            <a:ext cx="6264616" cy="533069"/>
            <a:chOff x="1441428" y="4001195"/>
            <a:chExt cx="6264616" cy="533069"/>
          </a:xfrm>
        </p:grpSpPr>
        <p:pic>
          <p:nvPicPr>
            <p:cNvPr id="1026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28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7582" y="4001195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3736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9890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6044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/>
          <p:cNvSpPr txBox="1"/>
          <p:nvPr/>
        </p:nvSpPr>
        <p:spPr>
          <a:xfrm>
            <a:off x="286294" y="15641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bidders: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7304" y="3573016"/>
            <a:ext cx="101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items: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7304" y="5013176"/>
            <a:ext cx="839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3"/>
                </a:solidFill>
              </a:rPr>
              <a:t>v {1} = 2	         v {2</a:t>
            </a:r>
            <a:r>
              <a:rPr lang="en-US" dirty="0">
                <a:solidFill>
                  <a:schemeClr val="accent3"/>
                </a:solidFill>
              </a:rPr>
              <a:t>}</a:t>
            </a:r>
            <a:r>
              <a:rPr lang="en-US" dirty="0" smtClean="0">
                <a:solidFill>
                  <a:schemeClr val="accent3"/>
                </a:solidFill>
              </a:rPr>
              <a:t> = 3	v {3</a:t>
            </a:r>
            <a:r>
              <a:rPr lang="en-US" dirty="0">
                <a:solidFill>
                  <a:schemeClr val="accent3"/>
                </a:solidFill>
              </a:rPr>
              <a:t>}</a:t>
            </a:r>
            <a:r>
              <a:rPr lang="en-US" dirty="0" smtClean="0">
                <a:solidFill>
                  <a:schemeClr val="accent3"/>
                </a:solidFill>
              </a:rPr>
              <a:t> = 5	          v {4</a:t>
            </a:r>
            <a:r>
              <a:rPr lang="en-US" dirty="0">
                <a:solidFill>
                  <a:schemeClr val="accent3"/>
                </a:solidFill>
              </a:rPr>
              <a:t>}</a:t>
            </a:r>
            <a:r>
              <a:rPr lang="en-US" dirty="0" smtClean="0">
                <a:solidFill>
                  <a:schemeClr val="accent3"/>
                </a:solidFill>
              </a:rPr>
              <a:t> = 2            v {5</a:t>
            </a:r>
            <a:r>
              <a:rPr lang="en-US" dirty="0">
                <a:solidFill>
                  <a:schemeClr val="accent3"/>
                </a:solidFill>
              </a:rPr>
              <a:t>}</a:t>
            </a:r>
            <a:r>
              <a:rPr lang="en-US" dirty="0" smtClean="0">
                <a:solidFill>
                  <a:schemeClr val="accent3"/>
                </a:solidFill>
              </a:rPr>
              <a:t> =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558924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3"/>
                </a:solidFill>
              </a:rPr>
              <a:t>v {1,2} = 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27784" y="558924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3"/>
                </a:solidFill>
              </a:rPr>
              <a:t>v {2,3} = 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9932" y="558924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b="1" dirty="0" smtClean="0">
                <a:solidFill>
                  <a:schemeClr val="accent3"/>
                </a:solidFill>
              </a:rPr>
              <a:t>v {3,4} = </a:t>
            </a:r>
            <a:r>
              <a:rPr lang="en-US" b="1" dirty="0">
                <a:solidFill>
                  <a:schemeClr val="accent3"/>
                </a:solidFill>
              </a:rPr>
              <a:t>5</a:t>
            </a:r>
            <a:endParaRPr lang="en-US" b="1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99F2-16A3-45D9-96AC-7F4E5168106D}" type="datetime1">
              <a:rPr lang="en-US" smtClean="0"/>
              <a:t>9/9/2022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1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92080" y="4149080"/>
            <a:ext cx="2664296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Valuations – </a:t>
            </a:r>
            <a:r>
              <a:rPr lang="en-US" dirty="0">
                <a:solidFill>
                  <a:schemeClr val="accent3"/>
                </a:solidFill>
              </a:rPr>
              <a:t>Bidder 1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415284" y="2204864"/>
            <a:ext cx="6264616" cy="720000"/>
            <a:chOff x="971600" y="1988840"/>
            <a:chExt cx="6264616" cy="7200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1988840"/>
              <a:ext cx="720000" cy="720000"/>
            </a:xfrm>
            <a:prstGeom prst="rect">
              <a:avLst/>
            </a:prstGeom>
            <a:ln w="38100">
              <a:solidFill>
                <a:schemeClr val="accent3"/>
              </a:solidFill>
            </a:ln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754" y="1988840"/>
              <a:ext cx="720000" cy="720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3908" y="1988840"/>
              <a:ext cx="720000" cy="7200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062" y="1988840"/>
              <a:ext cx="720000" cy="7200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1988840"/>
              <a:ext cx="720000" cy="7200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441428" y="4365104"/>
            <a:ext cx="6264616" cy="533069"/>
            <a:chOff x="1441428" y="4001195"/>
            <a:chExt cx="6264616" cy="533069"/>
          </a:xfrm>
        </p:grpSpPr>
        <p:pic>
          <p:nvPicPr>
            <p:cNvPr id="1026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28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7582" y="4001195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3736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9890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6044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/>
          <p:cNvSpPr txBox="1"/>
          <p:nvPr/>
        </p:nvSpPr>
        <p:spPr>
          <a:xfrm>
            <a:off x="286294" y="15641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bidders: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7304" y="3573016"/>
            <a:ext cx="101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items: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7304" y="5013176"/>
            <a:ext cx="839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3"/>
                </a:solidFill>
              </a:rPr>
              <a:t>v {1} = 2	         v {2</a:t>
            </a:r>
            <a:r>
              <a:rPr lang="en-US" dirty="0">
                <a:solidFill>
                  <a:schemeClr val="accent3"/>
                </a:solidFill>
              </a:rPr>
              <a:t>}</a:t>
            </a:r>
            <a:r>
              <a:rPr lang="en-US" dirty="0" smtClean="0">
                <a:solidFill>
                  <a:schemeClr val="accent3"/>
                </a:solidFill>
              </a:rPr>
              <a:t> = 3	v {3</a:t>
            </a:r>
            <a:r>
              <a:rPr lang="en-US" dirty="0">
                <a:solidFill>
                  <a:schemeClr val="accent3"/>
                </a:solidFill>
              </a:rPr>
              <a:t>}</a:t>
            </a:r>
            <a:r>
              <a:rPr lang="en-US" dirty="0" smtClean="0">
                <a:solidFill>
                  <a:schemeClr val="accent3"/>
                </a:solidFill>
              </a:rPr>
              <a:t> = 5	          v {4</a:t>
            </a:r>
            <a:r>
              <a:rPr lang="en-US" dirty="0">
                <a:solidFill>
                  <a:schemeClr val="accent3"/>
                </a:solidFill>
              </a:rPr>
              <a:t>}</a:t>
            </a:r>
            <a:r>
              <a:rPr lang="en-US" dirty="0" smtClean="0">
                <a:solidFill>
                  <a:schemeClr val="accent3"/>
                </a:solidFill>
              </a:rPr>
              <a:t> = 2            v {5</a:t>
            </a:r>
            <a:r>
              <a:rPr lang="en-US" dirty="0">
                <a:solidFill>
                  <a:schemeClr val="accent3"/>
                </a:solidFill>
              </a:rPr>
              <a:t>}</a:t>
            </a:r>
            <a:r>
              <a:rPr lang="en-US" dirty="0" smtClean="0">
                <a:solidFill>
                  <a:schemeClr val="accent3"/>
                </a:solidFill>
              </a:rPr>
              <a:t> =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558924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3"/>
                </a:solidFill>
              </a:rPr>
              <a:t>v {1,2} = 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27784" y="558924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3"/>
                </a:solidFill>
              </a:rPr>
              <a:t>v {2,3} = 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9932" y="558924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3"/>
                </a:solidFill>
              </a:rPr>
              <a:t>v {3,4} = </a:t>
            </a:r>
            <a:r>
              <a:rPr lang="el-GR" dirty="0" smtClean="0">
                <a:solidFill>
                  <a:schemeClr val="accent3"/>
                </a:solidFill>
              </a:rPr>
              <a:t>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92080" y="558924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b="1" dirty="0" smtClean="0">
                <a:solidFill>
                  <a:schemeClr val="accent3"/>
                </a:solidFill>
              </a:rPr>
              <a:t>v {4,5} = </a:t>
            </a:r>
            <a:r>
              <a:rPr lang="en-US" b="1" dirty="0">
                <a:solidFill>
                  <a:schemeClr val="accent3"/>
                </a:solidFill>
              </a:rPr>
              <a:t>3</a:t>
            </a:r>
            <a:endParaRPr lang="en-US" b="1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7405-AADE-4B57-BD99-0B1E67C03772}" type="datetime1">
              <a:rPr lang="en-US" smtClean="0"/>
              <a:t>9/9/2022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9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Valuation function classes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b="1" dirty="0" smtClean="0"/>
                  <a:t>Additive: </a:t>
                </a:r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𝑣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𝑣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∪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𝑣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ea typeface="Cambria Math"/>
                      </a:rPr>
                      <m:t> ∀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</m:d>
                  </m:oMath>
                </a14:m>
                <a:endParaRPr lang="en-US" sz="2000" b="0" dirty="0" smtClean="0">
                  <a:ea typeface="Cambria Math"/>
                </a:endParaRPr>
              </a:p>
              <a:p>
                <a:r>
                  <a:rPr lang="en-US" sz="2000" b="1" dirty="0" smtClean="0"/>
                  <a:t>Submodular: </a:t>
                </a:r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𝑣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∪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𝑇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en-US" sz="20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∀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r>
                  <a:rPr lang="en-US" sz="2000" b="1" dirty="0" err="1" smtClean="0"/>
                  <a:t>Subadditive</a:t>
                </a:r>
                <a:r>
                  <a:rPr lang="en-US" sz="2000" b="1" dirty="0" smtClean="0"/>
                  <a:t>: </a:t>
                </a:r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𝑣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∪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ea typeface="Cambria Math"/>
                      </a:rPr>
                      <m:t>                       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∀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722" y="3140968"/>
            <a:ext cx="3771900" cy="302895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3704-DB43-4251-96EE-30A22A0D5973}" type="datetime1">
              <a:rPr lang="en-US" smtClean="0"/>
              <a:t>9/9/2022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0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valuation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endParaRPr lang="en-US" sz="18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1800" b="1" dirty="0" smtClean="0"/>
                  <a:t>Valuation functions </a:t>
                </a:r>
                <a:r>
                  <a:rPr lang="en-US" sz="1800" dirty="0" smtClean="0"/>
                  <a:t>are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 defined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 smtClean="0"/>
                  <a:t>That means the input is </a:t>
                </a:r>
                <a:r>
                  <a:rPr lang="en-US" sz="1800" u="sng" dirty="0" smtClean="0"/>
                  <a:t>exponentially</a:t>
                </a:r>
                <a:r>
                  <a:rPr lang="en-US" sz="1800" dirty="0" smtClean="0"/>
                  <a:t> large.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b="1" dirty="0" smtClean="0"/>
                  <a:t>Value queries</a:t>
                </a:r>
                <a:r>
                  <a:rPr lang="en-US" sz="1800" dirty="0"/>
                  <a:t>: Presented a bundle S bidder </a:t>
                </a:r>
                <a:r>
                  <a:rPr lang="en-US" sz="1800" dirty="0" err="1"/>
                  <a:t>i</a:t>
                </a:r>
                <a:r>
                  <a:rPr lang="en-US" sz="1800" dirty="0"/>
                  <a:t> outputs his valuation of the bundle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𝑆</m:t>
                        </m:r>
                      </m:e>
                    </m:d>
                  </m:oMath>
                </a14:m>
                <a:endParaRPr lang="en-US" sz="18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1800" b="1" dirty="0" smtClean="0"/>
                  <a:t>Demand </a:t>
                </a:r>
                <a:r>
                  <a:rPr lang="en-US" sz="1800" b="1" dirty="0"/>
                  <a:t>queries</a:t>
                </a:r>
                <a:r>
                  <a:rPr lang="en-US" sz="1800" dirty="0"/>
                  <a:t>: Presented a price vector </a:t>
                </a:r>
                <a:r>
                  <a:rPr lang="en-US" sz="1800" b="1" dirty="0"/>
                  <a:t>p</a:t>
                </a:r>
                <a:r>
                  <a:rPr lang="en-US" sz="1800" dirty="0"/>
                  <a:t> bidder </a:t>
                </a:r>
                <a:r>
                  <a:rPr lang="en-US" sz="1800" dirty="0" err="1"/>
                  <a:t>i</a:t>
                </a:r>
                <a:r>
                  <a:rPr lang="en-US" sz="1800" dirty="0"/>
                  <a:t> outputs the bundle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that maximizes his utility, that</a:t>
                </a:r>
                <a:r>
                  <a:rPr lang="" sz="1800" dirty="0"/>
                  <a:t> </a:t>
                </a:r>
                <a:r>
                  <a:rPr lang="en-US" sz="1800" dirty="0"/>
                  <a:t>is</a:t>
                </a:r>
                <a:r>
                  <a:rPr lang="" sz="1800" dirty="0" smtClean="0"/>
                  <a:t>:</a:t>
                </a:r>
                <a:r>
                  <a:rPr lang="" sz="1800" dirty="0"/>
                  <a:t/>
                </a:r>
                <a:br>
                  <a:rPr lang="" sz="18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/>
                        <a:ea typeface="Cambria Math"/>
                      </a:rPr>
                      <m:t>∈</m:t>
                    </m:r>
                    <m:func>
                      <m:funcPr>
                        <m:ctrlPr>
                          <a:rPr lang="en-US" sz="1600" i="1" dirty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dirty="0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1600" i="1" dirty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i="1" dirty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dirty="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600" i="1" dirty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en-US" sz="1600" i="1" dirty="0">
                                    <a:latin typeface="Cambria Math"/>
                                  </a:rPr>
                                  <m:t>⊆</m:t>
                                </m:r>
                                <m:r>
                                  <a:rPr lang="en-US" sz="1600" i="1" dirty="0">
                                    <a:latin typeface="Cambria Math"/>
                                  </a:rPr>
                                  <m:t>𝑀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 dirty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sz="1600" i="1" dirty="0">
                                    <a:latin typeface="Cambria Math"/>
                                  </a:rPr>
                                  <m:t>− </m:t>
                                </m:r>
                                <m:r>
                                  <a:rPr lang="en-US" sz="1600" i="1" dirty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600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 dirty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sz="1800" dirty="0" smtClean="0"/>
              </a:p>
              <a:p>
                <a:pPr>
                  <a:lnSpc>
                    <a:spcPct val="150000"/>
                  </a:lnSpc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C4DE-893A-4515-94EF-B5D2B374A374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4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70437" y="4432202"/>
            <a:ext cx="6238581" cy="720000"/>
            <a:chOff x="-638691" y="3770677"/>
            <a:chExt cx="6238581" cy="7200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8691" y="3770677"/>
              <a:ext cx="720000" cy="720000"/>
            </a:xfrm>
            <a:prstGeom prst="rect">
              <a:avLst/>
            </a:prstGeom>
          </p:spPr>
        </p:pic>
        <p:pic>
          <p:nvPicPr>
            <p:cNvPr id="14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582" y="3866077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3736" y="3862208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890" y="3866077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179512" y="5167045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      </a:t>
            </a:r>
            <a:r>
              <a:rPr lang="en-US" dirty="0">
                <a:solidFill>
                  <a:schemeClr val="accent3"/>
                </a:solidFill>
              </a:rPr>
              <a:t>	 </a:t>
            </a:r>
            <a:r>
              <a:rPr lang="en-US" dirty="0" smtClean="0">
                <a:solidFill>
                  <a:schemeClr val="accent3"/>
                </a:solidFill>
              </a:rPr>
              <a:t>      </a:t>
            </a:r>
            <a:r>
              <a:rPr lang="en-US" dirty="0" smtClean="0"/>
              <a:t>p {1} = </a:t>
            </a:r>
            <a:r>
              <a:rPr lang="en-US" dirty="0"/>
              <a:t>9</a:t>
            </a:r>
            <a:r>
              <a:rPr lang="en-US" dirty="0" smtClean="0"/>
              <a:t>	p {2} = 3	        p {3} = 5</a:t>
            </a:r>
            <a:endParaRPr lang="en-US" dirty="0"/>
          </a:p>
        </p:txBody>
      </p:sp>
      <p:sp>
        <p:nvSpPr>
          <p:cNvPr id="18" name="Rectangular Callout 17"/>
          <p:cNvSpPr/>
          <p:nvPr/>
        </p:nvSpPr>
        <p:spPr>
          <a:xfrm>
            <a:off x="454333" y="3621675"/>
            <a:ext cx="1872208" cy="72008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4333" y="36585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accent3"/>
                </a:solidFill>
              </a:rPr>
              <a:t>With these prices I want S = {2,3}</a:t>
            </a: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38059" y="1745969"/>
            <a:ext cx="6238581" cy="720000"/>
            <a:chOff x="-638691" y="3770677"/>
            <a:chExt cx="6238581" cy="72000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38691" y="3770677"/>
              <a:ext cx="720000" cy="720000"/>
            </a:xfrm>
            <a:prstGeom prst="rect">
              <a:avLst/>
            </a:prstGeom>
          </p:spPr>
        </p:pic>
        <p:pic>
          <p:nvPicPr>
            <p:cNvPr id="22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582" y="3866077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3736" y="3862208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890" y="3866077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Rectangular Callout 24"/>
          <p:cNvSpPr/>
          <p:nvPr/>
        </p:nvSpPr>
        <p:spPr>
          <a:xfrm>
            <a:off x="463077" y="835659"/>
            <a:ext cx="1872208" cy="72008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77829" y="1011033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3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1,2,3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>
                    <a:solidFill>
                      <a:schemeClr val="accent3"/>
                    </a:solidFill>
                  </a:rPr>
                  <a:t> = 12  </a:t>
                </a:r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29" y="1011033"/>
                <a:ext cx="187220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463077" y="37587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</a:t>
            </a:r>
            <a:r>
              <a:rPr lang="en-US" dirty="0" smtClean="0"/>
              <a:t>queries: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4332" y="3017792"/>
            <a:ext cx="187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Demand queries: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F31D-3781-472D-8BC5-B4525941B90A}" type="datetime1">
              <a:rPr lang="en-US" smtClean="0"/>
              <a:t>9/9/2022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9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Utility – Revenue and Social Welfare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44824"/>
                <a:ext cx="8229600" cy="428133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sz="2000" dirty="0" smtClean="0"/>
                  <a:t>Given </a:t>
                </a:r>
                <a:r>
                  <a:rPr lang="en-US" sz="2000" dirty="0"/>
                  <a:t>a price vector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 and an allocation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𝐴</m:t>
                    </m:r>
                    <m:r>
                      <a:rPr lang="en-US" sz="2000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Cambria Math"/>
                    <a:ea typeface="Cambria Math"/>
                  </a:rPr>
                  <a:t> we can define:</a:t>
                </a:r>
                <a:r>
                  <a:rPr lang="el-GR" sz="2000" dirty="0" smtClean="0">
                    <a:latin typeface="Cambria Math"/>
                    <a:ea typeface="Cambria Math"/>
                  </a:rPr>
                  <a:t/>
                </a:r>
                <a:br>
                  <a:rPr lang="el-GR" sz="2000" dirty="0" smtClean="0">
                    <a:latin typeface="Cambria Math"/>
                    <a:ea typeface="Cambria Math"/>
                  </a:rPr>
                </a:br>
                <a:endParaRPr lang="en-US" sz="2000" dirty="0" smtClean="0">
                  <a:latin typeface="Cambria Math"/>
                  <a:ea typeface="Cambria Math"/>
                </a:endParaRPr>
              </a:p>
              <a:p>
                <a:pPr algn="just"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20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/>
                      </a:rPr>
                      <m:t>−</m:t>
                    </m:r>
                    <m:r>
                      <a:rPr lang="en-US" sz="20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000" i="1" dirty="0" smtClean="0">
                  <a:latin typeface="Cambria Math"/>
                </a:endParaRPr>
              </a:p>
              <a:p>
                <a:pPr algn="just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𝑅𝑒𝑣</m:t>
                    </m:r>
                    <m:d>
                      <m:d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1">
                        <a:latin typeface="Cambria Math"/>
                        <a:ea typeface="Cambria Math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b="1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0" i="1">
                            <a:latin typeface="Cambria Math"/>
                            <a:ea typeface="Cambria Math"/>
                          </a:rPr>
                          <m:t>𝑒</m:t>
                        </m:r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𝑒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  <m:r>
                      <a:rPr lang="el-GR" sz="20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000" b="1" dirty="0" smtClean="0"/>
              </a:p>
              <a:p>
                <a:pPr algn="just">
                  <a:lnSpc>
                    <a:spcPct val="200000"/>
                  </a:lnSpc>
                </a:pPr>
                <a:r>
                  <a:rPr lang="en-US" sz="2000" b="1" dirty="0"/>
                  <a:t>Social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Welfare</m:t>
                    </m:r>
                    <m:r>
                      <m:rPr>
                        <m:nor/>
                      </m:rPr>
                      <a:rPr lang="en-US" sz="2000" dirty="0"/>
                      <m:t> =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0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𝑁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𝑅𝑒𝑣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))</m:t>
                        </m:r>
                      </m:e>
                    </m:nary>
                  </m:oMath>
                </a14:m>
                <a:endParaRPr lang="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44824"/>
                <a:ext cx="8229600" cy="4281339"/>
              </a:xfrm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B3FC-09F2-4301-A60B-7B2CA01B6C7D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5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Algorithmic Viewpoint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Can we optimally solve the problem knowing that bidders do not misreport?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The problem for general valuations is </a:t>
            </a:r>
            <a:r>
              <a:rPr lang="en-US" sz="1800" b="1" dirty="0" smtClean="0"/>
              <a:t>NP-hard </a:t>
            </a:r>
            <a:r>
              <a:rPr lang="en-US" sz="1800" dirty="0" smtClean="0"/>
              <a:t>(set packing).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There are constant approximation algorithms for the algorithmic problem for many valuation function classes.</a:t>
            </a:r>
          </a:p>
          <a:p>
            <a:pPr>
              <a:lnSpc>
                <a:spcPct val="150000"/>
              </a:lnSpc>
            </a:pP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1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6540496"/>
                  </p:ext>
                </p:extLst>
              </p:nvPr>
            </p:nvGraphicFramePr>
            <p:xfrm>
              <a:off x="1115616" y="3068960"/>
              <a:ext cx="6840762" cy="31892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0254"/>
                    <a:gridCol w="2280254"/>
                    <a:gridCol w="228025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Papers\Valuations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Submodular Approximation ratio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Subadditive</a:t>
                          </a:r>
                          <a:r>
                            <a:rPr lang="en-US" dirty="0" smtClean="0"/>
                            <a:t> Approximation ratio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B.</a:t>
                          </a:r>
                          <a:r>
                            <a:rPr lang="en-US" sz="1800" b="0" i="0" u="none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b="0" i="0" u="non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Lehmann et al., 2006</a:t>
                          </a:r>
                          <a:endParaRPr lang="en-US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Jan </a:t>
                          </a:r>
                          <a:r>
                            <a:rPr lang="en-US" dirty="0" err="1" smtClean="0"/>
                            <a:t>Vondrák</a:t>
                          </a:r>
                          <a:r>
                            <a:rPr lang="en-US" dirty="0" smtClean="0"/>
                            <a:t>, 2006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dirty="0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𝑒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𝑒</m:t>
                                    </m:r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Dobzinski</a:t>
                          </a:r>
                          <a:r>
                            <a:rPr lang="en-US" dirty="0" smtClean="0"/>
                            <a:t> et al., 2005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𝑚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b="0" i="0" smtClean="0">
                                                    <a:latin typeface="Cambria Math"/>
                                                  </a:rPr>
                                                  <m:t>log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𝑚</m:t>
                                                </m:r>
                                              </m:e>
                                            </m:func>
                                          </m:e>
                                        </m:func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Feige</a:t>
                          </a:r>
                          <a:r>
                            <a:rPr lang="en-US" dirty="0" smtClean="0"/>
                            <a:t> and </a:t>
                          </a:r>
                          <a:r>
                            <a:rPr lang="en-US" dirty="0" err="1" smtClean="0"/>
                            <a:t>Vondrák</a:t>
                          </a:r>
                          <a:r>
                            <a:rPr lang="en-US" dirty="0" smtClean="0"/>
                            <a:t> 2006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6540496"/>
                  </p:ext>
                </p:extLst>
              </p:nvPr>
            </p:nvGraphicFramePr>
            <p:xfrm>
              <a:off x="1115616" y="3068960"/>
              <a:ext cx="6840762" cy="31892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0254"/>
                    <a:gridCol w="2280254"/>
                    <a:gridCol w="2280254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Papers\Valuations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Submodular Approximation ratio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Subadditive</a:t>
                          </a:r>
                          <a:r>
                            <a:rPr lang="en-US" dirty="0" smtClean="0"/>
                            <a:t> Approximation ratio</a:t>
                          </a: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B.</a:t>
                          </a:r>
                          <a:r>
                            <a:rPr lang="en-US" sz="1800" b="0" i="0" u="none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b="0" i="0" u="non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Lehmann et al., 2006</a:t>
                          </a:r>
                          <a:endParaRPr lang="en-US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612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Jan </a:t>
                          </a:r>
                          <a:r>
                            <a:rPr lang="en-US" dirty="0" err="1" smtClean="0"/>
                            <a:t>Vondrák</a:t>
                          </a:r>
                          <a:r>
                            <a:rPr lang="en-US" dirty="0" smtClean="0"/>
                            <a:t>, 2006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231183" r="-100267" b="-25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7077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Dobzinski</a:t>
                          </a:r>
                          <a:r>
                            <a:rPr lang="en-US" dirty="0" smtClean="0"/>
                            <a:t> et al., 2005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265517" r="-267" b="-10431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Feige</a:t>
                          </a:r>
                          <a:r>
                            <a:rPr lang="en-US" dirty="0" smtClean="0"/>
                            <a:t> and </a:t>
                          </a:r>
                          <a:r>
                            <a:rPr lang="en-US" dirty="0" err="1" smtClean="0"/>
                            <a:t>Vondrák</a:t>
                          </a:r>
                          <a:r>
                            <a:rPr lang="en-US" dirty="0" smtClean="0"/>
                            <a:t> 2006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C2C0-9248-4603-9214-150E660817A5}" type="datetime1">
              <a:rPr lang="en-US" smtClean="0"/>
              <a:t>9/9/2022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Algorithmic </a:t>
            </a:r>
            <a:r>
              <a:rPr lang="en-US" sz="2400" dirty="0" err="1" smtClean="0"/>
              <a:t>vs</a:t>
            </a:r>
            <a:r>
              <a:rPr lang="en-US" sz="2400" dirty="0" smtClean="0"/>
              <a:t> Game Theoretic version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340768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1400" b="1" dirty="0" smtClean="0"/>
                  <a:t>NP-Hard </a:t>
                </a:r>
                <a:r>
                  <a:rPr lang="en-US" sz="1400" dirty="0" smtClean="0"/>
                  <a:t>for </a:t>
                </a:r>
                <a:r>
                  <a:rPr lang="en-US" sz="1400" dirty="0" err="1" smtClean="0"/>
                  <a:t>Submodular</a:t>
                </a:r>
                <a:r>
                  <a:rPr lang="en-US" sz="1400" dirty="0" smtClean="0"/>
                  <a:t> and greater classes (set packing reduction).</a:t>
                </a:r>
              </a:p>
              <a:p>
                <a:r>
                  <a:rPr lang="en-US" sz="1400" b="1" dirty="0" smtClean="0"/>
                  <a:t>Constant</a:t>
                </a:r>
                <a:r>
                  <a:rPr lang="en-US" sz="1400" dirty="0" smtClean="0"/>
                  <a:t> factor </a:t>
                </a:r>
                <a:r>
                  <a:rPr lang="en-US" sz="1400" b="1" dirty="0" smtClean="0"/>
                  <a:t>approximations</a:t>
                </a:r>
                <a:r>
                  <a:rPr lang="en-US" sz="1400" dirty="0" smtClean="0"/>
                  <a:t> for the </a:t>
                </a:r>
                <a:r>
                  <a:rPr lang="en-US" sz="1400" dirty="0" err="1" smtClean="0"/>
                  <a:t>Submodular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/>
                              </a:rPr>
                              <m:t>𝑒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/>
                              </a:rPr>
                              <m:t>𝑒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400" dirty="0" smtClean="0"/>
                  <a:t> and </a:t>
                </a:r>
                <a:r>
                  <a:rPr lang="en-US" sz="1400" dirty="0" err="1" smtClean="0"/>
                  <a:t>Subadditive</a:t>
                </a:r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dirty="0" smtClean="0"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400" dirty="0" smtClean="0"/>
                  <a:t> algorithmic problem. </a:t>
                </a:r>
              </a:p>
              <a:p>
                <a:r>
                  <a:rPr lang="en-US" sz="1400" b="1" dirty="0" smtClean="0"/>
                  <a:t>Truthfulness </a:t>
                </a:r>
                <a:r>
                  <a:rPr lang="en-US" sz="1400" dirty="0" smtClean="0"/>
                  <a:t>makes the problem much more difficult to approximate.</a:t>
                </a:r>
              </a:p>
              <a:p>
                <a:endParaRPr lang="el-GR" sz="1800" dirty="0" smtClean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340768"/>
                <a:ext cx="8229600" cy="4525963"/>
              </a:xfrm>
              <a:blipFill rotWithShape="1">
                <a:blip r:embed="rId2"/>
                <a:stretch>
                  <a:fillRect l="-148" t="-13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7498797"/>
                  </p:ext>
                </p:extLst>
              </p:nvPr>
            </p:nvGraphicFramePr>
            <p:xfrm>
              <a:off x="827480" y="2420860"/>
              <a:ext cx="7488831" cy="41035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6277"/>
                    <a:gridCol w="2496277"/>
                    <a:gridCol w="249627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Papers\Valuations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Submodular Approximation ratio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Subadditive</a:t>
                          </a:r>
                          <a:r>
                            <a:rPr lang="en-US" dirty="0" smtClean="0"/>
                            <a:t> Approximation ratio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Dobzinski</a:t>
                          </a:r>
                          <a:r>
                            <a:rPr lang="en-US" dirty="0" smtClean="0"/>
                            <a:t> et al., 2006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</a:rPr>
                                          <m:t>log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P. Krysta and</a:t>
                          </a:r>
                          <a:r>
                            <a:rPr lang="en-US" sz="1800" b="0" i="0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B. </a:t>
                          </a:r>
                          <a:r>
                            <a:rPr lang="en-US" sz="1800" b="0" i="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Vöcking</a:t>
                          </a:r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2012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Dobzinski</a:t>
                          </a:r>
                          <a:r>
                            <a:rPr lang="en-US" dirty="0" smtClean="0"/>
                            <a:t>,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2016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𝑚</m:t>
                                            </m:r>
                                          </m:e>
                                        </m:func>
                                      </m:e>
                                    </m:rad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S.</a:t>
                          </a:r>
                          <a:r>
                            <a:rPr lang="en-US" sz="1800" b="0" i="0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b="0" i="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Assadi</a:t>
                          </a:r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 </a:t>
                          </a:r>
                          <a:r>
                            <a:rPr lang="en-US" sz="1800" b="0" i="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S. </a:t>
                          </a:r>
                          <a:r>
                            <a:rPr lang="en-US" sz="1800" b="0" i="0" u="none" strike="noStrike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Singla</a:t>
                          </a:r>
                          <a:r>
                            <a:rPr lang="en-US" sz="1800" b="0" i="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2019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loglog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Dobzinski</a:t>
                          </a:r>
                          <a:r>
                            <a:rPr lang="en-US" dirty="0" smtClean="0"/>
                            <a:t> et al., 2005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𝑚</m:t>
                                        </m:r>
                                      </m:e>
                                    </m:rad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Dobzinski</a:t>
                          </a:r>
                          <a:r>
                            <a:rPr lang="en-US" dirty="0" smtClean="0"/>
                            <a:t>, 2007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𝑚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S.</a:t>
                          </a:r>
                          <a:r>
                            <a:rPr lang="en-US" sz="18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Assadi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, T. </a:t>
                          </a: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Kesselheim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, S.</a:t>
                          </a:r>
                          <a:r>
                            <a:rPr lang="en-US" sz="18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Singla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, 2021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loglog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</m:d>
                            </m:oMath>
                          </a14:m>
                          <a:r>
                            <a:rPr lang="en-US" b="0" dirty="0" smtClean="0"/>
                            <a:t> 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loglog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</m:d>
                            </m:oMath>
                          </a14:m>
                          <a:r>
                            <a:rPr lang="en-US" b="0" dirty="0" smtClean="0"/>
                            <a:t> </a:t>
                          </a:r>
                          <a:endParaRPr lang="en-US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7498797"/>
                  </p:ext>
                </p:extLst>
              </p:nvPr>
            </p:nvGraphicFramePr>
            <p:xfrm>
              <a:off x="827480" y="2420860"/>
              <a:ext cx="7488831" cy="41035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6277"/>
                    <a:gridCol w="2496277"/>
                    <a:gridCol w="2496277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Papers\Valuations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Submodular Approximation ratio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Subadditive</a:t>
                          </a:r>
                          <a:r>
                            <a:rPr lang="en-US" dirty="0" smtClean="0"/>
                            <a:t> Approximation ratio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Dobzinski</a:t>
                          </a:r>
                          <a:r>
                            <a:rPr lang="en-US" dirty="0" smtClean="0"/>
                            <a:t> et al., 2006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180328" r="-100000" b="-857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P. Krysta and</a:t>
                          </a:r>
                          <a:r>
                            <a:rPr lang="en-US" sz="1800" b="0" i="0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B. </a:t>
                          </a:r>
                          <a:r>
                            <a:rPr lang="en-US" sz="1800" b="0" i="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Vöcking</a:t>
                          </a:r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2012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162857" r="-100000" b="-39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6999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Dobzinski</a:t>
                          </a:r>
                          <a:r>
                            <a:rPr lang="en-US" dirty="0" smtClean="0"/>
                            <a:t>,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2016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240000" r="-100000" b="-26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S.</a:t>
                          </a:r>
                          <a:r>
                            <a:rPr lang="en-US" sz="1800" b="0" i="0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b="0" i="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Assadi</a:t>
                          </a:r>
                          <a:r>
                            <a:rPr lang="en-US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 </a:t>
                          </a:r>
                          <a:r>
                            <a:rPr lang="en-US" sz="1800" b="0" i="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S. </a:t>
                          </a:r>
                          <a:r>
                            <a:rPr lang="en-US" sz="1800" b="0" i="0" u="none" strike="noStrike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Singla</a:t>
                          </a:r>
                          <a:r>
                            <a:rPr lang="en-US" sz="1800" b="0" i="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2019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651667" r="-100000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Dobzinski</a:t>
                          </a:r>
                          <a:r>
                            <a:rPr lang="en-US" dirty="0" smtClean="0"/>
                            <a:t> et al., 2005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489" t="-739344" r="-244" b="-29836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Dobzinski</a:t>
                          </a:r>
                          <a:r>
                            <a:rPr lang="en-US" dirty="0" smtClean="0"/>
                            <a:t>, 2007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489" t="-839344" r="-244" b="-198361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S.</a:t>
                          </a:r>
                          <a:r>
                            <a:rPr lang="en-US" sz="18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Assadi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, T. </a:t>
                          </a: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Kesselheim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, S.</a:t>
                          </a:r>
                          <a:r>
                            <a:rPr lang="en-US" sz="18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Singla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, 2021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545714" r="-10000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489" t="-545714" r="-244" b="-152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3BDA-26F1-43EE-A8C4-5BB5CF4DB398}" type="datetime1">
              <a:rPr lang="en-US" smtClean="0"/>
              <a:t>9/9/2022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/>
              <a:t>How do we sort an array?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Should we use </a:t>
            </a:r>
            <a:r>
              <a:rPr lang="en-US" sz="2400" dirty="0" err="1" smtClean="0"/>
              <a:t>Mergesort</a:t>
            </a:r>
            <a:r>
              <a:rPr lang="en-US" sz="2400" dirty="0" smtClean="0"/>
              <a:t> </a:t>
            </a:r>
            <a:r>
              <a:rPr lang="en-US" sz="2400" dirty="0"/>
              <a:t>or Quicksort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1600" dirty="0" smtClean="0"/>
              <a:t>Theoretical Computer Science</a:t>
            </a:r>
            <a:r>
              <a:rPr lang="el-GR" sz="1600" dirty="0" smtClean="0"/>
              <a:t> </a:t>
            </a:r>
            <a:r>
              <a:rPr lang="en-US" sz="1600" dirty="0" smtClean="0"/>
              <a:t>says </a:t>
            </a:r>
            <a:r>
              <a:rPr lang="en-US" sz="1600" u="sng" dirty="0" err="1" smtClean="0"/>
              <a:t>Mergesort</a:t>
            </a:r>
            <a:r>
              <a:rPr lang="en-US" sz="1600" dirty="0" smtClean="0"/>
              <a:t> (better complexity).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In practice we tend to use </a:t>
            </a:r>
            <a:r>
              <a:rPr lang="en-US" sz="1600" u="sng" dirty="0" smtClean="0"/>
              <a:t>Quicksort</a:t>
            </a:r>
            <a:r>
              <a:rPr lang="en-US" sz="1600" dirty="0" smtClean="0"/>
              <a:t>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2000" dirty="0" smtClean="0"/>
              <a:t>What are we missing?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Some easy probabilistic ideas.</a:t>
            </a:r>
          </a:p>
          <a:p>
            <a:r>
              <a:rPr lang="en-US" sz="2000" u="sng" dirty="0" smtClean="0"/>
              <a:t>Worst Case analysis</a:t>
            </a:r>
            <a:r>
              <a:rPr lang="en-US" sz="2000" dirty="0" smtClean="0"/>
              <a:t>.</a:t>
            </a:r>
          </a:p>
          <a:p>
            <a:endParaRPr lang="el-GR" sz="2000" dirty="0"/>
          </a:p>
          <a:p>
            <a:pPr marL="0" indent="0">
              <a:buNone/>
            </a:pPr>
            <a:endParaRPr lang="el-GR" sz="24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15BF-CF29-46FB-BF52-07A95E1E8C99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1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Sampling and Randomization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 smtClean="0"/>
                  <a:t>Bidder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 is </a:t>
                </a:r>
                <a:r>
                  <a:rPr lang="en-US" sz="1800" dirty="0" smtClean="0"/>
                  <a:t>a </a:t>
                </a:r>
                <a:r>
                  <a:rPr lang="en-US" sz="1800" b="1" dirty="0" smtClean="0"/>
                  <a:t>Dominant </a:t>
                </a:r>
                <a:r>
                  <a:rPr lang="en-US" sz="1800" b="1" dirty="0"/>
                  <a:t>bidder</a:t>
                </a:r>
                <a:r>
                  <a:rPr lang="en-US" sz="18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</a:rPr>
                      <m:t>≥</m:t>
                    </m:r>
                    <m:f>
                      <m:f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𝑂𝑃𝑇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1800" dirty="0"/>
                  <a:t>.</a:t>
                </a:r>
                <a:endParaRPr lang="en-US" sz="1800" dirty="0" smtClean="0"/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Instances </a:t>
                </a:r>
                <a:r>
                  <a:rPr lang="en-US" sz="1800" b="1" dirty="0" smtClean="0"/>
                  <a:t>with</a:t>
                </a:r>
                <a:r>
                  <a:rPr lang="en-US" sz="1800" dirty="0" smtClean="0"/>
                  <a:t> a dominant bidder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we run a Second-Price Auction on the whole bundle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sz="1800" dirty="0" smtClean="0"/>
                  <a:t> and get an </a:t>
                </a:r>
                <a:r>
                  <a:rPr lang="en-US" sz="1800" u="sng" dirty="0" smtClean="0"/>
                  <a:t>a-approximation</a:t>
                </a:r>
                <a:r>
                  <a:rPr lang="en-US" sz="1800" dirty="0" smtClean="0"/>
                  <a:t>. </a:t>
                </a:r>
                <a:endParaRPr lang="en-US" dirty="0" smtClean="0"/>
              </a:p>
              <a:p>
                <a:endParaRPr lang="en-US" sz="1800" dirty="0"/>
              </a:p>
              <a:p>
                <a:r>
                  <a:rPr lang="el-GR" sz="1800" dirty="0" smtClean="0"/>
                  <a:t>Design </a:t>
                </a:r>
                <a:r>
                  <a:rPr lang="en-US" sz="1800" dirty="0" smtClean="0"/>
                  <a:t>mechanism</a:t>
                </a:r>
                <a:r>
                  <a:rPr lang="el-GR" sz="1800" dirty="0" smtClean="0"/>
                  <a:t>s</a:t>
                </a:r>
                <a:r>
                  <a:rPr lang="en-US" sz="1800" dirty="0" smtClean="0"/>
                  <a:t> </a:t>
                </a:r>
                <a:r>
                  <a:rPr lang="el-GR" sz="1800" dirty="0" smtClean="0"/>
                  <a:t>for </a:t>
                </a:r>
                <a:r>
                  <a:rPr lang="en-US" sz="1800" dirty="0" smtClean="0"/>
                  <a:t>instances </a:t>
                </a:r>
                <a:r>
                  <a:rPr lang="en-US" sz="1800" b="1" dirty="0" smtClean="0"/>
                  <a:t>without</a:t>
                </a:r>
                <a:r>
                  <a:rPr lang="en-US" sz="1800" dirty="0" smtClean="0"/>
                  <a:t> dominant bidders</a:t>
                </a:r>
                <a:r>
                  <a:rPr lang="el-GR" sz="1800" dirty="0" smtClean="0"/>
                  <a:t>. Use </a:t>
                </a:r>
                <a:r>
                  <a:rPr lang="el-GR" sz="1800" b="1" dirty="0" smtClean="0"/>
                  <a:t>Sampling</a:t>
                </a:r>
                <a:r>
                  <a:rPr lang="en-US" sz="1800" dirty="0" smtClean="0"/>
                  <a:t>.</a:t>
                </a:r>
              </a:p>
              <a:p>
                <a:endParaRPr lang="en-US" sz="1800" dirty="0"/>
              </a:p>
              <a:p>
                <a:r>
                  <a:rPr lang="el-GR" sz="1800" dirty="0" smtClean="0"/>
                  <a:t>A</a:t>
                </a:r>
                <a:r>
                  <a:rPr lang="en-US" sz="1800" dirty="0" smtClean="0"/>
                  <a:t> mechanism </a:t>
                </a:r>
                <a:r>
                  <a:rPr lang="en-US" sz="1800" b="1" dirty="0" smtClean="0"/>
                  <a:t>MECH </a:t>
                </a:r>
                <a:r>
                  <a:rPr lang="en-US" sz="1800" dirty="0" smtClean="0"/>
                  <a:t>for instance</a:t>
                </a:r>
                <a:r>
                  <a:rPr lang="el-GR" sz="1800" dirty="0" smtClean="0"/>
                  <a:t>s</a:t>
                </a:r>
                <a:r>
                  <a:rPr lang="en-US" sz="1800" dirty="0" smtClean="0"/>
                  <a:t> without dominant bidders </a:t>
                </a:r>
                <a:r>
                  <a:rPr lang="el-GR" sz="1800" dirty="0" smtClean="0"/>
                  <a:t>can be equiped on a </a:t>
                </a:r>
                <a:r>
                  <a:rPr lang="en-US" sz="1800" dirty="0" smtClean="0"/>
                  <a:t>randomized mechanism that </a:t>
                </a:r>
                <a:r>
                  <a:rPr lang="en-US" sz="1800" b="1" dirty="0" smtClean="0"/>
                  <a:t>flips a coin</a:t>
                </a:r>
                <a:r>
                  <a:rPr lang="en-US" sz="1800" dirty="0" smtClean="0"/>
                  <a:t> and decides whether to run the </a:t>
                </a:r>
                <a:r>
                  <a:rPr lang="en-US" sz="1800" b="1" dirty="0" smtClean="0"/>
                  <a:t>Second-Price Auction</a:t>
                </a:r>
                <a:r>
                  <a:rPr lang="en-US" sz="1800" dirty="0" smtClean="0"/>
                  <a:t> or </a:t>
                </a:r>
                <a:r>
                  <a:rPr lang="en-US" sz="1800" b="1" dirty="0" smtClean="0"/>
                  <a:t>MECH</a:t>
                </a:r>
                <a:r>
                  <a:rPr lang="en-US" sz="1800" dirty="0" smtClean="0"/>
                  <a:t>.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𝑊𝑒𝑙𝑓𝑎𝑟𝑒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𝑊𝑒𝑙𝑓𝑎𝑟𝑒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𝑀𝐸𝐶𝐻</m:t>
                      </m:r>
                      <m:r>
                        <a:rPr lang="en-US" sz="1800" b="0" i="1" smtClean="0">
                          <a:latin typeface="Cambria Math"/>
                        </a:rPr>
                        <m:t>]+ 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𝑊𝑒𝑙𝑓𝑎𝑟𝑒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𝑆𝑒𝑐𝑜𝑛𝑑</m:t>
                      </m:r>
                      <m:r>
                        <a:rPr lang="en-US" sz="1800" b="0" i="1" smtClean="0">
                          <a:latin typeface="Cambria Math"/>
                        </a:rPr>
                        <m:t> </m:t>
                      </m:r>
                      <m:r>
                        <a:rPr lang="en-US" sz="1800" b="0" i="1" smtClean="0">
                          <a:latin typeface="Cambria Math"/>
                        </a:rPr>
                        <m:t>𝑃𝑟𝑖𝑐𝑒</m:t>
                      </m:r>
                      <m:r>
                        <a:rPr lang="en-US" sz="1800" b="0" i="1" smtClean="0">
                          <a:latin typeface="Cambria Math"/>
                        </a:rPr>
                        <m:t> </m:t>
                      </m:r>
                      <m:r>
                        <a:rPr lang="en-US" sz="1800" b="0" i="1" smtClean="0">
                          <a:latin typeface="Cambria Math"/>
                        </a:rPr>
                        <m:t>𝐴𝑢𝑐𝑡𝑖𝑜𝑛</m:t>
                      </m:r>
                      <m:r>
                        <a:rPr lang="en-US" sz="1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114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3B10-E697-4F26-B014-FA5C30866A6B}" type="datetime1">
              <a:rPr lang="en-US" smtClean="0"/>
              <a:t>9/9/2022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6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Price vectors – Learning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/>
              <a:t>Demand queries</a:t>
            </a:r>
            <a:r>
              <a:rPr lang="en-US" sz="1800" dirty="0" smtClean="0"/>
              <a:t> require a price vector </a:t>
            </a:r>
            <a:r>
              <a:rPr lang="en-US" sz="1800" b="1" i="1" dirty="0" smtClean="0"/>
              <a:t>p</a:t>
            </a:r>
            <a:r>
              <a:rPr lang="en-US" sz="18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>
                <a:ea typeface="Cambria Math" panose="02040503050406030204" pitchFamily="18" charset="0"/>
              </a:rPr>
              <a:t>Truthfulness</a:t>
            </a:r>
            <a:r>
              <a:rPr lang="en-US" sz="1800" dirty="0" smtClean="0">
                <a:ea typeface="Cambria Math" panose="02040503050406030204" pitchFamily="18" charset="0"/>
              </a:rPr>
              <a:t> requires that no bidder can </a:t>
            </a:r>
            <a:r>
              <a:rPr lang="en-US" sz="1800" b="1" dirty="0" smtClean="0">
                <a:ea typeface="Cambria Math" panose="02040503050406030204" pitchFamily="18" charset="0"/>
              </a:rPr>
              <a:t>affect</a:t>
            </a:r>
            <a:r>
              <a:rPr lang="en-US" sz="1800" dirty="0" smtClean="0">
                <a:ea typeface="Cambria Math" panose="02040503050406030204" pitchFamily="18" charset="0"/>
              </a:rPr>
              <a:t> her utility </a:t>
            </a:r>
            <a:r>
              <a:rPr lang="en-US" sz="1800" b="1" dirty="0" smtClean="0">
                <a:ea typeface="Cambria Math" panose="02040503050406030204" pitchFamily="18" charset="0"/>
              </a:rPr>
              <a:t>by misreporting</a:t>
            </a:r>
            <a:r>
              <a:rPr lang="en-US" sz="1800" dirty="0" smtClean="0">
                <a:ea typeface="Cambria Math" panose="02040503050406030204" pitchFamily="18" charset="0"/>
              </a:rPr>
              <a:t> her valuation.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ea typeface="Cambria Math" panose="02040503050406030204" pitchFamily="18" charset="0"/>
              </a:rPr>
              <a:t>We need to </a:t>
            </a:r>
            <a:r>
              <a:rPr lang="en-US" sz="1800" u="sng" dirty="0" smtClean="0">
                <a:ea typeface="Cambria Math" panose="02040503050406030204" pitchFamily="18" charset="0"/>
              </a:rPr>
              <a:t>learn</a:t>
            </a:r>
            <a:r>
              <a:rPr lang="en-US" sz="1800" dirty="0" smtClean="0">
                <a:ea typeface="Cambria Math" panose="02040503050406030204" pitchFamily="18" charset="0"/>
              </a:rPr>
              <a:t> from bidders better prices </a:t>
            </a:r>
            <a:r>
              <a:rPr lang="en-US" sz="1800" b="1" i="1" dirty="0"/>
              <a:t>p </a:t>
            </a:r>
            <a:r>
              <a:rPr lang="en-US" sz="1800" dirty="0" smtClean="0">
                <a:ea typeface="Cambria Math" panose="02040503050406030204" pitchFamily="18" charset="0"/>
              </a:rPr>
              <a:t>but </a:t>
            </a:r>
            <a:r>
              <a:rPr lang="en-US" sz="1800" u="sng" dirty="0" smtClean="0">
                <a:ea typeface="Cambria Math" panose="02040503050406030204" pitchFamily="18" charset="0"/>
              </a:rPr>
              <a:t>discourage</a:t>
            </a:r>
            <a:r>
              <a:rPr lang="en-US" sz="1800" dirty="0" smtClean="0">
                <a:ea typeface="Cambria Math" panose="02040503050406030204" pitchFamily="18" charset="0"/>
              </a:rPr>
              <a:t> bidders from taking advantage. How?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ea typeface="Cambria Math" panose="02040503050406030204" pitchFamily="18" charset="0"/>
              </a:rPr>
              <a:t>We design mechanisms that work the problem </a:t>
            </a:r>
            <a:r>
              <a:rPr lang="en-US" sz="1800" b="1" dirty="0" smtClean="0">
                <a:ea typeface="Cambria Math" panose="02040503050406030204" pitchFamily="18" charset="0"/>
              </a:rPr>
              <a:t>online</a:t>
            </a:r>
            <a:r>
              <a:rPr lang="en-US" sz="1800" dirty="0" smtClean="0">
                <a:ea typeface="Cambria Math" panose="020405030504060302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>
                <a:ea typeface="Cambria Math" panose="02040503050406030204" pitchFamily="18" charset="0"/>
              </a:rPr>
              <a:t>Bidders</a:t>
            </a:r>
            <a:r>
              <a:rPr lang="en-US" sz="1800" dirty="0" smtClean="0">
                <a:ea typeface="Cambria Math" panose="02040503050406030204" pitchFamily="18" charset="0"/>
              </a:rPr>
              <a:t> come in </a:t>
            </a:r>
            <a:r>
              <a:rPr lang="en-US" sz="1800" b="1" dirty="0" smtClean="0">
                <a:ea typeface="Cambria Math" panose="02040503050406030204" pitchFamily="18" charset="0"/>
              </a:rPr>
              <a:t>once</a:t>
            </a:r>
            <a:r>
              <a:rPr lang="en-US" sz="1800" dirty="0" smtClean="0">
                <a:ea typeface="Cambria Math" panose="02040503050406030204" pitchFamily="18" charset="0"/>
              </a:rPr>
              <a:t>, answer their query, get allocated something (sometimes) and </a:t>
            </a:r>
            <a:r>
              <a:rPr lang="en-US" sz="1800" b="1" dirty="0" smtClean="0">
                <a:ea typeface="Cambria Math" panose="02040503050406030204" pitchFamily="18" charset="0"/>
              </a:rPr>
              <a:t>leave</a:t>
            </a:r>
            <a:r>
              <a:rPr lang="en-US" sz="1800" dirty="0" smtClean="0">
                <a:ea typeface="Cambria Math" panose="02040503050406030204" pitchFamily="18" charset="0"/>
              </a:rPr>
              <a:t>. This way we ensure learning and also truthfulness.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ea typeface="Cambria Math" panose="02040503050406030204" pitchFamily="18" charset="0"/>
              </a:rPr>
              <a:t>What can we do with </a:t>
            </a:r>
            <a:r>
              <a:rPr lang="en-US" sz="1800" b="1" dirty="0" smtClean="0">
                <a:ea typeface="Cambria Math" panose="02040503050406030204" pitchFamily="18" charset="0"/>
              </a:rPr>
              <a:t>good estimates</a:t>
            </a:r>
            <a:r>
              <a:rPr lang="en-US" sz="1800" dirty="0" smtClean="0">
                <a:ea typeface="Cambria Math" panose="02040503050406030204" pitchFamily="18" charset="0"/>
              </a:rPr>
              <a:t> of the </a:t>
            </a:r>
            <a:r>
              <a:rPr lang="en-US" sz="1800" smtClean="0">
                <a:ea typeface="Cambria Math" panose="02040503050406030204" pitchFamily="18" charset="0"/>
              </a:rPr>
              <a:t>prices?</a:t>
            </a:r>
            <a:endParaRPr lang="el-GR" sz="1800" dirty="0" smtClean="0">
              <a:ea typeface="Cambria Math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D483-AA5A-4467-8095-4FE280FB462D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4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Fixed-Price Auction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0" y="2120893"/>
            <a:ext cx="8604000" cy="261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C001-C630-40A3-AAEA-FDB2060CB6B8}" type="datetime1">
              <a:rPr lang="en-US" smtClean="0"/>
              <a:t>9/9/2022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4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Fixed-Price Auction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67544" y="1484784"/>
            <a:ext cx="3168352" cy="648072"/>
            <a:chOff x="467544" y="4221088"/>
            <a:chExt cx="3168352" cy="6480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4221088"/>
              <a:ext cx="648072" cy="64807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684" y="4221088"/>
              <a:ext cx="648072" cy="64807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824" y="4221088"/>
              <a:ext cx="648072" cy="648072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" name="TextBox 14"/>
          <p:cNvSpPr txBox="1"/>
          <p:nvPr/>
        </p:nvSpPr>
        <p:spPr>
          <a:xfrm>
            <a:off x="1110481" y="2276872"/>
            <a:ext cx="188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Bidders Sequence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66799" y="5698643"/>
            <a:ext cx="255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Available items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32240" y="1907540"/>
            <a:ext cx="159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Allocation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084960" y="2646204"/>
            <a:ext cx="720001" cy="3015439"/>
            <a:chOff x="1441428" y="2910287"/>
            <a:chExt cx="720001" cy="3015450"/>
          </a:xfrm>
        </p:grpSpPr>
        <p:pic>
          <p:nvPicPr>
            <p:cNvPr id="20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28" y="2910287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29" y="4567787"/>
              <a:ext cx="719999" cy="529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28" y="5396537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29" y="3739037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4535335" y="438363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34991" y="272613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534991" y="355488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34991" y="521237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444208" y="2461538"/>
            <a:ext cx="2232248" cy="26709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89CB-254B-4F4D-84F1-67F0B601E5AA}" type="datetime1">
              <a:rPr lang="en-US" smtClean="0"/>
              <a:t>9/9/2022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1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67544" y="1484784"/>
            <a:ext cx="3168352" cy="648072"/>
            <a:chOff x="467544" y="4221088"/>
            <a:chExt cx="3168352" cy="6480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4221088"/>
              <a:ext cx="648072" cy="648072"/>
            </a:xfrm>
            <a:prstGeom prst="rect">
              <a:avLst/>
            </a:prstGeom>
            <a:ln>
              <a:noFill/>
            </a:ln>
            <a:effectLst>
              <a:outerShdw dist="50800" dir="5400000" algn="ctr" rotWithShape="0">
                <a:srgbClr val="000000">
                  <a:alpha val="0"/>
                </a:srgbClr>
              </a:outerShdw>
            </a:effec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684" y="4221088"/>
              <a:ext cx="648072" cy="64807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824" y="4221088"/>
              <a:ext cx="648072" cy="648072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" name="TextBox 14"/>
          <p:cNvSpPr txBox="1"/>
          <p:nvPr/>
        </p:nvSpPr>
        <p:spPr>
          <a:xfrm>
            <a:off x="1110481" y="2276872"/>
            <a:ext cx="188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Bidders Sequence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66799" y="5698643"/>
            <a:ext cx="255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Available items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32240" y="1907540"/>
            <a:ext cx="159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Allocation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084960" y="2646204"/>
            <a:ext cx="720001" cy="3015439"/>
            <a:chOff x="1441428" y="2910287"/>
            <a:chExt cx="720001" cy="3015450"/>
          </a:xfrm>
        </p:grpSpPr>
        <p:pic>
          <p:nvPicPr>
            <p:cNvPr id="20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28" y="2910287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29" y="4567787"/>
              <a:ext cx="719999" cy="529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28" y="5396537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29" y="3739037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84" y="3848387"/>
            <a:ext cx="648072" cy="648072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535335" y="438363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34991" y="272613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4534991" y="355488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34991" y="521237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</a:p>
        </p:txBody>
      </p:sp>
      <p:cxnSp>
        <p:nvCxnSpPr>
          <p:cNvPr id="13" name="Elbow Connector 12"/>
          <p:cNvCxnSpPr>
            <a:stCxn id="5" idx="2"/>
            <a:endCxn id="24" idx="1"/>
          </p:cNvCxnSpPr>
          <p:nvPr/>
        </p:nvCxnSpPr>
        <p:spPr>
          <a:xfrm rot="16200000" flipH="1">
            <a:off x="239849" y="2684587"/>
            <a:ext cx="2039567" cy="936104"/>
          </a:xfrm>
          <a:prstGeom prst="bentConnector2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4" idx="3"/>
            <a:endCxn id="23" idx="1"/>
          </p:cNvCxnSpPr>
          <p:nvPr/>
        </p:nvCxnSpPr>
        <p:spPr>
          <a:xfrm flipV="1">
            <a:off x="2375756" y="3739550"/>
            <a:ext cx="1709205" cy="432873"/>
          </a:xfrm>
          <a:prstGeom prst="bentConnector3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44208" y="2461538"/>
            <a:ext cx="2232248" cy="26709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49596" y="3803091"/>
            <a:ext cx="617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accent4"/>
                </a:solidFill>
              </a:rPr>
              <a:t>Demand query</a:t>
            </a:r>
            <a:endParaRPr lang="el-GR" dirty="0">
              <a:solidFill>
                <a:schemeClr val="accent4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E9EF-21FF-449F-A91E-123D5A008F11}" type="datetime1">
              <a:rPr lang="en-US" smtClean="0"/>
              <a:t>9/9/2022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8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>
            <a:stCxn id="6" idx="2"/>
            <a:endCxn id="25" idx="0"/>
          </p:cNvCxnSpPr>
          <p:nvPr/>
        </p:nvCxnSpPr>
        <p:spPr>
          <a:xfrm>
            <a:off x="2051720" y="2132856"/>
            <a:ext cx="0" cy="171553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44208" y="2461538"/>
            <a:ext cx="2232248" cy="26709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2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67544" y="1484784"/>
            <a:ext cx="3168352" cy="648072"/>
            <a:chOff x="467544" y="4221088"/>
            <a:chExt cx="3168352" cy="6480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4221088"/>
              <a:ext cx="648072" cy="648072"/>
            </a:xfrm>
            <a:prstGeom prst="rect">
              <a:avLst/>
            </a:prstGeom>
            <a:ln>
              <a:noFill/>
            </a:ln>
            <a:effectLst>
              <a:outerShdw dist="50800" dir="5400000" algn="ctr" rotWithShape="0">
                <a:srgbClr val="000000">
                  <a:alpha val="0"/>
                </a:srgbClr>
              </a:outerShdw>
            </a:effec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684" y="4221088"/>
              <a:ext cx="648072" cy="64807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824" y="4221088"/>
              <a:ext cx="648072" cy="648072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" name="TextBox 14"/>
          <p:cNvSpPr txBox="1"/>
          <p:nvPr/>
        </p:nvSpPr>
        <p:spPr>
          <a:xfrm>
            <a:off x="1110481" y="2276872"/>
            <a:ext cx="188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Bidders Sequence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66799" y="5698643"/>
            <a:ext cx="255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Available items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32240" y="1907540"/>
            <a:ext cx="159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Allocation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084960" y="2646204"/>
            <a:ext cx="720001" cy="3015439"/>
            <a:chOff x="1441428" y="2910287"/>
            <a:chExt cx="720001" cy="3015450"/>
          </a:xfrm>
        </p:grpSpPr>
        <p:pic>
          <p:nvPicPr>
            <p:cNvPr id="20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28" y="2910287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29" y="4567787"/>
              <a:ext cx="719999" cy="529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28" y="5396537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29" y="3739037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4535335" y="438363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34991" y="272613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4534991" y="521237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84" y="3848387"/>
            <a:ext cx="648072" cy="6480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4" name="Group 3"/>
          <p:cNvGrpSpPr/>
          <p:nvPr/>
        </p:nvGrpSpPr>
        <p:grpSpPr>
          <a:xfrm>
            <a:off x="6588224" y="2586767"/>
            <a:ext cx="1672466" cy="648072"/>
            <a:chOff x="6588224" y="2586767"/>
            <a:chExt cx="1672466" cy="64807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4" y="2586767"/>
              <a:ext cx="648072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7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0690" y="2646204"/>
              <a:ext cx="720000" cy="529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TextBox 31"/>
          <p:cNvSpPr txBox="1"/>
          <p:nvPr/>
        </p:nvSpPr>
        <p:spPr>
          <a:xfrm>
            <a:off x="7992557" y="272613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</a:p>
        </p:txBody>
      </p:sp>
      <p:cxnSp>
        <p:nvCxnSpPr>
          <p:cNvPr id="35" name="Elbow Connector 34"/>
          <p:cNvCxnSpPr>
            <a:stCxn id="25" idx="3"/>
            <a:endCxn id="20" idx="1"/>
          </p:cNvCxnSpPr>
          <p:nvPr/>
        </p:nvCxnSpPr>
        <p:spPr>
          <a:xfrm flipV="1">
            <a:off x="2375756" y="2910803"/>
            <a:ext cx="1709204" cy="1261620"/>
          </a:xfrm>
          <a:prstGeom prst="bentConnector3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49596" y="3803091"/>
            <a:ext cx="617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accent1"/>
                </a:solidFill>
              </a:rPr>
              <a:t>Demand query</a:t>
            </a:r>
            <a:endParaRPr lang="el-GR" dirty="0">
              <a:solidFill>
                <a:schemeClr val="accent1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8E26-0D33-4E2D-8604-B2532B66D582}" type="datetime1">
              <a:rPr lang="en-US" smtClean="0"/>
              <a:t>9/9/2022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0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6444208" y="2461538"/>
            <a:ext cx="2232248" cy="26709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3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67544" y="1484784"/>
            <a:ext cx="3168352" cy="648072"/>
            <a:chOff x="467544" y="4221088"/>
            <a:chExt cx="3168352" cy="6480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4221088"/>
              <a:ext cx="648072" cy="648072"/>
            </a:xfrm>
            <a:prstGeom prst="rect">
              <a:avLst/>
            </a:prstGeom>
            <a:ln>
              <a:noFill/>
            </a:ln>
            <a:effectLst>
              <a:outerShdw dist="50800" dir="5400000" algn="ctr" rotWithShape="0">
                <a:srgbClr val="000000">
                  <a:alpha val="0"/>
                </a:srgbClr>
              </a:outerShdw>
            </a:effec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684" y="4221088"/>
              <a:ext cx="648072" cy="64807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824" y="4221088"/>
              <a:ext cx="648072" cy="648072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" name="TextBox 14"/>
          <p:cNvSpPr txBox="1"/>
          <p:nvPr/>
        </p:nvSpPr>
        <p:spPr>
          <a:xfrm>
            <a:off x="1110481" y="2276872"/>
            <a:ext cx="188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Bidders Sequence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66799" y="5698643"/>
            <a:ext cx="255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Available items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32240" y="1907540"/>
            <a:ext cx="159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Allocation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084960" y="2646204"/>
            <a:ext cx="720001" cy="3015439"/>
            <a:chOff x="1441428" y="2910287"/>
            <a:chExt cx="720001" cy="3015450"/>
          </a:xfrm>
        </p:grpSpPr>
        <p:pic>
          <p:nvPicPr>
            <p:cNvPr id="20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28" y="2910287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29" y="4567787"/>
              <a:ext cx="719999" cy="529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28" y="5396537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29" y="3739037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4535335" y="438363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34991" y="521237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588224" y="2586767"/>
            <a:ext cx="1672466" cy="648072"/>
            <a:chOff x="6588224" y="2586767"/>
            <a:chExt cx="1672466" cy="64807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4" y="2586767"/>
              <a:ext cx="648072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7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0690" y="2646204"/>
              <a:ext cx="720000" cy="529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TextBox 31"/>
          <p:cNvSpPr txBox="1"/>
          <p:nvPr/>
        </p:nvSpPr>
        <p:spPr>
          <a:xfrm>
            <a:off x="7992557" y="272613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524351"/>
            <a:ext cx="648072" cy="648072"/>
          </a:xfrm>
          <a:prstGeom prst="rect">
            <a:avLst/>
          </a:prstGeom>
          <a:ln>
            <a:noFill/>
          </a:ln>
        </p:spPr>
      </p:pic>
      <p:pic>
        <p:nvPicPr>
          <p:cNvPr id="31" name="Picture 2" descr="Book Clip art - Cartoon Book png download - 600*441 - Free ...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51" y="3583788"/>
            <a:ext cx="720000" cy="52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7992557" y="366372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 smtClean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84" y="3848387"/>
            <a:ext cx="648072" cy="64807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cxnSp>
        <p:nvCxnSpPr>
          <p:cNvPr id="10" name="Elbow Connector 9"/>
          <p:cNvCxnSpPr>
            <a:stCxn id="7" idx="2"/>
            <a:endCxn id="36" idx="0"/>
          </p:cNvCxnSpPr>
          <p:nvPr/>
        </p:nvCxnSpPr>
        <p:spPr>
          <a:xfrm rot="5400000">
            <a:off x="1824025" y="2360551"/>
            <a:ext cx="1715531" cy="1260140"/>
          </a:xfrm>
          <a:prstGeom prst="bentConnector3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6" idx="3"/>
            <a:endCxn id="22" idx="1"/>
          </p:cNvCxnSpPr>
          <p:nvPr/>
        </p:nvCxnSpPr>
        <p:spPr>
          <a:xfrm>
            <a:off x="2375756" y="4172423"/>
            <a:ext cx="1709204" cy="1224621"/>
          </a:xfrm>
          <a:prstGeom prst="bentConnector3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49596" y="3803091"/>
            <a:ext cx="617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accent6"/>
                </a:solidFill>
              </a:rPr>
              <a:t>Demand query</a:t>
            </a:r>
            <a:endParaRPr lang="el-GR" dirty="0">
              <a:solidFill>
                <a:schemeClr val="accent6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7EB5-2FCD-4692-B6BF-300352C63C4B}" type="datetime1">
              <a:rPr lang="en-US" smtClean="0"/>
              <a:t>9/9/2022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2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67544" y="1484784"/>
            <a:ext cx="3168352" cy="648072"/>
            <a:chOff x="467544" y="4221088"/>
            <a:chExt cx="3168352" cy="6480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4221088"/>
              <a:ext cx="648072" cy="648072"/>
            </a:xfrm>
            <a:prstGeom prst="rect">
              <a:avLst/>
            </a:prstGeom>
            <a:ln>
              <a:noFill/>
            </a:ln>
            <a:effectLst>
              <a:outerShdw dist="50800" dir="5400000" algn="ctr" rotWithShape="0">
                <a:srgbClr val="000000">
                  <a:alpha val="0"/>
                </a:srgbClr>
              </a:outerShdw>
            </a:effec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684" y="4221088"/>
              <a:ext cx="648072" cy="64807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824" y="4221088"/>
              <a:ext cx="648072" cy="648072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" name="TextBox 14"/>
          <p:cNvSpPr txBox="1"/>
          <p:nvPr/>
        </p:nvSpPr>
        <p:spPr>
          <a:xfrm>
            <a:off x="1110481" y="2276872"/>
            <a:ext cx="188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Bidders Sequence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66799" y="5698643"/>
            <a:ext cx="255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Available items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32240" y="1907540"/>
            <a:ext cx="159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Allocation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084960" y="2646204"/>
            <a:ext cx="720001" cy="3015439"/>
            <a:chOff x="1441428" y="2910287"/>
            <a:chExt cx="720001" cy="3015450"/>
          </a:xfrm>
        </p:grpSpPr>
        <p:pic>
          <p:nvPicPr>
            <p:cNvPr id="20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28" y="2910287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29" y="4567787"/>
              <a:ext cx="719999" cy="529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28" y="5396537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29" y="3739037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Rectangle 17"/>
          <p:cNvSpPr/>
          <p:nvPr/>
        </p:nvSpPr>
        <p:spPr>
          <a:xfrm>
            <a:off x="6444208" y="2461538"/>
            <a:ext cx="2232248" cy="26709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35335" y="438363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588224" y="2586767"/>
            <a:ext cx="1672466" cy="648072"/>
            <a:chOff x="6588224" y="2586767"/>
            <a:chExt cx="1672466" cy="64807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4" y="2586767"/>
              <a:ext cx="648072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7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0690" y="2646204"/>
              <a:ext cx="720000" cy="529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TextBox 31"/>
          <p:cNvSpPr txBox="1"/>
          <p:nvPr/>
        </p:nvSpPr>
        <p:spPr>
          <a:xfrm>
            <a:off x="7992557" y="272613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524351"/>
            <a:ext cx="648072" cy="648072"/>
          </a:xfrm>
          <a:prstGeom prst="rect">
            <a:avLst/>
          </a:prstGeom>
          <a:ln>
            <a:noFill/>
          </a:ln>
        </p:spPr>
      </p:pic>
      <p:pic>
        <p:nvPicPr>
          <p:cNvPr id="31" name="Picture 2" descr="Book Clip art - Cartoon Book png download - 600*441 - Free ...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51" y="3583788"/>
            <a:ext cx="720000" cy="52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7992557" y="366372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 smtClean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383630"/>
            <a:ext cx="648072" cy="648072"/>
          </a:xfrm>
          <a:prstGeom prst="rect">
            <a:avLst/>
          </a:prstGeom>
          <a:ln>
            <a:noFill/>
          </a:ln>
        </p:spPr>
      </p:pic>
      <p:pic>
        <p:nvPicPr>
          <p:cNvPr id="28" name="Picture 2" descr="Book Clip art - Cartoon Book png download - 600*441 - Free ...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90" y="4443067"/>
            <a:ext cx="720000" cy="52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7992557" y="45230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894B-941B-4BED-9A8F-BEF5D0292CB9}" type="datetime1">
              <a:rPr lang="en-US" smtClean="0"/>
              <a:t>9/9/2022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0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Combinatorial </a:t>
            </a:r>
            <a:r>
              <a:rPr lang="en-US" dirty="0"/>
              <a:t>Auctions with 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00808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1800" b="1" dirty="0" smtClean="0"/>
                  <a:t>Social Welfare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/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180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1800" dirty="0" smtClean="0"/>
                  <a:t> </a:t>
                </a:r>
                <a:br>
                  <a:rPr lang="en-US" sz="1800" dirty="0" smtClean="0"/>
                </a:b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State of the art mechanism </a:t>
                </a:r>
                <a:r>
                  <a:rPr lang="en-US" sz="1800" b="1" dirty="0" smtClean="0"/>
                  <a:t>S</a:t>
                </a:r>
                <a:r>
                  <a:rPr lang="en-US" sz="1800" dirty="0" smtClean="0"/>
                  <a:t> is an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800" dirty="0" smtClean="0"/>
                  <a:t>-approximation.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1800" dirty="0" smtClean="0"/>
                  <a:t>Design an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/>
                  <a:t>-</a:t>
                </a:r>
                <a:r>
                  <a:rPr lang="en-US" sz="1800" dirty="0" smtClean="0"/>
                  <a:t>consistent approximation mechanism </a:t>
                </a:r>
                <a:r>
                  <a:rPr lang="en-US" sz="1800" b="1" dirty="0" smtClean="0"/>
                  <a:t>MECH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1800" dirty="0"/>
                  <a:t>A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randomized</a:t>
                </a:r>
                <a:r>
                  <a:rPr lang="en-US" sz="1800" dirty="0" smtClean="0"/>
                  <a:t> mechanism that flips a coin and runs either </a:t>
                </a:r>
                <a:r>
                  <a:rPr lang="en-US" sz="1800" b="1" dirty="0" smtClean="0"/>
                  <a:t>S</a:t>
                </a:r>
                <a:r>
                  <a:rPr lang="en-US" sz="1800" dirty="0" smtClean="0"/>
                  <a:t> or </a:t>
                </a:r>
                <a:r>
                  <a:rPr lang="en-US" sz="1800" b="1" dirty="0" smtClean="0"/>
                  <a:t>MECH</a:t>
                </a:r>
                <a:r>
                  <a:rPr lang="en-US" sz="1800" dirty="0" smtClean="0"/>
                  <a:t> is: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/>
                  <a:t>-consistent </a:t>
                </a:r>
                <a:endParaRPr lang="en-US" sz="1800" dirty="0" smtClean="0"/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800" dirty="0"/>
                  <a:t>-</a:t>
                </a:r>
                <a:r>
                  <a:rPr lang="en-US" sz="1800" dirty="0" smtClean="0"/>
                  <a:t>robust.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𝑊𝑒𝑙𝑓𝑎𝑟𝑒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𝑊𝑒𝑙𝑓𝑎𝑟𝑒</m:t>
                          </m:r>
                          <m:r>
                            <a:rPr lang="en-US" sz="18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𝑀𝐸𝐶𝐻</m:t>
                      </m:r>
                      <m:r>
                        <a:rPr lang="en-US" sz="1800" i="1">
                          <a:latin typeface="Cambria Math"/>
                        </a:rPr>
                        <m:t>]+ 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𝑊𝑒𝑙𝑓𝑎𝑟𝑒</m:t>
                          </m:r>
                          <m:r>
                            <a:rPr lang="en-US" sz="18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𝑆</m:t>
                      </m:r>
                      <m:r>
                        <a:rPr lang="en-US" sz="18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00808"/>
                <a:ext cx="8229600" cy="4525963"/>
              </a:xfrm>
              <a:blipFill rotWithShape="1">
                <a:blip r:embed="rId2"/>
                <a:stretch>
                  <a:fillRect l="-667" t="-674" b="-283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29E6-03A7-4236-B410-469507829278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3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Combinatorial Auctions with predictions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 prediction is a price vector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b="1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400" dirty="0" smtClean="0"/>
                  <a:t>4-criteria of interest:</a:t>
                </a:r>
                <a:endParaRPr lang="en-US" sz="2400" dirty="0"/>
              </a:p>
              <a:p>
                <a:pPr>
                  <a:lnSpc>
                    <a:spcPct val="200000"/>
                  </a:lnSpc>
                </a:pPr>
                <a:r>
                  <a:rPr lang="en-US" sz="1800" dirty="0"/>
                  <a:t>Proportionality → Is the information given in a proportional form?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800" dirty="0" smtClean="0"/>
                  <a:t>Richness of Prices → Guarantees of the price vector.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800" dirty="0" smtClean="0"/>
                  <a:t>Consistency → Is the price vector erroneous?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800" dirty="0"/>
                  <a:t>Mechanism Class → What type of mechanisms will we be using?</a:t>
                </a:r>
              </a:p>
              <a:p>
                <a:pPr>
                  <a:lnSpc>
                    <a:spcPct val="200000"/>
                  </a:lnSpc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674" b="-660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ED61-6902-4667-BDB5-CE353E04E2A3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2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Worst Case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Worst case analysis is always pessimistic. Relaxing it results in: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457200" indent="-457200" algn="ctr">
              <a:buFont typeface="+mj-lt"/>
              <a:buAutoNum type="arabicPeriod"/>
            </a:pPr>
            <a:r>
              <a:rPr lang="en-US" sz="2400" dirty="0" smtClean="0"/>
              <a:t>Parameterized Algorithms</a:t>
            </a:r>
            <a:br>
              <a:rPr lang="en-US" sz="2400" dirty="0" smtClean="0"/>
            </a:br>
            <a:endParaRPr lang="en-US" sz="2400" dirty="0" smtClean="0"/>
          </a:p>
          <a:p>
            <a:pPr marL="457200" indent="-457200" algn="ctr">
              <a:buFont typeface="+mj-lt"/>
              <a:buAutoNum type="arabicPeriod"/>
            </a:pPr>
            <a:r>
              <a:rPr lang="en-US" sz="2400" dirty="0" smtClean="0"/>
              <a:t>Smoothed analysis.</a:t>
            </a:r>
            <a:br>
              <a:rPr lang="en-US" sz="2400" dirty="0" smtClean="0"/>
            </a:br>
            <a:endParaRPr lang="en-US" sz="2400" dirty="0" smtClean="0"/>
          </a:p>
          <a:p>
            <a:pPr marL="457200" indent="-457200" algn="ctr">
              <a:buFont typeface="+mj-lt"/>
              <a:buAutoNum type="arabicPeriod"/>
            </a:pPr>
            <a:r>
              <a:rPr lang="en-US" sz="2400" dirty="0" smtClean="0"/>
              <a:t>Algorithms with predictions.</a:t>
            </a:r>
          </a:p>
          <a:p>
            <a:pPr marL="457200" indent="-457200" algn="ctr">
              <a:buFont typeface="+mj-lt"/>
              <a:buAutoNum type="arabicPeriod"/>
            </a:pPr>
            <a:endParaRPr lang="en-US" sz="2400" dirty="0"/>
          </a:p>
          <a:p>
            <a:pPr marL="457200" indent="-457200" algn="ctr">
              <a:buFont typeface="+mj-lt"/>
              <a:buAutoNum type="arabicPeriod"/>
            </a:pPr>
            <a:r>
              <a:rPr lang="en-US" sz="2400" dirty="0" smtClean="0"/>
              <a:t>More.</a:t>
            </a:r>
            <a:endParaRPr lang="en-US" sz="2400" dirty="0"/>
          </a:p>
        </p:txBody>
      </p:sp>
      <p:sp>
        <p:nvSpPr>
          <p:cNvPr id="13" name="Right Arrow 12"/>
          <p:cNvSpPr/>
          <p:nvPr/>
        </p:nvSpPr>
        <p:spPr>
          <a:xfrm>
            <a:off x="827584" y="4158973"/>
            <a:ext cx="158417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6876256" y="4158972"/>
            <a:ext cx="158417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309C-C1A6-4782-BEE2-DC312E47D1E8}" type="datetime1">
              <a:rPr lang="en-US" smtClean="0"/>
              <a:t>9/9/2022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9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Proportionality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16" y="2132856"/>
            <a:ext cx="8280000" cy="8806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47523" y="3933056"/>
            <a:ext cx="3168352" cy="1377444"/>
            <a:chOff x="305525" y="3933056"/>
            <a:chExt cx="3168352" cy="1377444"/>
          </a:xfrm>
        </p:grpSpPr>
        <p:sp>
          <p:nvSpPr>
            <p:cNvPr id="7" name="Rectangle 6"/>
            <p:cNvSpPr/>
            <p:nvPr/>
          </p:nvSpPr>
          <p:spPr>
            <a:xfrm>
              <a:off x="305525" y="3933056"/>
              <a:ext cx="3168352" cy="13774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419" y="4149240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9702" y="4155428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856" y="4155428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1386197" y="4921918"/>
                  <a:ext cx="10070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[8,4,16]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197" y="4921918"/>
                  <a:ext cx="100700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7229" b="-24590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5346046" y="3933056"/>
            <a:ext cx="3168352" cy="1377444"/>
            <a:chOff x="5004048" y="3933056"/>
            <a:chExt cx="3168352" cy="1377444"/>
          </a:xfrm>
        </p:grpSpPr>
        <p:sp>
          <p:nvSpPr>
            <p:cNvPr id="9" name="Rectangle 8"/>
            <p:cNvSpPr/>
            <p:nvPr/>
          </p:nvSpPr>
          <p:spPr>
            <a:xfrm>
              <a:off x="5004048" y="3933056"/>
              <a:ext cx="3168352" cy="13774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4068" y="4155428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0222" y="4155428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376" y="4155428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5890388" y="4921918"/>
                  <a:ext cx="13596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0.5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0.25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0388" y="4921918"/>
                  <a:ext cx="135966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5381" b="-24590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Arrow Connector 15"/>
          <p:cNvCxnSpPr>
            <a:stCxn id="7" idx="3"/>
            <a:endCxn id="9" idx="1"/>
          </p:cNvCxnSpPr>
          <p:nvPr/>
        </p:nvCxnSpPr>
        <p:spPr>
          <a:xfrm>
            <a:off x="3815875" y="4621778"/>
            <a:ext cx="15301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33556" y="5373216"/>
            <a:ext cx="2196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</a:t>
            </a:r>
            <a:r>
              <a:rPr lang="en-US" sz="1200" dirty="0" smtClean="0"/>
              <a:t>rice vector with some property 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562057" y="5373216"/>
            <a:ext cx="270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  <a:r>
              <a:rPr lang="en-US" sz="1200" dirty="0" smtClean="0"/>
              <a:t>orresponding </a:t>
            </a:r>
            <a:r>
              <a:rPr lang="en-US" sz="1200" u="sng" dirty="0" smtClean="0"/>
              <a:t>proportional</a:t>
            </a:r>
            <a:r>
              <a:rPr lang="en-US" sz="1200" dirty="0" smtClean="0"/>
              <a:t> price vector</a:t>
            </a:r>
            <a:endParaRPr lang="en-US" sz="1200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918D-ED90-4047-BDDB-7C785AF4622E}" type="datetime1">
              <a:rPr lang="en-US" smtClean="0"/>
              <a:t>9/9/2022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3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Richness of prices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Additive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sz="1800" b="1" dirty="0" smtClean="0"/>
                  <a:t>Optimal prices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</a:p>
              <a:p>
                <a:pPr marL="457200" lvl="1" indent="0">
                  <a:buNone/>
                </a:pPr>
                <a:endParaRPr lang="en-US" sz="1800" dirty="0" smtClean="0"/>
              </a:p>
              <a:p>
                <a:pPr marL="0" lvl="1" indent="0">
                  <a:buNone/>
                </a:pPr>
                <a:endParaRPr lang="en-US" dirty="0" smtClean="0"/>
              </a:p>
              <a:p>
                <a:pPr marL="0" lvl="1" indent="0">
                  <a:buNone/>
                </a:pPr>
                <a:endParaRPr lang="en-US" dirty="0"/>
              </a:p>
              <a:p>
                <a:pPr marL="0" lvl="1" indent="0">
                  <a:buNone/>
                </a:pPr>
                <a:endParaRPr lang="en-US" dirty="0" smtClean="0"/>
              </a:p>
              <a:p>
                <a:pPr marL="0" lvl="1" indent="0">
                  <a:buNone/>
                </a:pPr>
                <a:r>
                  <a:rPr lang="en-US" dirty="0" err="1" smtClean="0"/>
                  <a:t>Submodular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lvl="1"/>
                <a:r>
                  <a:rPr lang="en-US" sz="1800" b="1" dirty="0" smtClean="0"/>
                  <a:t>Supporting prices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 smtClean="0"/>
                  <a:t> of an allocation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	</m:t>
                    </m:r>
                    <m:r>
                      <a:rPr lang="en-US" sz="1800" b="0" i="1" smtClean="0">
                        <a:latin typeface="Cambria Math"/>
                      </a:rPr>
                      <m:t>𝐴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 smtClean="0"/>
                  <a:t>.  </a:t>
                </a:r>
              </a:p>
              <a:p>
                <a:pPr lvl="2"/>
                <a:r>
                  <a:rPr lang="en-US" sz="1400" dirty="0" smtClean="0"/>
                  <a:t>If bidder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1400" dirty="0" smtClean="0"/>
                  <a:t> gets bundle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/>
                  <a:t> 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4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400" dirty="0" smtClean="0"/>
                  <a:t>.</a:t>
                </a:r>
              </a:p>
              <a:p>
                <a:pPr lvl="1"/>
                <a:r>
                  <a:rPr lang="en-US" sz="1800" b="1" dirty="0" smtClean="0"/>
                  <a:t>Prices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that </a:t>
                </a:r>
                <a:r>
                  <a:rPr lang="en-US" sz="1800" b="1" dirty="0" smtClean="0"/>
                  <a:t>support</a:t>
                </a:r>
                <a:r>
                  <a:rPr lang="en-US" sz="1800" dirty="0" smtClean="0"/>
                  <a:t> the allocation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 smtClean="0"/>
                  <a:t> are prices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1800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,  </m:t>
                    </m:r>
                    <m:r>
                      <a:rPr lang="en-US" sz="18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𝑀</m:t>
                    </m:r>
                  </m:oMath>
                </a14:m>
                <a:r>
                  <a:rPr lang="en-US" sz="180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83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Theo\Downloads\Presentation 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90" y="1556740"/>
            <a:ext cx="3264967" cy="217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49DD-1D8E-4868-A816-C3312F1FFF6F}" type="datetime1">
              <a:rPr lang="en-US" smtClean="0"/>
              <a:t>9/9/2022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0" y="4941168"/>
            <a:ext cx="7920000" cy="10206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C:\Users\Theo\Downloads\Presentation 3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410" y="620610"/>
            <a:ext cx="5486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BC45-EE3A-4B84-8FC0-BDE20F0C6B61}" type="datetime1">
              <a:rPr lang="en-US" smtClean="0"/>
              <a:t>9/9/2022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4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7033405" y="3081891"/>
            <a:ext cx="125472" cy="1440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7" name="Rectangle 116"/>
          <p:cNvSpPr/>
          <p:nvPr/>
        </p:nvSpPr>
        <p:spPr>
          <a:xfrm>
            <a:off x="3963457" y="2748061"/>
            <a:ext cx="576064" cy="217832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0" name="Rectangle 109"/>
          <p:cNvSpPr/>
          <p:nvPr/>
        </p:nvSpPr>
        <p:spPr>
          <a:xfrm>
            <a:off x="1395169" y="2651801"/>
            <a:ext cx="472689" cy="288032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1" name="Cloud Callout 120"/>
          <p:cNvSpPr/>
          <p:nvPr/>
        </p:nvSpPr>
        <p:spPr>
          <a:xfrm>
            <a:off x="7387767" y="1511004"/>
            <a:ext cx="1907704" cy="1269025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Sampling &amp; Multiplying Mechanisms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42509" y="2780428"/>
                <a:ext cx="111447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Bidders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𝑁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9" y="2780428"/>
                <a:ext cx="111447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784" t="-6349" r="-810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59745" y="1412776"/>
                <a:ext cx="19821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Prediction vector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𝒑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45" y="1412776"/>
                <a:ext cx="198214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141" t="-6452" r="-4281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1235469" y="2616088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Split</a:t>
            </a:r>
            <a:endParaRPr lang="en-US" sz="16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549477" y="4027349"/>
                <a:ext cx="7646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𝑃𝑜𝑠𝑡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77" y="4027349"/>
                <a:ext cx="76463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0317" b="-2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2495902" y="3138520"/>
                <a:ext cx="1007135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𝑆𝑎𝑚𝑝𝑙𝑒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902" y="3138520"/>
                <a:ext cx="1007135" cy="390748"/>
              </a:xfrm>
              <a:prstGeom prst="rect">
                <a:avLst/>
              </a:prstGeom>
              <a:blipFill rotWithShape="1">
                <a:blip r:embed="rId6"/>
                <a:stretch>
                  <a:fillRect t="-6250" r="-7229" b="-2031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806608" y="2722001"/>
                <a:ext cx="1979792" cy="47596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Estimate Optimal Solution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</a:rPr>
                      <m:t>𝑂𝑃𝑇</m:t>
                    </m:r>
                    <m:r>
                      <a:rPr lang="en-US" sz="1200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1200" dirty="0" smtClean="0"/>
                  <a:t> restricted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𝑆𝑎𝑚𝑝𝑙𝑒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608" y="2722001"/>
                <a:ext cx="1979792" cy="475964"/>
              </a:xfrm>
              <a:prstGeom prst="rect">
                <a:avLst/>
              </a:prstGeom>
              <a:blipFill rotWithShape="1">
                <a:blip r:embed="rId7"/>
                <a:stretch>
                  <a:fillRect b="-625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>
            <a:stCxn id="29" idx="3"/>
            <a:endCxn id="66" idx="0"/>
          </p:cNvCxnSpPr>
          <p:nvPr/>
        </p:nvCxnSpPr>
        <p:spPr>
          <a:xfrm>
            <a:off x="2141891" y="1597442"/>
            <a:ext cx="4936482" cy="10684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3"/>
            <a:endCxn id="66" idx="1"/>
          </p:cNvCxnSpPr>
          <p:nvPr/>
        </p:nvCxnSpPr>
        <p:spPr>
          <a:xfrm flipV="1">
            <a:off x="5786400" y="2959584"/>
            <a:ext cx="513282" cy="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299682" y="2665849"/>
                <a:ext cx="1557382" cy="58746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Rescale </a:t>
                </a:r>
                <a:r>
                  <a:rPr lang="en-US" sz="1200" dirty="0"/>
                  <a:t>price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sz="1200" b="1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12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200" b="1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2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𝑂𝑃𝑇</m:t>
                            </m:r>
                          </m:e>
                          <m:sup>
                            <m:r>
                              <a:rPr lang="en-US" sz="1200" b="1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sz="1200" i="1">
                            <a:latin typeface="Cambria Math"/>
                          </a:rPr>
                          <m:t>𝑑</m:t>
                        </m:r>
                        <m:r>
                          <a:rPr lang="en-US" sz="1200" b="1" i="1">
                            <a:latin typeface="Cambria Math"/>
                          </a:rPr>
                          <m:t>|</m:t>
                        </m:r>
                        <m:r>
                          <a:rPr lang="en-US" sz="1200" b="1" i="1">
                            <a:latin typeface="Cambria Math"/>
                          </a:rPr>
                          <m:t>𝒑</m:t>
                        </m:r>
                        <m:r>
                          <a:rPr lang="en-US" sz="1200" b="1" i="1">
                            <a:latin typeface="Cambria Math"/>
                          </a:rPr>
                          <m:t>|</m:t>
                        </m:r>
                      </m:den>
                    </m:f>
                    <m:r>
                      <a:rPr lang="en-US" sz="1200" b="1" i="1">
                        <a:latin typeface="Cambria Math"/>
                      </a:rPr>
                      <m:t>𝒑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682" y="2665849"/>
                <a:ext cx="1557382" cy="58746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294543" y="4580729"/>
                <a:ext cx="356867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Fixed-Price Auction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𝒑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𝑀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𝑃𝑜𝑠𝑡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543" y="4580729"/>
                <a:ext cx="3568679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stCxn id="83" idx="2"/>
            <a:endCxn id="115" idx="0"/>
          </p:cNvCxnSpPr>
          <p:nvPr/>
        </p:nvCxnSpPr>
        <p:spPr>
          <a:xfrm flipH="1">
            <a:off x="7078374" y="4950061"/>
            <a:ext cx="509" cy="470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5294034" y="5420145"/>
                <a:ext cx="3568679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Final Allocation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034" y="5420145"/>
                <a:ext cx="356867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349" b="-2222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159745" y="3201304"/>
            <a:ext cx="1080000" cy="1088208"/>
            <a:chOff x="638059" y="3293743"/>
            <a:chExt cx="1080000" cy="1088208"/>
          </a:xfrm>
        </p:grpSpPr>
        <p:grpSp>
          <p:nvGrpSpPr>
            <p:cNvPr id="20" name="Group 19"/>
            <p:cNvGrpSpPr/>
            <p:nvPr/>
          </p:nvGrpSpPr>
          <p:grpSpPr>
            <a:xfrm>
              <a:off x="638059" y="3293743"/>
              <a:ext cx="1080000" cy="728208"/>
              <a:chOff x="638059" y="2216234"/>
              <a:chExt cx="1080000" cy="728208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059" y="2216234"/>
                <a:ext cx="360000" cy="36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8059" y="2216234"/>
                <a:ext cx="360000" cy="36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8059" y="2216234"/>
                <a:ext cx="360000" cy="36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059" y="2584442"/>
                <a:ext cx="360000" cy="36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8059" y="2584442"/>
                <a:ext cx="360000" cy="36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8059" y="2584442"/>
                <a:ext cx="360000" cy="36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059" y="4021951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059" y="4021951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059" y="4021951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1" name="Group 10"/>
          <p:cNvGrpSpPr/>
          <p:nvPr/>
        </p:nvGrpSpPr>
        <p:grpSpPr>
          <a:xfrm>
            <a:off x="2135902" y="2779584"/>
            <a:ext cx="1440000" cy="360000"/>
            <a:chOff x="1922523" y="3804836"/>
            <a:chExt cx="1440000" cy="36000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2523" y="3804836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2523" y="3804836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523" y="3804836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2523" y="3804836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2" name="Group 11"/>
          <p:cNvGrpSpPr/>
          <p:nvPr/>
        </p:nvGrpSpPr>
        <p:grpSpPr>
          <a:xfrm>
            <a:off x="2006048" y="3639945"/>
            <a:ext cx="1800560" cy="360000"/>
            <a:chOff x="3033881" y="2642719"/>
            <a:chExt cx="1800560" cy="360000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3881" y="2642719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3881" y="2642719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4441" y="2642719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4441" y="2642719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4441" y="2642719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5299" y="1893260"/>
                <a:ext cx="1451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𝒑</m:t>
                      </m:r>
                      <m:r>
                        <a:rPr lang="en-US" b="0" i="1" smtClean="0">
                          <a:latin typeface="Cambria Math"/>
                        </a:rPr>
                        <m:t>=[8,4,16]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9" y="1893260"/>
                <a:ext cx="1451038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4622" b="-2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645787" y="1960850"/>
                <a:ext cx="13916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𝒑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[4,2,8]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787" y="1960850"/>
                <a:ext cx="1391663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4803" b="-2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23" idx="3"/>
            <a:endCxn id="36" idx="1"/>
          </p:cNvCxnSpPr>
          <p:nvPr/>
        </p:nvCxnSpPr>
        <p:spPr>
          <a:xfrm flipV="1">
            <a:off x="1256981" y="2959584"/>
            <a:ext cx="878921" cy="5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3" idx="3"/>
            <a:endCxn id="40" idx="1"/>
          </p:cNvCxnSpPr>
          <p:nvPr/>
        </p:nvCxnSpPr>
        <p:spPr>
          <a:xfrm>
            <a:off x="1256981" y="2965094"/>
            <a:ext cx="749067" cy="8548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9" idx="3"/>
            <a:endCxn id="45" idx="1"/>
          </p:cNvCxnSpPr>
          <p:nvPr/>
        </p:nvCxnSpPr>
        <p:spPr>
          <a:xfrm>
            <a:off x="3575902" y="2959584"/>
            <a:ext cx="230706" cy="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46" idx="3"/>
            <a:endCxn id="83" idx="0"/>
          </p:cNvCxnSpPr>
          <p:nvPr/>
        </p:nvCxnSpPr>
        <p:spPr>
          <a:xfrm>
            <a:off x="3806608" y="3819945"/>
            <a:ext cx="3272275" cy="7607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6" idx="2"/>
            <a:endCxn id="83" idx="0"/>
          </p:cNvCxnSpPr>
          <p:nvPr/>
        </p:nvCxnSpPr>
        <p:spPr>
          <a:xfrm>
            <a:off x="7078373" y="3253318"/>
            <a:ext cx="510" cy="1327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3540-94F2-47C1-B308-E3E1E93D53EC}" type="datetime1">
              <a:rPr lang="en-US" smtClean="0"/>
              <a:t>9/9/2022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7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17" grpId="0" animBg="1"/>
      <p:bldP spid="110" grpId="0" animBg="1"/>
      <p:bldP spid="121" grpId="0" animBg="1"/>
      <p:bldP spid="33" grpId="0"/>
      <p:bldP spid="34" grpId="0"/>
      <p:bldP spid="41" grpId="0"/>
      <p:bldP spid="45" grpId="0" animBg="1"/>
      <p:bldP spid="66" grpId="0" animBg="1"/>
      <p:bldP spid="83" grpId="0" animBg="1"/>
      <p:bldP spid="115" grpId="0" animBg="1"/>
      <p:bldP spid="4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7033405" y="3081891"/>
            <a:ext cx="125472" cy="14401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7" name="Rectangle 116"/>
          <p:cNvSpPr/>
          <p:nvPr/>
        </p:nvSpPr>
        <p:spPr>
          <a:xfrm>
            <a:off x="3963457" y="2748061"/>
            <a:ext cx="576064" cy="217832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0" name="Rectangle 109"/>
          <p:cNvSpPr/>
          <p:nvPr/>
        </p:nvSpPr>
        <p:spPr>
          <a:xfrm>
            <a:off x="1395169" y="2651801"/>
            <a:ext cx="472689" cy="288032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Additive Class - The Sampling Mechanism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42509" y="2780428"/>
                <a:ext cx="111447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Bidders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𝑁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9" y="2780428"/>
                <a:ext cx="111447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784" t="-6349" r="-810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59745" y="1412776"/>
                <a:ext cx="19821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Prediction vector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𝒑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45" y="1412776"/>
                <a:ext cx="198214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141" t="-6452" r="-4281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1235469" y="2616088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Split</a:t>
            </a:r>
            <a:endParaRPr lang="en-US" sz="16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549477" y="4027349"/>
                <a:ext cx="7646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𝑃𝑜𝑠𝑡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77" y="4027349"/>
                <a:ext cx="76463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0317" b="-2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2495902" y="3138520"/>
                <a:ext cx="1007135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𝑆𝑎𝑚𝑝𝑙𝑒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902" y="3138520"/>
                <a:ext cx="1007135" cy="390748"/>
              </a:xfrm>
              <a:prstGeom prst="rect">
                <a:avLst/>
              </a:prstGeom>
              <a:blipFill rotWithShape="1">
                <a:blip r:embed="rId6"/>
                <a:stretch>
                  <a:fillRect t="-6250" r="-7229" b="-2031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806608" y="2722001"/>
                <a:ext cx="1979792" cy="47596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Estimate Optimal Solution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</a:rPr>
                      <m:t>𝑂𝑃𝑇</m:t>
                    </m:r>
                    <m:r>
                      <a:rPr lang="en-US" sz="1200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1200" dirty="0" smtClean="0"/>
                  <a:t> restricted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𝑆𝑎𝑚𝑝𝑙𝑒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608" y="2722001"/>
                <a:ext cx="1979792" cy="475964"/>
              </a:xfrm>
              <a:prstGeom prst="rect">
                <a:avLst/>
              </a:prstGeom>
              <a:blipFill rotWithShape="1">
                <a:blip r:embed="rId7"/>
                <a:stretch>
                  <a:fillRect b="-625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>
            <a:stCxn id="29" idx="3"/>
            <a:endCxn id="66" idx="0"/>
          </p:cNvCxnSpPr>
          <p:nvPr/>
        </p:nvCxnSpPr>
        <p:spPr>
          <a:xfrm>
            <a:off x="2141891" y="1597442"/>
            <a:ext cx="4936482" cy="10684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3"/>
            <a:endCxn id="66" idx="1"/>
          </p:cNvCxnSpPr>
          <p:nvPr/>
        </p:nvCxnSpPr>
        <p:spPr>
          <a:xfrm flipV="1">
            <a:off x="5786400" y="2959584"/>
            <a:ext cx="513282" cy="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299682" y="2665849"/>
                <a:ext cx="1557382" cy="58746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Rescale </a:t>
                </a:r>
                <a:r>
                  <a:rPr lang="en-US" sz="1200" dirty="0"/>
                  <a:t>price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sz="1200" b="1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12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200" b="1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2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𝑂𝑃𝑇</m:t>
                            </m:r>
                          </m:e>
                          <m:sup>
                            <m:r>
                              <a:rPr lang="en-US" sz="1200" b="1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sz="1200" i="1">
                            <a:latin typeface="Cambria Math"/>
                          </a:rPr>
                          <m:t>𝑑</m:t>
                        </m:r>
                        <m:r>
                          <a:rPr lang="en-US" sz="1200" b="1" i="1">
                            <a:latin typeface="Cambria Math"/>
                          </a:rPr>
                          <m:t>|</m:t>
                        </m:r>
                        <m:r>
                          <a:rPr lang="en-US" sz="1200" b="1" i="1">
                            <a:latin typeface="Cambria Math"/>
                          </a:rPr>
                          <m:t>𝒑</m:t>
                        </m:r>
                        <m:r>
                          <a:rPr lang="en-US" sz="1200" b="1" i="1">
                            <a:latin typeface="Cambria Math"/>
                          </a:rPr>
                          <m:t>|</m:t>
                        </m:r>
                      </m:den>
                    </m:f>
                    <m:r>
                      <a:rPr lang="en-US" sz="1200" b="1" i="1">
                        <a:latin typeface="Cambria Math"/>
                      </a:rPr>
                      <m:t>𝒑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682" y="2665849"/>
                <a:ext cx="1557382" cy="58746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294543" y="4580729"/>
                <a:ext cx="356867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Fixed-Price Auction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𝒑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𝑀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𝑃𝑜𝑠𝑡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543" y="4580729"/>
                <a:ext cx="3568679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stCxn id="83" idx="2"/>
            <a:endCxn id="115" idx="0"/>
          </p:cNvCxnSpPr>
          <p:nvPr/>
        </p:nvCxnSpPr>
        <p:spPr>
          <a:xfrm flipH="1">
            <a:off x="7078374" y="4950061"/>
            <a:ext cx="509" cy="470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5294034" y="5420145"/>
                <a:ext cx="3568679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Final Allocation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034" y="5420145"/>
                <a:ext cx="356867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349" b="-2222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159745" y="3201304"/>
            <a:ext cx="1080000" cy="1088208"/>
            <a:chOff x="638059" y="3293743"/>
            <a:chExt cx="1080000" cy="1088208"/>
          </a:xfrm>
        </p:grpSpPr>
        <p:grpSp>
          <p:nvGrpSpPr>
            <p:cNvPr id="20" name="Group 19"/>
            <p:cNvGrpSpPr/>
            <p:nvPr/>
          </p:nvGrpSpPr>
          <p:grpSpPr>
            <a:xfrm>
              <a:off x="638059" y="3293743"/>
              <a:ext cx="1080000" cy="728208"/>
              <a:chOff x="638059" y="2216234"/>
              <a:chExt cx="1080000" cy="728208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059" y="2216234"/>
                <a:ext cx="360000" cy="36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8059" y="2216234"/>
                <a:ext cx="360000" cy="36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8059" y="2216234"/>
                <a:ext cx="360000" cy="36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059" y="2584442"/>
                <a:ext cx="360000" cy="36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8059" y="2584442"/>
                <a:ext cx="360000" cy="36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8059" y="2584442"/>
                <a:ext cx="360000" cy="36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059" y="4021951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059" y="4021951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059" y="4021951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1" name="Group 10"/>
          <p:cNvGrpSpPr/>
          <p:nvPr/>
        </p:nvGrpSpPr>
        <p:grpSpPr>
          <a:xfrm>
            <a:off x="2135902" y="2779584"/>
            <a:ext cx="1440000" cy="360000"/>
            <a:chOff x="1922523" y="3804836"/>
            <a:chExt cx="1440000" cy="36000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2523" y="3804836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2523" y="3804836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523" y="3804836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2523" y="3804836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2" name="Group 11"/>
          <p:cNvGrpSpPr/>
          <p:nvPr/>
        </p:nvGrpSpPr>
        <p:grpSpPr>
          <a:xfrm>
            <a:off x="2006048" y="3639945"/>
            <a:ext cx="1800560" cy="360000"/>
            <a:chOff x="3033881" y="2642719"/>
            <a:chExt cx="1800560" cy="360000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3881" y="2642719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3881" y="2642719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4441" y="2642719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4441" y="2642719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4441" y="2642719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97484" y="2097046"/>
            <a:ext cx="2106667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Optimal proportional price vector</a:t>
            </a:r>
            <a:endParaRPr lang="en-US" sz="1600" dirty="0"/>
          </a:p>
        </p:txBody>
      </p:sp>
      <p:cxnSp>
        <p:nvCxnSpPr>
          <p:cNvPr id="55" name="Straight Arrow Connector 54"/>
          <p:cNvCxnSpPr>
            <a:stCxn id="23" idx="3"/>
            <a:endCxn id="36" idx="1"/>
          </p:cNvCxnSpPr>
          <p:nvPr/>
        </p:nvCxnSpPr>
        <p:spPr>
          <a:xfrm flipV="1">
            <a:off x="1256981" y="2959584"/>
            <a:ext cx="878921" cy="5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3" idx="3"/>
            <a:endCxn id="40" idx="1"/>
          </p:cNvCxnSpPr>
          <p:nvPr/>
        </p:nvCxnSpPr>
        <p:spPr>
          <a:xfrm>
            <a:off x="1256981" y="2965094"/>
            <a:ext cx="749067" cy="8548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9" idx="3"/>
            <a:endCxn id="45" idx="1"/>
          </p:cNvCxnSpPr>
          <p:nvPr/>
        </p:nvCxnSpPr>
        <p:spPr>
          <a:xfrm>
            <a:off x="3575902" y="2959584"/>
            <a:ext cx="230706" cy="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46" idx="3"/>
            <a:endCxn id="83" idx="0"/>
          </p:cNvCxnSpPr>
          <p:nvPr/>
        </p:nvCxnSpPr>
        <p:spPr>
          <a:xfrm>
            <a:off x="3806608" y="3819945"/>
            <a:ext cx="3272275" cy="7607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6" idx="2"/>
            <a:endCxn id="83" idx="0"/>
          </p:cNvCxnSpPr>
          <p:nvPr/>
        </p:nvCxnSpPr>
        <p:spPr>
          <a:xfrm>
            <a:off x="7078373" y="3253318"/>
            <a:ext cx="510" cy="1327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99746" y="5041151"/>
                <a:ext cx="1846302" cy="33130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i.i.d.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1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1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l-GR" sz="11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46" y="5041151"/>
                <a:ext cx="1846302" cy="33130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4" idx="0"/>
            <a:endCxn id="33" idx="2"/>
          </p:cNvCxnSpPr>
          <p:nvPr/>
        </p:nvCxnSpPr>
        <p:spPr>
          <a:xfrm flipV="1">
            <a:off x="1622897" y="2954642"/>
            <a:ext cx="8616" cy="20865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70792" y="2104981"/>
            <a:ext cx="1761394" cy="2616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Virtual </a:t>
            </a:r>
            <a:r>
              <a:rPr lang="en-US" sz="1100" dirty="0" err="1" smtClean="0"/>
              <a:t>Vickrey</a:t>
            </a:r>
            <a:r>
              <a:rPr lang="en-US" sz="1100" dirty="0" smtClean="0"/>
              <a:t> Auctions</a:t>
            </a:r>
            <a:endParaRPr lang="el-GR" sz="1100" dirty="0"/>
          </a:p>
        </p:txBody>
      </p:sp>
      <p:cxnSp>
        <p:nvCxnSpPr>
          <p:cNvPr id="13" name="Straight Arrow Connector 12"/>
          <p:cNvCxnSpPr>
            <a:stCxn id="9" idx="2"/>
          </p:cNvCxnSpPr>
          <p:nvPr/>
        </p:nvCxnSpPr>
        <p:spPr>
          <a:xfrm>
            <a:off x="4251489" y="2366591"/>
            <a:ext cx="0" cy="4292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87767" y="3929512"/>
                <a:ext cx="1474946" cy="26161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Uniform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/>
                      </a:rPr>
                      <m:t>𝑑</m:t>
                    </m:r>
                    <m:r>
                      <a:rPr lang="en-US" sz="1100" i="1" dirty="0" smtClean="0">
                        <a:latin typeface="Cambria Math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sz="11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100" b="0" i="1" dirty="0" smtClean="0">
                            <a:latin typeface="Cambria Math"/>
                          </a:rPr>
                          <m:t>8,64</m:t>
                        </m:r>
                      </m:e>
                    </m:d>
                  </m:oMath>
                </a14:m>
                <a:endParaRPr lang="el-GR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767" y="3929512"/>
                <a:ext cx="1474946" cy="261610"/>
              </a:xfrm>
              <a:prstGeom prst="rect">
                <a:avLst/>
              </a:prstGeom>
              <a:blipFill rotWithShape="1">
                <a:blip r:embed="rId13"/>
                <a:stretch>
                  <a:fillRect b="-1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4" idx="0"/>
          </p:cNvCxnSpPr>
          <p:nvPr/>
        </p:nvCxnSpPr>
        <p:spPr>
          <a:xfrm flipH="1" flipV="1">
            <a:off x="7158368" y="3186114"/>
            <a:ext cx="966872" cy="7433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8" idx="0"/>
            <a:endCxn id="29" idx="2"/>
          </p:cNvCxnSpPr>
          <p:nvPr/>
        </p:nvCxnSpPr>
        <p:spPr>
          <a:xfrm flipV="1">
            <a:off x="1150818" y="1782108"/>
            <a:ext cx="0" cy="3149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2DC4-3245-4CE7-89D0-EBED2E45E0C7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Sampling Mechanism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8229600" cy="262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56F5-05ED-4ACF-8010-970ECA737F3E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2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power of </a:t>
            </a:r>
            <a:r>
              <a:rPr lang="en-US" sz="3600" dirty="0" err="1" smtClean="0"/>
              <a:t>i.i.d</a:t>
            </a:r>
            <a:r>
              <a:rPr lang="en-US" sz="3600" dirty="0" smtClean="0"/>
              <a:t>. splitting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430" y="1268700"/>
                <a:ext cx="8229600" cy="284118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endParaRPr lang="el-GR" sz="1600" dirty="0" smtClean="0"/>
              </a:p>
              <a:p>
                <a:pPr algn="just"/>
                <a:r>
                  <a:rPr lang="el-GR" sz="1600" dirty="0" smtClean="0"/>
                  <a:t>We can prove that for </a:t>
                </a:r>
                <a:r>
                  <a:rPr lang="en-US" sz="1600" dirty="0" smtClean="0"/>
                  <a:t>either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l-GR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sz="16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𝑆𝑎𝑚𝑝𝑙𝑒</m:t>
                        </m:r>
                      </m:sub>
                    </m:sSub>
                    <m:r>
                      <a:rPr lang="en-US" sz="16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6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𝑃𝑜𝑠𝑡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l-GR" sz="1600" dirty="0" smtClean="0"/>
                  <a:t>with </a:t>
                </a:r>
                <a:r>
                  <a:rPr lang="el-GR" sz="1600" b="1" dirty="0" smtClean="0"/>
                  <a:t>high probability</a:t>
                </a:r>
                <a:r>
                  <a:rPr lang="el-GR" sz="1600" dirty="0" smtClean="0"/>
                  <a:t> it holds that:</a:t>
                </a:r>
              </a:p>
              <a:p>
                <a:pPr marL="0" indent="0">
                  <a:buNone/>
                </a:pPr>
                <a:endParaRPr lang="el-GR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1800" b="0" i="1" smtClean="0">
                              <a:latin typeface="Cambria Math"/>
                            </a:rPr>
                            <m:t>𝑂𝑃𝑇</m:t>
                          </m:r>
                        </m:e>
                        <m:sub>
                          <m:sSub>
                            <m:sSubPr>
                              <m:ctrlPr>
                                <a:rPr lang="el-GR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8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/>
                            </a:rPr>
                            <m:t>,</m:t>
                          </m:r>
                        </m:sub>
                      </m:sSub>
                      <m:r>
                        <a:rPr lang="el-GR" sz="1800" b="0" i="1" smtClean="0">
                          <a:latin typeface="Cambria Math"/>
                          <a:ea typeface="Cambria Math"/>
                        </a:rPr>
                        <m:t>∈</m:t>
                      </m:r>
                      <m:d>
                        <m:dPr>
                          <m:ctrlPr>
                            <a:rPr lang="el-GR" sz="1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l-GR" sz="18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l-GR" sz="1800" i="1">
                                  <a:latin typeface="Cambria Math"/>
                                  <a:ea typeface="Cambria Math"/>
                                </a:rPr>
                                <m:t>𝑂𝑃𝑇</m:t>
                              </m:r>
                            </m:num>
                            <m:den>
                              <m:r>
                                <a:rPr lang="el-GR" sz="1800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den>
                          </m:f>
                          <m:r>
                            <a:rPr lang="el-GR" sz="18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el-GR" sz="18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l-GR" sz="18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  <m:r>
                                <a:rPr lang="el-GR" sz="1800" i="1">
                                  <a:latin typeface="Cambria Math"/>
                                  <a:ea typeface="Cambria Math"/>
                                </a:rPr>
                                <m:t>𝑂𝑃𝑇</m:t>
                              </m:r>
                            </m:num>
                            <m:den>
                              <m:r>
                                <a:rPr lang="el-GR" sz="1800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l-GR" sz="2000" dirty="0" smtClean="0"/>
              </a:p>
              <a:p>
                <a:r>
                  <a:rPr lang="en-US" sz="1600" dirty="0" smtClean="0"/>
                  <a:t>Optimal allocation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𝑂</m:t>
                    </m:r>
                    <m:r>
                      <a:rPr lang="en-US" sz="160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 smtClean="0">
                    <a:latin typeface="Cambria Math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l-GR" sz="1600" i="1">
                        <a:latin typeface="Cambria Math"/>
                      </a:rPr>
                      <m:t>𝑂𝑃𝑇</m:t>
                    </m:r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6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600" dirty="0" smtClean="0">
                    <a:latin typeface="Cambria Math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sz="1600" i="1">
                            <a:latin typeface="Cambria Math"/>
                          </a:rPr>
                          <m:t>𝑂𝑃𝑇</m:t>
                        </m:r>
                      </m:e>
                      <m:sub>
                        <m:sSub>
                          <m:sSubPr>
                            <m:ctrlPr>
                              <a:rPr lang="el-G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6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l-G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l-GR" sz="1600" dirty="0" smtClean="0"/>
                  <a:t>.</a:t>
                </a:r>
                <a:endParaRPr lang="en-US" sz="1600" dirty="0" smtClean="0"/>
              </a:p>
              <a:p>
                <a:endParaRPr lang="el-GR" sz="2000" dirty="0"/>
              </a:p>
              <a:p>
                <a:r>
                  <a:rPr lang="el-GR" sz="1600" dirty="0" smtClean="0"/>
                  <a:t>Essentially</a:t>
                </a:r>
                <a:r>
                  <a:rPr lang="en-US" sz="1600" dirty="0" smtClean="0"/>
                  <a:t> the two</a:t>
                </a:r>
                <a:r>
                  <a:rPr lang="el-GR" sz="1600" dirty="0" smtClean="0"/>
                  <a:t> groups are </a:t>
                </a:r>
                <a:r>
                  <a:rPr lang="el-GR" sz="1600" u="sng" dirty="0" smtClean="0"/>
                  <a:t>interchangeable</a:t>
                </a:r>
                <a:r>
                  <a:rPr lang="el-GR" sz="1600" dirty="0" smtClean="0"/>
                  <a:t>.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430" y="1268700"/>
                <a:ext cx="8229600" cy="2841183"/>
              </a:xfrm>
              <a:blipFill rotWithShape="1">
                <a:blip r:embed="rId2"/>
                <a:stretch>
                  <a:fillRect l="-741" t="-1073" b="-171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Elbow Connector 31"/>
          <p:cNvCxnSpPr>
            <a:stCxn id="25" idx="6"/>
            <a:endCxn id="36" idx="2"/>
          </p:cNvCxnSpPr>
          <p:nvPr/>
        </p:nvCxnSpPr>
        <p:spPr>
          <a:xfrm flipV="1">
            <a:off x="3419840" y="4593209"/>
            <a:ext cx="3024420" cy="63604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1043510" y="4035169"/>
            <a:ext cx="7056980" cy="2490261"/>
            <a:chOff x="395420" y="4035169"/>
            <a:chExt cx="7056980" cy="2490261"/>
          </a:xfrm>
        </p:grpSpPr>
        <p:grpSp>
          <p:nvGrpSpPr>
            <p:cNvPr id="51" name="Group 50"/>
            <p:cNvGrpSpPr/>
            <p:nvPr/>
          </p:nvGrpSpPr>
          <p:grpSpPr>
            <a:xfrm>
              <a:off x="395420" y="4365130"/>
              <a:ext cx="2376330" cy="1728240"/>
              <a:chOff x="395420" y="1412720"/>
              <a:chExt cx="2376330" cy="172824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95420" y="1412720"/>
                <a:ext cx="2376330" cy="172824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863660" y="1700760"/>
                <a:ext cx="1440000" cy="360000"/>
                <a:chOff x="1922523" y="3804836"/>
                <a:chExt cx="1440000" cy="360000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22523" y="3804836"/>
                  <a:ext cx="360000" cy="3600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82523" y="3804836"/>
                  <a:ext cx="360000" cy="3600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42523" y="3804836"/>
                  <a:ext cx="360000" cy="3600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02523" y="3804836"/>
                  <a:ext cx="360000" cy="3600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</p:grpSp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450" y="2263673"/>
                <a:ext cx="360000" cy="3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0000" y="2635310"/>
                <a:ext cx="360000" cy="3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40966" y="2623673"/>
                <a:ext cx="360000" cy="3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3660" y="2168800"/>
                <a:ext cx="360000" cy="3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7580" y="2168800"/>
                <a:ext cx="360000" cy="3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</p:grpSp>
        <p:grpSp>
          <p:nvGrpSpPr>
            <p:cNvPr id="53" name="Group 52"/>
            <p:cNvGrpSpPr/>
            <p:nvPr/>
          </p:nvGrpSpPr>
          <p:grpSpPr>
            <a:xfrm>
              <a:off x="5796170" y="4035169"/>
              <a:ext cx="1656230" cy="1116080"/>
              <a:chOff x="5796170" y="1082759"/>
              <a:chExt cx="1656230" cy="111608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796170" y="1082759"/>
                <a:ext cx="1656230" cy="11160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6156245" y="1232720"/>
                <a:ext cx="945022" cy="828040"/>
                <a:chOff x="2087680" y="2024830"/>
                <a:chExt cx="945022" cy="828040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7680" y="2024830"/>
                  <a:ext cx="360000" cy="3600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2702" y="2492870"/>
                  <a:ext cx="360000" cy="3600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</p:grpSp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41267" y="1232720"/>
                <a:ext cx="360000" cy="3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20240" y="1640799"/>
                <a:ext cx="360000" cy="3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</p:grpSp>
        <p:grpSp>
          <p:nvGrpSpPr>
            <p:cNvPr id="54" name="Group 53"/>
            <p:cNvGrpSpPr/>
            <p:nvPr/>
          </p:nvGrpSpPr>
          <p:grpSpPr>
            <a:xfrm>
              <a:off x="5796170" y="5409350"/>
              <a:ext cx="1656230" cy="1116080"/>
              <a:chOff x="5796170" y="2456940"/>
              <a:chExt cx="1656230" cy="111608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796170" y="2456940"/>
                <a:ext cx="1656230" cy="111608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6174788" y="2615576"/>
                <a:ext cx="809497" cy="818665"/>
                <a:chOff x="4346763" y="1349090"/>
                <a:chExt cx="809497" cy="818665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6763" y="1807755"/>
                  <a:ext cx="360000" cy="3600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96260" y="1349090"/>
                  <a:ext cx="360000" cy="3600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</p:grp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3282" y="2623673"/>
                <a:ext cx="360000" cy="3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0340" y="2834980"/>
                <a:ext cx="360000" cy="3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4285" y="3074241"/>
                <a:ext cx="360000" cy="360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</p:grpSp>
      </p:grpSp>
      <p:cxnSp>
        <p:nvCxnSpPr>
          <p:cNvPr id="50" name="Elbow Connector 49"/>
          <p:cNvCxnSpPr>
            <a:stCxn id="25" idx="6"/>
            <a:endCxn id="42" idx="2"/>
          </p:cNvCxnSpPr>
          <p:nvPr/>
        </p:nvCxnSpPr>
        <p:spPr>
          <a:xfrm>
            <a:off x="3419840" y="5229250"/>
            <a:ext cx="3024420" cy="73814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930315" y="3760542"/>
                <a:ext cx="684120" cy="274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 dirty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1100" i="1" dirty="0">
                              <a:latin typeface="Cambria Math"/>
                            </a:rPr>
                            <m:t>𝑆𝑎𝑚𝑝𝑙𝑒</m:t>
                          </m:r>
                        </m:sub>
                      </m:sSub>
                    </m:oMath>
                  </m:oMathPara>
                </a14:m>
                <a:endParaRPr lang="el-GR" sz="11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315" y="3760542"/>
                <a:ext cx="684120" cy="274627"/>
              </a:xfrm>
              <a:prstGeom prst="rect">
                <a:avLst/>
              </a:prstGeom>
              <a:blipFill rotWithShape="1">
                <a:blip r:embed="rId4"/>
                <a:stretch>
                  <a:fillRect r="-1786" b="-1111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6795579" y="6525430"/>
                <a:ext cx="953592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 dirty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1100" b="0" i="1" dirty="0" smtClean="0">
                              <a:latin typeface="Cambria Math"/>
                            </a:rPr>
                            <m:t>𝑃𝑜𝑠𝑡</m:t>
                          </m:r>
                        </m:sub>
                      </m:sSub>
                    </m:oMath>
                  </m:oMathPara>
                </a14:m>
                <a:endParaRPr lang="el-GR" sz="11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579" y="6525430"/>
                <a:ext cx="953592" cy="261610"/>
              </a:xfrm>
              <a:prstGeom prst="rect">
                <a:avLst/>
              </a:prstGeom>
              <a:blipFill rotWithShape="1">
                <a:blip r:embed="rId5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1403535" y="6147390"/>
            <a:ext cx="1944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Colorful bidders are allocated some item(s) in the optimal allocation.</a:t>
            </a:r>
            <a:endParaRPr lang="el-GR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764845" y="4103520"/>
                <a:ext cx="93366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dirty="0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l-GR" sz="11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845" y="4103520"/>
                <a:ext cx="933660" cy="261610"/>
              </a:xfrm>
              <a:prstGeom prst="rect">
                <a:avLst/>
              </a:prstGeom>
              <a:blipFill rotWithShape="1">
                <a:blip r:embed="rId6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3563860" y="4877529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Split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71AE-BCDF-43B3-B32F-3CC045BA1CEA}" type="datetime1">
              <a:rPr lang="en-US" smtClean="0"/>
              <a:t>9/9/2022</a:t>
            </a:fld>
            <a:endParaRPr lang="en-US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7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200" dirty="0"/>
              <a:t>Handling </a:t>
            </a:r>
            <a:r>
              <a:rPr lang="en-US" sz="3200" dirty="0" smtClean="0"/>
              <a:t>different </a:t>
            </a:r>
            <a:r>
              <a:rPr lang="el-GR" sz="3200" dirty="0" smtClean="0"/>
              <a:t>optimal </a:t>
            </a:r>
            <a:r>
              <a:rPr lang="el-GR" sz="3200" dirty="0"/>
              <a:t>price vectors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6936" y="2115000"/>
            <a:ext cx="8310128" cy="2628000"/>
            <a:chOff x="635932" y="2060810"/>
            <a:chExt cx="8310128" cy="2628000"/>
          </a:xfrm>
        </p:grpSpPr>
        <p:pic>
          <p:nvPicPr>
            <p:cNvPr id="1026" name="Picture 2" descr="C:\Users\Theo\Downloads\Optimal Price Vectors 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932" y="2060810"/>
              <a:ext cx="3942001" cy="262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Theo\Downloads\Optimal Price Vectors 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60" y="2060810"/>
              <a:ext cx="3942000" cy="262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75BF-B043-4712-8C4C-2DB7D8DC110D}" type="datetime1">
              <a:rPr lang="en-US" smtClean="0"/>
              <a:t>9/9/2022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8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Case analysis on the initial price vector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u="sng" dirty="0" smtClean="0"/>
                  <a:t>High revenue case</a:t>
                </a:r>
              </a:p>
              <a:p>
                <a:pPr marL="0" indent="0" algn="just">
                  <a:buNone/>
                </a:pPr>
                <a:endParaRPr lang="en-US" u="sng" dirty="0"/>
              </a:p>
              <a:p>
                <a:pPr algn="just"/>
                <a:r>
                  <a:rPr lang="en-US" sz="1400" dirty="0" smtClean="0"/>
                  <a:t>Undershooting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/>
                      </a:rPr>
                      <m:t>(</m:t>
                    </m:r>
                    <m:r>
                      <a:rPr lang="en-US" sz="1400" b="0" i="1" smtClean="0">
                        <a:latin typeface="Cambria Math"/>
                      </a:rPr>
                      <m:t>𝑑</m:t>
                    </m:r>
                    <m:r>
                      <a:rPr lang="en-US" sz="1400" b="0" i="1" smtClean="0">
                        <a:latin typeface="Cambria Math"/>
                      </a:rPr>
                      <m:t>=64)</m:t>
                    </m:r>
                  </m:oMath>
                </a14:m>
                <a:r>
                  <a:rPr lang="en-US" sz="1400" dirty="0" smtClean="0"/>
                  <a:t> - </a:t>
                </a:r>
                <a:r>
                  <a:rPr lang="en-US" sz="1400" b="1" dirty="0" smtClean="0"/>
                  <a:t>revenue</a:t>
                </a:r>
                <a:r>
                  <a:rPr lang="en-US" sz="1400" dirty="0" smtClean="0"/>
                  <a:t> is already guaranteed to be </a:t>
                </a:r>
                <a:r>
                  <a:rPr lang="en-US" sz="1400" b="1" dirty="0" smtClean="0"/>
                  <a:t>high</a:t>
                </a:r>
                <a:r>
                  <a:rPr lang="en-US" sz="1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/>
                </a:r>
                <a:br>
                  <a:rPr lang="en-US" sz="1400" dirty="0" smtClean="0"/>
                </a:br>
                <a:endParaRPr lang="en-US" sz="1400" dirty="0" smtClean="0"/>
              </a:p>
              <a:p>
                <a:pPr algn="just"/>
                <a:r>
                  <a:rPr lang="en-US" sz="1400" dirty="0" smtClean="0"/>
                  <a:t>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1400" i="1" dirty="0">
                            <a:latin typeface="Cambria Math"/>
                          </a:rPr>
                          <m:t>𝑆𝑎𝑚𝑝𝑙𝑒</m:t>
                        </m:r>
                      </m:sub>
                    </m:sSub>
                  </m:oMath>
                </a14:m>
                <a:r>
                  <a:rPr lang="en-US" sz="1400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1400" i="1" dirty="0">
                            <a:latin typeface="Cambria Math"/>
                          </a:rPr>
                          <m:t>𝑃𝑜𝑠𝑡</m:t>
                        </m:r>
                      </m:sub>
                    </m:sSub>
                  </m:oMath>
                </a14:m>
                <a:r>
                  <a:rPr lang="en-US" sz="1400" dirty="0" smtClean="0"/>
                  <a:t> </a:t>
                </a:r>
                <a:r>
                  <a:rPr lang="en-US" sz="1400" u="sng" dirty="0" smtClean="0"/>
                  <a:t>retain</a:t>
                </a:r>
                <a:r>
                  <a:rPr lang="en-US" sz="1400" dirty="0" smtClean="0"/>
                  <a:t> high revenue.</a:t>
                </a:r>
              </a:p>
              <a:p>
                <a:pPr algn="just"/>
                <a:endParaRPr lang="el-GR" sz="1400" dirty="0"/>
              </a:p>
              <a:p>
                <a:pPr algn="just"/>
                <a:endParaRPr lang="en-US" sz="1400" dirty="0" smtClean="0"/>
              </a:p>
              <a:p>
                <a:pPr algn="just"/>
                <a:r>
                  <a:rPr lang="en-US" sz="1400" b="1" dirty="0" smtClean="0"/>
                  <a:t>Constant</a:t>
                </a:r>
                <a:r>
                  <a:rPr lang="en-US" sz="1400" dirty="0" smtClean="0"/>
                  <a:t> approximation ratio for the Expected Welfare.</a:t>
                </a:r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857" t="-1075" r="-13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u="sng" dirty="0" smtClean="0"/>
                  <a:t>Low revenue case</a:t>
                </a:r>
              </a:p>
              <a:p>
                <a:pPr marL="0" indent="0">
                  <a:buNone/>
                </a:pPr>
                <a:endParaRPr lang="en-US" u="sng" dirty="0"/>
              </a:p>
              <a:p>
                <a:pPr algn="just"/>
                <a:r>
                  <a:rPr lang="en-US" sz="1400" dirty="0" smtClean="0"/>
                  <a:t>Overshooting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(</m:t>
                    </m:r>
                    <m:r>
                      <a:rPr lang="en-US" sz="1400" b="0" i="1" smtClean="0">
                        <a:latin typeface="Cambria Math"/>
                      </a:rPr>
                      <m:t>𝑑</m:t>
                    </m:r>
                    <m:r>
                      <a:rPr lang="en-US" sz="1400" b="0" i="1" smtClean="0">
                        <a:latin typeface="Cambria Math"/>
                      </a:rPr>
                      <m:t>=8)</m:t>
                    </m:r>
                  </m:oMath>
                </a14:m>
                <a:r>
                  <a:rPr lang="en-US" sz="1400" dirty="0" smtClean="0"/>
                  <a:t> - the prices were both </a:t>
                </a:r>
                <a:r>
                  <a:rPr lang="en-US" sz="1400" b="1" dirty="0" smtClean="0"/>
                  <a:t>optimal</a:t>
                </a:r>
                <a:r>
                  <a:rPr lang="en-US" sz="1400" dirty="0" smtClean="0"/>
                  <a:t> and </a:t>
                </a:r>
                <a:r>
                  <a:rPr lang="en-US" sz="1400" b="1" dirty="0" smtClean="0"/>
                  <a:t>low</a:t>
                </a:r>
                <a:r>
                  <a:rPr lang="en-US" sz="1400" dirty="0" smtClean="0"/>
                  <a:t> revenue.</a:t>
                </a:r>
              </a:p>
              <a:p>
                <a:pPr algn="just"/>
                <a:endParaRPr lang="en-US" sz="1400" dirty="0" smtClean="0"/>
              </a:p>
              <a:p>
                <a:pPr algn="just"/>
                <a:endParaRPr lang="en-US" sz="1400" dirty="0"/>
              </a:p>
              <a:p>
                <a:pPr algn="just"/>
                <a:r>
                  <a:rPr lang="en-US" sz="1400" dirty="0" smtClean="0"/>
                  <a:t>The </a:t>
                </a:r>
                <a:r>
                  <a:rPr lang="en-US" sz="1400" b="1" dirty="0" smtClean="0"/>
                  <a:t>value</a:t>
                </a:r>
                <a:r>
                  <a:rPr lang="en-US" sz="1400" dirty="0" smtClean="0"/>
                  <a:t> of the items that </a:t>
                </a:r>
                <a:r>
                  <a:rPr lang="en-US" sz="1400" b="1" dirty="0" smtClean="0"/>
                  <a:t>surpass</a:t>
                </a:r>
                <a:r>
                  <a:rPr lang="en-US" sz="1400" dirty="0" smtClean="0"/>
                  <a:t> their respective highest valuation </a:t>
                </a:r>
                <a:r>
                  <a:rPr lang="en-US" sz="1400" u="sng" dirty="0" smtClean="0"/>
                  <a:t>cannot be too high</a:t>
                </a:r>
                <a:r>
                  <a:rPr lang="en-US" sz="1400" dirty="0" smtClean="0"/>
                  <a:t>!</a:t>
                </a:r>
                <a:br>
                  <a:rPr lang="en-US" sz="1400" dirty="0" smtClean="0"/>
                </a:br>
                <a:endParaRPr lang="en-US" sz="1400" dirty="0" smtClean="0"/>
              </a:p>
              <a:p>
                <a:pPr marL="0" indent="0" algn="just">
                  <a:buNone/>
                </a:pPr>
                <a:endParaRPr lang="en-US" sz="1400" dirty="0" smtClean="0"/>
              </a:p>
              <a:p>
                <a:pPr algn="just"/>
                <a:r>
                  <a:rPr lang="en-US" sz="1400" b="1" dirty="0"/>
                  <a:t>Constant</a:t>
                </a:r>
                <a:r>
                  <a:rPr lang="en-US" sz="1400" dirty="0"/>
                  <a:t> approximation ratio for the Expected </a:t>
                </a:r>
                <a:r>
                  <a:rPr lang="en-US" sz="1400" dirty="0" smtClean="0"/>
                  <a:t>Welfare.</a:t>
                </a:r>
                <a:endParaRPr lang="en-US" sz="1400" dirty="0"/>
              </a:p>
              <a:p>
                <a:pPr algn="just"/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3012" t="-1075" r="-15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2C06-3865-49DF-991D-822F21ECCBB9}" type="datetime1">
              <a:rPr lang="en-US" smtClean="0"/>
              <a:t>9/9/2022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7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0940" y="3645024"/>
                <a:ext cx="7840663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The approximation ratio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/>
                          </a:rPr>
                          <m:t>−2</m:t>
                        </m:r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2048</m:t>
                        </m:r>
                        <m:sSup>
                          <m:sSup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40" y="3645024"/>
                <a:ext cx="7840663" cy="428643"/>
              </a:xfrm>
              <a:prstGeom prst="rect">
                <a:avLst/>
              </a:prstGeom>
              <a:blipFill rotWithShape="1">
                <a:blip r:embed="rId2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827584" y="404664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Approximation ratio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94" y="2711381"/>
            <a:ext cx="8292955" cy="50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DBB7-35D1-4D93-96BA-0DBA92793D6E}" type="datetime1">
              <a:rPr lang="en-US" smtClean="0"/>
              <a:t>9/9/2022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with predictions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1429" y="2204864"/>
            <a:ext cx="273630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3130" y="2956302"/>
            <a:ext cx="6848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4" idx="1"/>
          </p:cNvCxnSpPr>
          <p:nvPr/>
        </p:nvCxnSpPr>
        <p:spPr>
          <a:xfrm>
            <a:off x="1597933" y="3140968"/>
            <a:ext cx="14434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21229" y="2956302"/>
            <a:ext cx="8563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5777733" y="3140968"/>
            <a:ext cx="14434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06666" y="5229200"/>
            <a:ext cx="14185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Predictor h(·</a:t>
            </a:r>
            <a:r>
              <a:rPr lang="el-GR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981346" y="4077072"/>
            <a:ext cx="635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4852956" y="4077072"/>
            <a:ext cx="635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701186" y="4468470"/>
            <a:ext cx="28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q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60576" y="4469214"/>
            <a:ext cx="64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q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F979-6500-40B5-AB98-4C10EAF98A16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8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1" animBg="1"/>
      <p:bldP spid="51" grpId="0"/>
      <p:bldP spid="5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Submodular </a:t>
            </a:r>
            <a:r>
              <a:rPr lang="en-US" sz="2800" dirty="0"/>
              <a:t>– Proportional </a:t>
            </a:r>
            <a:r>
              <a:rPr lang="en-US" sz="2800" dirty="0" smtClean="0"/>
              <a:t>– Supporting prices</a:t>
            </a:r>
            <a:r>
              <a:rPr lang="en-US" sz="2800" dirty="0"/>
              <a:t> </a:t>
            </a:r>
            <a:r>
              <a:rPr lang="en-US" sz="2800" dirty="0" smtClean="0"/>
              <a:t>of the </a:t>
            </a:r>
            <a:r>
              <a:rPr lang="en-US" sz="2800" dirty="0"/>
              <a:t>optimal allocation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74058"/>
                <a:ext cx="8229600" cy="4525963"/>
              </a:xfrm>
            </p:spPr>
            <p:txBody>
              <a:bodyPr/>
              <a:lstStyle/>
              <a:p>
                <a:r>
                  <a:rPr lang="en-US" sz="1600" dirty="0" smtClean="0"/>
                  <a:t>Supporting prices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</a:rPr>
                      <m:t>𝒒</m:t>
                    </m:r>
                  </m:oMath>
                </a14:m>
                <a:r>
                  <a:rPr lang="en-US" sz="1600" dirty="0"/>
                  <a:t> add up to exactly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𝑂𝑃𝑇</m:t>
                    </m:r>
                  </m:oMath>
                </a14:m>
                <a:r>
                  <a:rPr lang="en-US" sz="1600" dirty="0" smtClean="0"/>
                  <a:t>.</a:t>
                </a:r>
                <a:br>
                  <a:rPr lang="en-US" sz="1600" dirty="0" smtClean="0"/>
                </a:br>
                <a:endParaRPr lang="en-US" sz="1600" dirty="0" smtClean="0"/>
              </a:p>
              <a:p>
                <a:r>
                  <a:rPr lang="en-US" sz="1600" dirty="0" smtClean="0"/>
                  <a:t>Estimate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𝑂𝑃𝑇</m:t>
                    </m:r>
                  </m:oMath>
                </a14:m>
                <a:r>
                  <a:rPr lang="en-US" sz="1600" dirty="0" smtClean="0"/>
                  <a:t> in the sample (Non Truthfully -&gt; 2 approximation). </a:t>
                </a:r>
                <a:br>
                  <a:rPr lang="en-US" sz="1600" dirty="0" smtClean="0"/>
                </a:br>
                <a:endParaRPr lang="en-US" sz="1600" dirty="0" smtClean="0"/>
              </a:p>
              <a:p>
                <a:r>
                  <a:rPr lang="en-US" sz="1600" dirty="0" smtClean="0"/>
                  <a:t>Bound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sz="1600" b="1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600" dirty="0" smtClean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sz="1600" b="1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1600" b="1" i="1">
                        <a:latin typeface="Cambria Math"/>
                        <a:ea typeface="Cambria Math"/>
                      </a:rPr>
                      <m:t>&lt;</m:t>
                    </m:r>
                    <m:f>
                      <m:fPr>
                        <m:ctrlPr>
                          <a:rPr lang="en-US" sz="1600" b="1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𝒒</m:t>
                        </m:r>
                      </m:num>
                      <m:den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600" dirty="0" smtClean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>
                            <a:latin typeface="Cambria Math"/>
                          </a:rPr>
                          <m:t>𝑗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𝑀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dirty="0"/>
                  <a:t> is lower </a:t>
                </a:r>
                <a:r>
                  <a:rPr lang="en-US" sz="1600" dirty="0" smtClean="0"/>
                  <a:t>bounded. 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Run a Fixed-Price Auction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sz="1600" b="1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600" dirty="0" smtClean="0"/>
                  <a:t>. Result holds due to the previous Lemma.</a:t>
                </a:r>
              </a:p>
              <a:p>
                <a:endParaRPr lang="en-US" sz="16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74058"/>
                <a:ext cx="8229600" cy="4525963"/>
              </a:xfrm>
              <a:blipFill rotWithShape="1">
                <a:blip r:embed="rId2"/>
                <a:stretch>
                  <a:fillRect l="-741" t="-40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35" y="4725180"/>
            <a:ext cx="7697930" cy="7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8AEA-950C-4956-9267-46B58334AC77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3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Submodular</a:t>
            </a:r>
            <a:r>
              <a:rPr lang="en-US" sz="2800" dirty="0" smtClean="0"/>
              <a:t> – Prices that support the optimal allocation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400" b="1" dirty="0" smtClean="0"/>
                  <a:t>Proportional</a:t>
                </a:r>
                <a:r>
                  <a:rPr lang="en-US" sz="1400" dirty="0" smtClean="0"/>
                  <a:t> prices that support the optimal allocation have no meaningful guarantee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(e.g.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 dirty="0" smtClean="0">
                            <a:latin typeface="Cambria Math"/>
                          </a:rPr>
                          <m:t>0</m:t>
                        </m:r>
                        <m:r>
                          <a:rPr lang="en-US" sz="1400" b="0" i="1" dirty="0" smtClean="0">
                            <a:latin typeface="Cambria Math"/>
                          </a:rPr>
                          <m:t>,…,0</m:t>
                        </m:r>
                      </m:e>
                    </m:d>
                  </m:oMath>
                </a14:m>
                <a:r>
                  <a:rPr lang="en-US" sz="1400" dirty="0" smtClean="0"/>
                  <a:t>).</a:t>
                </a:r>
              </a:p>
              <a:p>
                <a:pPr lvl="1"/>
                <a:r>
                  <a:rPr lang="en-US" sz="1200" dirty="0" smtClean="0"/>
                  <a:t>Low revenue case can’t work.</a:t>
                </a:r>
              </a:p>
              <a:p>
                <a:pPr marL="914400" lvl="2" indent="0">
                  <a:buNone/>
                </a:pPr>
                <a:r>
                  <a:rPr lang="en-US" sz="1050" dirty="0" smtClean="0"/>
                  <a:t>Select prices such that some of the items are nearly overpriced while the rest are severely underpriced. </a:t>
                </a:r>
              </a:p>
              <a:p>
                <a:pPr marL="914400" lvl="2" indent="0">
                  <a:buNone/>
                </a:pPr>
                <a:endParaRPr lang="en-US" sz="1600" dirty="0"/>
              </a:p>
              <a:p>
                <a:r>
                  <a:rPr lang="en-US" sz="1400" b="1" dirty="0" smtClean="0"/>
                  <a:t>Non-proportionally</a:t>
                </a:r>
                <a:r>
                  <a:rPr lang="en-US" sz="1400" dirty="0" smtClean="0"/>
                  <a:t> we can observe these prices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1400" dirty="0" smtClean="0"/>
                  <a:t> as </a:t>
                </a:r>
                <a:r>
                  <a:rPr lang="en-US" sz="1400" b="1" dirty="0" smtClean="0"/>
                  <a:t>erroneous predictions</a:t>
                </a:r>
                <a:r>
                  <a:rPr lang="en-US" sz="1400" dirty="0" smtClean="0"/>
                  <a:t>, </a:t>
                </a:r>
                <a:r>
                  <a:rPr lang="en-US" sz="1400" dirty="0"/>
                  <a:t>define</a:t>
                </a:r>
                <a:r>
                  <a:rPr lang="en-US" sz="1400" dirty="0" smtClean="0"/>
                  <a:t> the error </a:t>
                </a:r>
                <a:br>
                  <a:rPr lang="en-US" sz="1400" dirty="0" smtClean="0"/>
                </a:br>
                <a14:m>
                  <m:oMath xmlns:m="http://schemas.openxmlformats.org/officeDocument/2006/math">
                    <m:r>
                      <a:rPr lang="el-GR" sz="1400" i="1">
                        <a:latin typeface="Cambria Math"/>
                      </a:rPr>
                      <m:t>𝜂</m:t>
                    </m:r>
                    <m:r>
                      <a:rPr lang="en-US" sz="14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14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1400" dirty="0" smtClean="0"/>
                  <a:t> and get the following theorem: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" t="-13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73" y="3429000"/>
            <a:ext cx="7686854" cy="7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 descr="C:\Users\Theo\Downloads\Presentation 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200" y="4307523"/>
            <a:ext cx="2851600" cy="190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BC5C-E9BE-4CAA-8F92-6D11584E71B4}" type="datetime1">
              <a:rPr lang="en-US" smtClean="0"/>
              <a:t>9/9/2022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-good price vector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799288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Re-examine</a:t>
            </a:r>
            <a:r>
              <a:rPr lang="en-US" sz="1600" dirty="0" smtClean="0"/>
              <a:t> </a:t>
            </a:r>
            <a:r>
              <a:rPr lang="en-US" sz="1600" b="1" dirty="0" smtClean="0"/>
              <a:t>Additive</a:t>
            </a:r>
            <a:r>
              <a:rPr lang="en-US" sz="1600" dirty="0" smtClean="0"/>
              <a:t>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Check </a:t>
            </a:r>
            <a:r>
              <a:rPr lang="en-US" sz="1600" b="1" dirty="0"/>
              <a:t>Low Revenue</a:t>
            </a:r>
            <a:r>
              <a:rPr lang="en-US" sz="1600" dirty="0"/>
              <a:t> case </a:t>
            </a:r>
            <a:r>
              <a:rPr lang="en-US" sz="1600" dirty="0" smtClean="0"/>
              <a:t>for the </a:t>
            </a:r>
            <a:r>
              <a:rPr lang="en-US" sz="1600" b="1" dirty="0" err="1" smtClean="0"/>
              <a:t>Submodular</a:t>
            </a:r>
            <a:r>
              <a:rPr lang="en-US" sz="1600" dirty="0" smtClean="0"/>
              <a:t> problem.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21" y="1916832"/>
            <a:ext cx="7634918" cy="75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C25D-AF94-4B42-9E02-0F7715D9DCC2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4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Proportionality - Bad news 1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9858" y="3861048"/>
                <a:ext cx="8064896" cy="2149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Essentially distribution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sz="1400" dirty="0" smtClean="0"/>
                  <a:t> needs to be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𝐷</m:t>
                    </m:r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r>
                      <a:rPr lang="en-US" sz="1400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400" dirty="0" smtClean="0"/>
                  <a:t>.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Proof sketch:</a:t>
                </a:r>
                <a:br>
                  <a:rPr lang="en-US" sz="1400" dirty="0" smtClean="0"/>
                </a:br>
                <a:endParaRPr lang="en-US" sz="14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Two groups of items, the first has items priced at the highest optimal value, while the second has them priced near 0.</a:t>
                </a:r>
                <a:br>
                  <a:rPr lang="en-US" sz="1400" dirty="0" smtClean="0"/>
                </a:br>
                <a:endParaRPr lang="en-US" sz="14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Select the value of the first group to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dirty="0" smtClean="0">
                            <a:latin typeface="Cambria Math"/>
                          </a:rPr>
                          <m:t>𝑂𝑃𝑇</m:t>
                        </m:r>
                      </m:num>
                      <m:den>
                        <m:r>
                          <a:rPr lang="en-US" sz="1400" b="0" i="1" dirty="0" smtClean="0">
                            <a:latin typeface="Cambria Math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1400" dirty="0" smtClean="0"/>
                  <a:t> and select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1400" dirty="0" smtClean="0"/>
                  <a:t> big enough such that with probability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/>
                      </a:rPr>
                      <m:t>1 – </m:t>
                    </m:r>
                    <m:r>
                      <a:rPr lang="en-US" sz="1400" i="1" dirty="0" smtClean="0">
                        <a:latin typeface="Cambria Math"/>
                      </a:rPr>
                      <m:t>𝑜</m:t>
                    </m:r>
                    <m:r>
                      <a:rPr lang="en-US" sz="1400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sz="1400" dirty="0" smtClean="0"/>
                  <a:t> the rescaled price vector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/>
                      </a:rPr>
                      <m:t>𝒑</m:t>
                    </m:r>
                    <m:r>
                      <a:rPr lang="en-US" sz="14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1400" dirty="0" smtClean="0"/>
                  <a:t> overshoots.</a:t>
                </a:r>
                <a:endParaRPr lang="en-US" sz="1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58" y="3861048"/>
                <a:ext cx="8064896" cy="2149306"/>
              </a:xfrm>
              <a:prstGeom prst="rect">
                <a:avLst/>
              </a:prstGeom>
              <a:blipFill rotWithShape="1">
                <a:blip r:embed="rId2"/>
                <a:stretch>
                  <a:fillRect l="-151" t="-283" b="-198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6" y="2060848"/>
            <a:ext cx="8100000" cy="10047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YUAAAEWCAYAAACJ0YulAAAABHNCSVQICAgIfAhkiAAAAAlwSFlzAAALEgAACxIB0t1+/AAAADh0RVh0U29mdHdhcmUAbWF0cGxvdGxpYiB2ZXJzaW9uMy4yLjIsIGh0dHA6Ly9tYXRwbG90bGliLm9yZy+WH4yJAAAgAElEQVR4nO3de3wV9Z3/8debS0HkokXqQ+USalHLNUjw8mO1WKrY1larbq3LtqLV6K51sbV0rfS3Ylu6+rNVd+vWLVZF19Ra8VK17apLq9atRROkXLSIugSjVAOsgKIW8PP740zGQ0jCCcnJnCTv5+NxHufM98yZ+Zwh4Z2Z78x3FBGYmZkB9Mi6ADMzKx0OBTMzSzkUzMws5VAwM7OUQ8HMzFIOBTMzSzkUzEqQpJmSnsi6Dut+HArWLUlaI+ltSW/mPa7Pui6zrPXKugCzDH0mIv4r6yLMSon3FMzySLpB0t1501dJWqScfSU9KKle0v8mr4fmzfuopO9K+n2y5/GApMGSqiRtlvS0pLK8+UPSP0h6SdJ6SVdLavJ3UtJhkh6RtFHSKkmfL+Z2sO7LoWC2s0uAcckx/WOALwNnRW48mB7ALcAIYDjwNtD4kNMXgC8CBwEHA08mn/kg8BxweaP5PwdUAIcDJwPnNC5I0t7AI8BPgQ8l6/iRpNFt/bJmjTkUrDu7T9IbeY/zImIruf/UrwFuBy6KiDqAiNgQEXdHxNaI2ALMAz7WaJm3RMSLEbEJ+DXwYkT8V0RsB+4CJjaa/6qI2BgRa4HrgDObqPMkYE1E3BIR2yPiGeBu4K/bZzOYvc99CtadndJUn0JELJb0Erm/yn/e0C6pH3AtcCKwb9I8QFLPiNiRTL+Wt6i3m5ju32h1L+e9rgUObKLOEcCRkt7Ia+sF/EdzX8xsT3lPwawRSRcCfYBXgW/kvXUJcChwZEQMBI5t+EgbVjcs7/XwZJ2NvQw8FhH75D36R8TftWG9Zk1yKJjlkXQI8F3gb8kdRvqGpPLk7QHk/tp/Q9IH2bV/YE/MTjqwhwGzgDubmOdB4BBJX5TUO3lMlvTRdli/2U4cCtadPdDoOoV7yfUjXBURf4yI1cBlwH9I6kPumP9ewHrgD8B/tkMNvwBqgKXAL4GbGs+Q9F+cQK6D+VXgz8BV5PZmzNqVfJMds2xICmBURLyQdS1mDbynYGZmqaKFgqRhkn4r6VlJKyXNSto/mFyEszp53jdpl6R/lfSCpGWSDi9WbWZm1rRi7ilsBy6JiNHAUcCFycU2lwKLImIUsCiZBvgkMCp5VAI3FLE2s8xFhHzoyEpN0UIhItZFxJLk9RZyV3MeRO6qzVuT2W4FTklenwzcFjl/APaRdECx6jMzs111yMVryXgvE4HFwP4RsS5568/A/snrg9j5Qp66pG1dXhuSKsntSbD33ntPOuyww4pWt5lZV1RTU7M+IoY09V7RQ0FSf3KX5F8cEZul96/ziYhIzsAoWETMB+YDVFRURHV1dXuWa2bW5Umqbe69op59JKk3uUCoioh7kubXGg4LJc+vJ+2vsPPVnUOTNjMz6yDFPPtI5C7EeS4irsl7637grOT1WeQu3mlo/1JyFtJRwKa8w0xmZtYBinn4aAq5YQKWS1qatF0GXAn8XNKXyQ0A1jAu/K+ATwEvAFuBs4tYm5mZNaFooRART9D8QGHTmpg/gAuLVY+Z7blt27ZRV1fHO++8k3Up1gp9+/Zl6NCh9O7du+DPeOhsM9uturo6BgwYQFlZGfkni1jpigg2bNhAXV0dI0eOLPhzHubCzHbrnXfeYfDgwQ6ETkQSgwcPbvXenUPBzAriQOh89uTfzKFgZmYph4KZdQp1dXWcfPLJjBo1ioMPPphZs2bxl7/8pcXPvPHGG/zoRz9Kp1999VVOP/30dqln7ty5fP/73y+Z5bQXh4KZlbyI4NRTT+WUU05h9erVPP/887z55pvMmTOnxc81DoUDDzyQhQsXFrvcTs2hYGYl7ze/+Q19+/bl7LNzly/17NmTa6+9lptvvpmtW7eyYMECTj75ZKZOncqoUaO44oorALj00kt58cUXKS8vZ/bs2axZs4axY8cCsGDBAk455RSOP/54ysrKuP7667nmmmuYOHEiRx11FBs3bgTgxhtvZPLkyUyYMIHTTjuNrVu3Nlvnpk2bGDFiBO+99x4Ab731FsOGDWPbtm0FLWfq1Kk0DN2zfv16ysrKANixYwezZ89m8uTJjB8/nh//+McArFu3jmOPPZby8nLGjh3L7373uzZva5+SamatcsUDK3n21c3tuszRBw7k8s+Mafb9lStXMmnSpJ3aBg4cyPDhw3nhhdzo40899RQrVqygX79+TJ48mU9/+tNceeWVrFixgqVLc9fPrlmzZqdlrFixgmeeeYZ33nmHj3zkI1x11VU888wzfPWrX+W2227j4osv5tRTT+W8884D4Fvf+hY33XQTF110UZN1Dho0iPLych577DGOO+44HnzwQaZPn07v3r1btZzGbrrpJgYNGsTTTz/Nu+++y5QpUzjhhBO45557mD59OnPmzGHHjh0tBlahvKdgZl3C8ccfz+DBg9lrr7049dRTeeKJJ3b7meOOO44BAwYwZMgQBg0axGc+8xkAxo0blwbIihUrOOaYYxg3bhxVVVWsXLmyxWWeccYZ3HnnnQD87Gc/44wzztij5eR7+OGHue222ygvL+fII49kw4YNrF69msmTJ3PLLbcwd+5cli9fzoABAwpeZnO8p2BmrdLSX/TFMnr06F36AjZv3szatWv5yEc+wpIlS3Y5/bKQ0zH79OmTvu7Ro0c63aNHD7Zv3w7AzJkzue+++5gwYQILFizg0UcfbXGZn/3sZ7nsssvYuHEjNTU1fPzjHy94Ob169UoPPeVfXxAR/PCHP2T69Om7fObxxx/nl7/8JTNnzuRrX/saX/rSl3b7vVviPQUzK3nTpk1j69at3HbbbUDuGPsll1zCzJkz6devHwCPPPIIGzdu5O233+a+++5jypQpDBgwgC1btrRp3Vu2bOGAAw5g27ZtVFVV7Xb+/v37M3nyZGbNmsVJJ51Ez549C15OWVkZNTU1ADuF4PTp07nhhhvYtm0bAM8//zxvvfUWtbW17L///px33nmce+65LFmypE3fFRwKZtYJSOLee+/lrrvuYtSoURxyyCH07duX733ve+k8RxxxBKeddhrjx4/ntNNOo6KigsGDBzNlyhTGjh3L7Nmz92jd3/nOdzjyyCOZMmUKhd7U64wzzuD2229PDx0Vupyvf/3r3HDDDUycOJH169en7eeeey6jR4/m8MMPZ+zYsZx//vls376dRx99lAkTJjBx4kTuvPNOZs2atUffMZ9y49B1Tr7JjlnHeO655/joRz+adRnNWrBgAdXV1Vx//fVZl1Jymvq3k1QTERVNze89BTMzS7mj2cw6vZkzZzJz5sysy+gSvKdgZmYph4KZmaWKeY/mmyW9LmlFXtudkpYmjzUNt+mUVCbp7bz3/r1YdZmZWfOK2aewALgeuK2hISLS87Mk/QDYlDf/ixFRXsR6zMxsN4q2pxARjwMbm3pPuUsNPw/cUaz1m1nXMm/ePMaMGcP48eMpLy9n8eLFLc6/YMECXn311SbfmzlzpkdLbUZWZx8dA7wWEavz2kZKegbYDHwrIpoc7k9SJVAJMHz48KIXambZe/LJJ3nwwQdZsmQJffr0Yf369bu9l8KCBQsYO3YsBx54YAdV2TVk1dF8JjvvJawDhkfEROBrwE8lDWzqgxExPyIqIqJiyJAhHVCqmbVaVRWUlUGPHrnnAoaHaMm6devYb7/90rGJ9ttvv/Q/+5qaGj72sY8xadIkpk+fzrp161i4cCHV1dXMmDGD8vJy3n777TZ+oe6jw0NBUi/gVODOhraIeDciNiSva4AXgUM6ujYzawdVVVBZCbW1EJF7rqxsUzCccMIJvPzyyxxyyCH8/d//PY899hgA27Zt46KLLmLhwoXU1NRwzjnnMGfOHE4//XQqKiqoqqpi6dKl7LXXXu317bq8LA4ffQL4U0TUNTRIGgJsjIgdkj4MjAJeyqA2M2urOXOg8bj+W7fm2mfM2KNF9u/fn5qaGn73u9/x29/+ljPOOIMrr7ySiooKVqxYwfHHHw/kBso74IAD2voNurWihYKkO4CpwH6S6oDLI+Im4Avs2sF8LPBtSduA94ALIqLJTmozK3Fr17auvUA9e/Zk6tSpTJ06lXHjxnHrrbcyadIkxowZw5NPPtmmZdv7ihYKEXFmM+0zm2i7G7i7WLWYWQcaPjx3yKip9j20atUqevTowahRowBYunQpI0aM4NBDD6W+vp4nn3ySo48+mm3btvH8888zZsyYdhk2uzvyFc1m1r7mzYPkHgepfv1y7XvozTff5KyzzmL06NGMHz+eZ599lrlz5/KBD3yAhQsX8o//+I9MmDCB8vJyfv/73wO5004vuOCCZjuazz//fIYOHcrQoUM5+uij97i2rsZDZ5vZbrV66Oyqqlwfwtq1uT2EefP2uD/B2qa1Q2d7lFQza38zZjgEOikfPjIzs5RDwczMUg4FMzNLORTMzCzlUDAzs5RDwcw6hWIPnd2/f/92q7Uz8ympZlbyPHR2x/Gegpm1u6rlVZRdV0aPK3pQdl0ZVcs9dHZn4VAws3ZVtbyKygcqqd1USxDUbqql8oHKNgVDMYbOnj17NuXl5enDcnz4yMza1ZxFc9i6beehs7du28qcRXOYMa50hs6++uqrOf3003dahzkUzKydrd3U9BDZzbUXykNndwwfPjKzdjV8UNNDZDfXXohVq1axevX7t3RvauhsyB1OWrlyJYCHzt5DDgUza1fzps2jX++dh87u17sf86aV1tDZ1jQPnW1mu9XaobOrllcxZ9Ec1m5ay/BBw5k3bd4e9ydY25TM0NmSbgZOAl6PiLFJ21zgPKA+me2yiPhV8t43gS8DO4B/iIiHilWbmRXXjHEzHAKdVDEPHy0ATmyi/dqIKE8eDYEwmty9m8ckn/mRpJ5FrM3MzJpQtFCIiMeBjQXOfjLws4h4NyL+B3gBOKJYtZlZ63XmQ83d1Z78m2XR0fwVScsk3Sxp36TtIODlvHnqkrZdSKqUVC2pur6+vqlZzKyd9e3blw0bNjgYOpGIYMOGDfTt27dVn+vo6xRuAL4DRPL8A+Cc1iwgIuYD8yHX0dzeBZrZroYOHUpdXR3+Q6xz6du3L0OHDm3VZzo0FCLitYbXkm4EHkwmXwGG5c06NGkzsxLQu3dvRo4cmXUZ1gE69PCRpPzrzz8HrEhe3w98QVIfSSOBUcBTHVmbmZkV95TUO4CpwH6S6oDLgamSyskdPloDnA8QESsl/Rx4FtgOXBgRO4pVm5mZNc0Xr5mZdTMtXbzmYS7MzCzlUDAzs5RDwczMUg4FMzNLORTMzCzlUDAzs5RDwczMUg4FMzNLORTMzCzlUDAzs5RDwczMUg4FMzNLORTMzCzlUDAzs5RDwczMUg4FMzNLORTMzCxVtFCQdLOk1yWtyGu7WtKfJC2TdK+kfZL2MklvS1qaPP69WHWZmVnzirmnsAA4sVHbI8DYiBgPPA98M++9FyOiPHlcUMS6zMysGUULhYh4HNjYqO3hiNieTP4BGFqs9ZuZWetl2adwDvDrvOmRkp6R9JikY5r7kKRKSdWSquvr64tfpZlZN5JJKEiaA2wHqpKmdcDwiJgIfA34qaSBTX02IuZHREVEVAwZMqRjCjYz6yY6PBQkzQROAmZERABExLsRsSF5XQO8CBzS0bWZmXV3HRoKkk4EvgF8NiK25rUPkdQzef1hYBTwUkfWZmZm0KtYC5Z0BzAV2E9SHXA5ubON+gCPSAL4Q3Km0bHAtyVtA94DLoiIjU0u2MzMiqZVoSBpX2BYRCzb3bwRcWYTzTc1M+/dwN2tqcXMzNrfbg8fSXpU0kBJHwSWADdKuqb4pZmZWUcrpE9hUERsBk4FbouII4FPFLcsMzPLQiGh0EvSAcDngQeLXI+ZmWWokFD4NvAQuWEonk7ODlpd3LLMzCwLu+1ojoi7gLvypl8CTitmUWZmlo1COpoPkbSoYbRTSeMlfav4pZmZWUcr5PDRjeSuL9gGkJyO+oViFmVmZtkoJBT6RcRTjdq2NzmnmZl1aoWEwnpJBwMBIOl0cgPYmZlZF1PIFc0XAvOBwyS9AvwP8LdFrcrMzDJRyNlHLwGfkLQ30CMithS/LDMzy0IhZx99T9I+EfFWRGyRtK+k73ZEcWZm1rEK6VP4ZES80TAREf8LfKp4JZmZWVYKCYWekvo0TEjai9zw12Zm1sUU0tFcBSySdEsyfTZwa/FKMjOzrBTS0XyVpGXAtKTpOxHxUHHLMjOzLBR0k52I+DXw6yLXYmZmGWu2T0HSE8nzFkmb8x5bJG0uZOGSbpb0esO4SUnbByU9Iml18rxv0i5J/yrpBUnLJB1e8LeoqoKyMujRI/dcVVXwR81Kln+uLQPNhkJE/FXyPCAiBuY9BkTEwAKXvwA4sVHbpcCiiBgFLEqmAT4JjEoelcANBa2hqgoqK6G2FiJyz5WV/gWyzs0/15YRRUTzb0o9gZURcdger0AqAx6MiLHJ9CpgakSsS27e82hEHCrpx8nrOxrP19yyKyoqonr9eqit5Ypp5/Hshz78/pt9+8CRR+1p2WbZWvwHeOfdXdv9c217YPSBA7n8M2PSaUk1EVHR1LwtnpIaETuAVZKGt2N9++f9R/9nYP/k9UHAy3nz1SVtO5FUKalaUnV9fT2sXdv0Wpr6hTLrLJr7+fXPtRVZIR3N+wIrJT0FvNXQGBGfbevKIyIkNb+r0vRn5pMbi4mKiopAgtpaLl90484zjhgBP720iSWYdQL/fGbukFFj/rm2IiskFP5vO6/zNUkH5B0+ej1pfwUYljff0KStZfPm5Y61bt36flu/frl2s87KP9eWkd1e0RwRjwGrgEHAQGBV0ran7gfOSl6fBfwir/1LyVlIRwGbWupPSM2YAfPn5/6CknLP8+fn2s06K/9cW0Za7GgGkHQu8E/AbwABHwO+HRE373bh0h3AVGA/4DXgcuA+4OfAcKAW+HxEbJQk4HpyZyttBc6OiOqWll9RURHV1S3OYmZmjbTU0VzI4aPZwMSI2JAsbDDwe2C3oRARZzbz1rTGDZFLpwsLqMfMzIqkkAHxNgD591DYkrSZmVkXU8iewgvAYkm/IHdLzpOBZZK+BhAR1xSxPjMz60CFhMKLyaNBQ8fwgPYvx8zMslTIKKlXdEQhZmaWvUL6FMzMrJtwKJiZWcqhYGZmqd32KUgaCVwElOXP3x5jH5mZWWkp5Oyj+4CbgAeA94pbjpmZZamQUHgnIv616JWYmVnmCgmFf5F0OfAwkA7mHhFLilaVmZllopBQGAd8Efg47x8+imTazMy6kEJC4a+BD0fEX4pdjJmZZauQU1JXAPsUuxAzM8teIXsK+wB/kvQ0O/cp+JRUM7MuppBQuLzoVZiZWUkoZEC8xySNAEZFxH9J6gf0LH5pZmbW0XbbpyDpPGAh8OOk6SByF7TtEUmHSlqa99gs6WJJcyW9ktf+qT1dh5mZ7ZlCDh9dCBwBLAaIiNWSPrSnK4yIVUA5gKSewCvAvcDZwLUR8f09XbaZmbVNIWcfvZt/OqqkXuSuU2gP04AXI6K2nZZnZmZtUEgoPCbpMmAvSccDd5EbB6k9fAG4I2/6K5KWSbpZ0r5NfUBSpaRqSdX19fXtVIaZmQEoouU/+iX1AL4MnAAIeCgibmzziqUPAK8CYyLiNUn7A+vJ7YV8BzggIs5paRkVFRVRXV3d1lLMzLoVSTURUdHUe4X0KVwUEf8CpEEgaVbS1hafBJZExGsADc/J8m8EHmzj8s3MrJUKOXx0VhNtM9th3WeSd+hI0gF5732O3JXUZmbWgZrdU5B0JvA3wEhJ9+e9NQDY2JaVStobOB44P6/5/0kqJ3f4aE2j98zMrAO0dPjo98A6YD/gB3ntW4BlbVlpRLwFDG7U9sW2LNPMzNqu2VBIThOtBY7uuHLMzCxLLR0+2kLT1yMIiIgYWLSqzMwsEy3tKQzoyELMzCx7hZx9ZGZm3YRDwczMUg4FMzNLORTMzCzlUDAzs5RDwczMUg4FMzNLORTMzCzlUDAzs5RDwczMUg4FMzNLORTMzCzlUDAzs5RDwczMUi3dea2oJK0hdxe3HcD2iKiQ9EHgTqCM3C05Px8R/5tVjWZm3U3WewrHRUR5RFQk05cCiyJiFLAomTYzsw6SdSg0djJwa/L6VuCUDGsxM+t2sgyFAB6WVCOpMmnbPyLWJa//DOzf+EOSKiVVS6qur6/vqFrNzLqFzPoUgL+KiFckfQh4RNKf8t+MiJC0yz2iI2I+MB+goqKiqXtIm5nZHspsTyEiXkmeXwfuBY4AXpN0AEDy/HpW9ZmZdUeZhIKkvSUNaHgNnACsAO4HzkpmOwv4RRb1mZl1V1kdPtofuFdSQw0/jYj/lPQ08HNJXwZqgc9nVJ+ZWbeUSShExEvAhCbaNwDTOr4iMzOD0jsl1czMMuRQMDOzlEPBzMxSDgUzM0s5FMzMLOVQMDOzlEPBzMxSDgUzM0s5FMzMLOVQMDOzlEPBzMxSDgUzM0s5FMzMLOVQMDOzlEPBzMxSDgUzM0t1eChIGibpt5KelbRS0qykfa6kVyQtTR6f6ujazMy6uyzuvLYduCQiliT3aa6R9Ejy3rUR8f0MajIzMzIIhYhYB6xLXm+R9BxwUEfXYWZmu8q0T0FSGTARWJw0fUXSMkk3S9o3s8LMzLqpzEJBUn/gbuDiiNgM3AAcDJST25P4QTOfq5RULam6vr6+w+o1M+sOMgkFSb3JBUJVRNwDEBGvRcSOiHgPuBE4oqnPRsT8iKiIiIohQ4Z0XNFmZt1AFmcfCbgJeC4irslrPyBvts8BKzq6NjOz7i6Ls4+mAF8ElktamrRdBpwpqRwIYA1wfga1mZl1a1mcffQEoCbe+lVH12JmZjvzFc1mZpZyKJiZWcqhYGZmKYeCmZmlHApmZpZyKJiZWcqhYGZmKYeCmZmlHApmZpZyKJiZWcqhYGZmKYeCmZmlHApmZpZyKJiZWcqhYGZmKYeCmZmlHApmZpYquVCQdKKkVZJekHRp1vXsiarlVZRdV0aPK3pQdl0ZVcursi6p5GoqtXpKtaZSUorbp9Rq6gr1ZHGP5mZJ6gn8G3A8UAc8Len+iHg228oKV7W8isoHKtm6bSsAtZtqqXygEoAZ42a4phKsp1RrKiWluH1KrabOVE9LFBHFrq1gko4G5kbE9GT6mwAR8c9NzV9RURHV1dUdWOHulV1XRu2m2l3aRwwawZqL13R8QZReTaVWD5RmTaWkFLdPqdXUmeqp/WptTURUNPW5Ujt8dBDwct50XdKWklQpqVpSdX19fYcWV4i1m9a2qr0jlFpNpVZPS+vOsqZSUorbp9Rq6ir1lFoo7FZEzI+IioioGDJkSNbl7GL4oOGtau8IpVZTqdXT0rqzrKmUlOL2KbWauko9pRYKrwDD8qaHJm2dxrxp8+jXu99Obf1692PetHkZVVR6NZVaPVCaNZWSUtw+pVZTl6knIkrmQa7j+yVgJPAB4I/AmObmnzRpUpSi25fdHiOuHRGaqxhx7Yi4fdntWZdUcjWVWj2lWlMpKcXtU2o1dZZ6gOpo5v/VkupoBpD0KeA6oCdwc0Q0G2ul2NFsZlbqJDXb0VxSp6QCRMSvgF9lXYeZWXdUan0KZmaWIYeCmZmlHApmZpZyKJiZWcqhYGZmqZI7JbU1JNUD+YN77Aesz6iczsLbaPe8jVrm7bN7pb6NRkREk0NCdOpQaExSdXPn3lqOt9HueRu1zNtn9zrzNvLhIzMzSzkUzMws1dVCYX7WBXQC3ka7523UMm+f3eu026hL9SmYmVnbdLU9BTMzawOHgpmZpbpEKEg6UdIqSS9IujTrekqNpGGSfivpWUkrJc3KuqZSJamnpGckPZh1LaVI0j6SFkr6k6TnkvuqWx5JX01+z1ZIukNS36xrao1OHwqSegL/BnwSGA2cKWl0tlWVnO3AJRExGjgKuNDbqFmzgOeyLqKE/QvwnxFxGDABb6udSDoI+AegIiLGkrsvzBeyrap1On0oAEcAL0TESxHxF+BnwMkZ11RSImJdRCxJXm8h94t8ULZVlR5JQ4FPAz/JupZSJGkQcCxwE0BE/CUi3si2qpLUC9hLUi+gH/BqxvW0SlcIhYOAl/Om6/B/eM2SVAZMBBZnW0lJug74BvBe1oWUqJFAPXBLcojtJ5L2zrqoUhIRrwDfB9YC64BNEfFwtlW1TlcIBSuQpP7A3cDFEbE563pKiaSTgNcjoibrWkpYL+Bw4IaImAi8BbgPL4+kfckdqRgJHAjsLelvs62qdbpCKLwCDMubHpq0WR5JvckFQlVE3JN1PSVoCvBZSWvIHYL8uKTbsy2p5NQBdRHRsJe5kFxI2Ps+AfxPRNRHxDbgHuD/ZFxTq3SFUHgaGCVppKQPkOvUuT/jmkqKJJE7DvxcRFyTdT2lKCK+GRFDI6KM3M/QbyKiU/2FV2wR8WfgZUmHJk3TgGczLKkUrQWOktQv+b2bRifrjO+VdQFtFRHbJX0FeIhcT//NEbEy47JKzRTgi8BySUuTtssi4lcZ1mSd00VAVfIH2EvA2RnXU1IiYrGkhcAScmf9PUMnG/LCw1yYmVmqKxw+MjOzduJQMDOzlEPBzMxSDgUzM0s5FMzMLOVQMCuApDeT5zJJf5N1PWbF4lAwa50ywKFgXZZDwax1rgSOkbQ0GTe/p6SrJT0taZmk8wEkTZX0mKRfSHpJ0pWSZkh6StJySQcn8/11Mu7+HyU9nuk3M6MLXNFs1sEuBb4eEScBSKokNxLmZEl9gP+W1DAq5gTgo8BGclf//iQijkhucnQRcDHwT8D0iHhF0j4d/WXMGvOeglnbnAB8KRk+ZDEwGBiVvPd0ci+Ld4EXgYawWE7uMBTAfwMLJJ1HbpgWs0x5T8GsbQRcFBEP7dQoTQXezWt6L2/6PZLfvYi4QNKR5G7uUyNpUkRsKHrVZs3wnoJZ62wBBuRNP3q5JE8AAAB6SURBVAT8XTI0OZIOac2NZyQdHBGLI+KfyN3AZtjuPmNWTN5TMGudZcAOSX8EFpC7Z3EZsCQZKrkeOKUVy7ta0ihyexyLgD+2a7VmreRRUs3MLOXDR2ZmlnIomJlZyqFgZmYph4KZmaUcCmZmlnIomJlZyqFgZmap/w925vEnIYzRf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4" name="AutoShape 4" descr="data:image/png;base64,iVBORw0KGgoAAAANSUhEUgAAAYUAAAEWCAYAAACJ0YulAAAABHNCSVQICAgIfAhkiAAAAAlwSFlzAAALEgAACxIB0t1+/AAAADh0RVh0U29mdHdhcmUAbWF0cGxvdGxpYiB2ZXJzaW9uMy4yLjIsIGh0dHA6Ly9tYXRwbG90bGliLm9yZy+WH4yJAAAgAElEQVR4nO3de3wV9Z3/8debS0HkokXqQ+USalHLNUjw8mO1WKrY1larbq3LtqLV6K51sbV0rfS3Ylu6+rNVd+vWLVZF19Ra8VK17apLq9atRROkXLSIugSjVAOsgKIW8PP740zGQ0jCCcnJnCTv5+NxHufM98yZ+Zwh4Z2Z78x3FBGYmZkB9Mi6ADMzKx0OBTMzSzkUzMws5VAwM7OUQ8HMzFIOBTMzSzkUzEqQpJmSnsi6Dut+HArWLUlaI+ltSW/mPa7Pui6zrPXKugCzDH0mIv4r6yLMSon3FMzySLpB0t1501dJWqScfSU9KKle0v8mr4fmzfuopO9K+n2y5/GApMGSqiRtlvS0pLK8+UPSP0h6SdJ6SVdLavJ3UtJhkh6RtFHSKkmfL+Z2sO7LoWC2s0uAcckx/WOALwNnRW48mB7ALcAIYDjwNtD4kNMXgC8CBwEHA08mn/kg8BxweaP5PwdUAIcDJwPnNC5I0t7AI8BPgQ8l6/iRpNFt/bJmjTkUrDu7T9IbeY/zImIruf/UrwFuBy6KiDqAiNgQEXdHxNaI2ALMAz7WaJm3RMSLEbEJ+DXwYkT8V0RsB+4CJjaa/6qI2BgRa4HrgDObqPMkYE1E3BIR2yPiGeBu4K/bZzOYvc99CtadndJUn0JELJb0Erm/yn/e0C6pH3AtcCKwb9I8QFLPiNiRTL+Wt6i3m5ju32h1L+e9rgUObKLOEcCRkt7Ia+sF/EdzX8xsT3lPwawRSRcCfYBXgW/kvXUJcChwZEQMBI5t+EgbVjcs7/XwZJ2NvQw8FhH75D36R8TftWG9Zk1yKJjlkXQI8F3gb8kdRvqGpPLk7QHk/tp/Q9IH2bV/YE/MTjqwhwGzgDubmOdB4BBJX5TUO3lMlvTRdli/2U4cCtadPdDoOoV7yfUjXBURf4yI1cBlwH9I6kPumP9ewHrgD8B/tkMNvwBqgKXAL4GbGs+Q9F+cQK6D+VXgz8BV5PZmzNqVfJMds2xICmBURLyQdS1mDbynYGZmqaKFgqRhkn4r6VlJKyXNSto/mFyEszp53jdpl6R/lfSCpGWSDi9WbWZm1rRi7ilsBy6JiNHAUcCFycU2lwKLImIUsCiZBvgkMCp5VAI3FLE2s8xFhHzoyEpN0UIhItZFxJLk9RZyV3MeRO6qzVuT2W4FTklenwzcFjl/APaRdECx6jMzs111yMVryXgvE4HFwP4RsS5568/A/snrg9j5Qp66pG1dXhuSKsntSbD33ntPOuyww4pWt5lZV1RTU7M+IoY09V7RQ0FSf3KX5F8cEZul96/ziYhIzsAoWETMB+YDVFRURHV1dXuWa2bW5Umqbe69op59JKk3uUCoioh7kubXGg4LJc+vJ+2vsPPVnUOTNjMz6yDFPPtI5C7EeS4irsl7637grOT1WeQu3mlo/1JyFtJRwKa8w0xmZtYBinn4aAq5YQKWS1qatF0GXAn8XNKXyQ0A1jAu/K+ATwEvAFuBs4tYm5mZNaFooRART9D8QGHTmpg/gAuLVY+Z7blt27ZRV1fHO++8k3Up1gp9+/Zl6NCh9O7du+DPeOhsM9uturo6BgwYQFlZGfkni1jpigg2bNhAXV0dI0eOLPhzHubCzHbrnXfeYfDgwQ6ETkQSgwcPbvXenUPBzAriQOh89uTfzKFgZmYph4KZdQp1dXWcfPLJjBo1ioMPPphZs2bxl7/8pcXPvPHGG/zoRz9Kp1999VVOP/30dqln7ty5fP/73y+Z5bQXh4KZlbyI4NRTT+WUU05h9erVPP/887z55pvMmTOnxc81DoUDDzyQhQsXFrvcTs2hYGYl7ze/+Q19+/bl7LNzly/17NmTa6+9lptvvpmtW7eyYMECTj75ZKZOncqoUaO44oorALj00kt58cUXKS8vZ/bs2axZs4axY8cCsGDBAk455RSOP/54ysrKuP7667nmmmuYOHEiRx11FBs3bgTgxhtvZPLkyUyYMIHTTjuNrVu3Nlvnpk2bGDFiBO+99x4Ab731FsOGDWPbtm0FLWfq1Kk0DN2zfv16ysrKANixYwezZ89m8uTJjB8/nh//+McArFu3jmOPPZby8nLGjh3L7373uzZva5+SamatcsUDK3n21c3tuszRBw7k8s+Mafb9lStXMmnSpJ3aBg4cyPDhw3nhhdzo40899RQrVqygX79+TJ48mU9/+tNceeWVrFixgqVLc9fPrlmzZqdlrFixgmeeeYZ33nmHj3zkI1x11VU888wzfPWrX+W2227j4osv5tRTT+W8884D4Fvf+hY33XQTF110UZN1Dho0iPLych577DGOO+44HnzwQaZPn07v3r1btZzGbrrpJgYNGsTTTz/Nu+++y5QpUzjhhBO45557mD59OnPmzGHHjh0tBlahvKdgZl3C8ccfz+DBg9lrr7049dRTeeKJJ3b7meOOO44BAwYwZMgQBg0axGc+8xkAxo0blwbIihUrOOaYYxg3bhxVVVWsXLmyxWWeccYZ3HnnnQD87Gc/44wzztij5eR7+OGHue222ygvL+fII49kw4YNrF69msmTJ3PLLbcwd+5cli9fzoABAwpeZnO8p2BmrdLSX/TFMnr06F36AjZv3szatWv5yEc+wpIlS3Y5/bKQ0zH79OmTvu7Ro0c63aNHD7Zv3w7AzJkzue+++5gwYQILFizg0UcfbXGZn/3sZ7nsssvYuHEjNTU1fPzjHy94Ob169UoPPeVfXxAR/PCHP2T69Om7fObxxx/nl7/8JTNnzuRrX/saX/rSl3b7vVviPQUzK3nTpk1j69at3HbbbUDuGPsll1zCzJkz6devHwCPPPIIGzdu5O233+a+++5jypQpDBgwgC1btrRp3Vu2bOGAAw5g27ZtVFVV7Xb+/v37M3nyZGbNmsVJJ51Ez549C15OWVkZNTU1ADuF4PTp07nhhhvYtm0bAM8//zxvvfUWtbW17L///px33nmce+65LFmypE3fFRwKZtYJSOLee+/lrrvuYtSoURxyyCH07duX733ve+k8RxxxBKeddhrjx4/ntNNOo6KigsGDBzNlyhTGjh3L7Nmz92jd3/nOdzjyyCOZMmUKhd7U64wzzuD2229PDx0Vupyvf/3r3HDDDUycOJH169en7eeeey6jR4/m8MMPZ+zYsZx//vls376dRx99lAkTJjBx4kTuvPNOZs2atUffMZ9y49B1Tr7JjlnHeO655/joRz+adRnNWrBgAdXV1Vx//fVZl1Jymvq3k1QTERVNze89BTMzS7mj2cw6vZkzZzJz5sysy+gSvKdgZmYph4KZmaWKeY/mmyW9LmlFXtudkpYmjzUNt+mUVCbp7bz3/r1YdZmZWfOK2aewALgeuK2hISLS87Mk/QDYlDf/ixFRXsR6zMxsN4q2pxARjwMbm3pPuUsNPw/cUaz1m1nXMm/ePMaMGcP48eMpLy9n8eLFLc6/YMECXn311SbfmzlzpkdLbUZWZx8dA7wWEavz2kZKegbYDHwrIpoc7k9SJVAJMHz48KIXambZe/LJJ3nwwQdZsmQJffr0Yf369bu9l8KCBQsYO3YsBx54YAdV2TVk1dF8JjvvJawDhkfEROBrwE8lDWzqgxExPyIqIqJiyJAhHVCqmbVaVRWUlUGPHrnnAoaHaMm6devYb7/90rGJ9ttvv/Q/+5qaGj72sY8xadIkpk+fzrp161i4cCHV1dXMmDGD8vJy3n777TZ+oe6jw0NBUi/gVODOhraIeDciNiSva4AXgUM6ujYzawdVVVBZCbW1EJF7rqxsUzCccMIJvPzyyxxyyCH8/d//PY899hgA27Zt46KLLmLhwoXU1NRwzjnnMGfOHE4//XQqKiqoqqpi6dKl7LXXXu317bq8LA4ffQL4U0TUNTRIGgJsjIgdkj4MjAJeyqA2M2urOXOg8bj+W7fm2mfM2KNF9u/fn5qaGn73u9/x29/+ljPOOIMrr7ySiooKVqxYwfHHHw/kBso74IAD2voNurWihYKkO4CpwH6S6oDLI+Im4Avs2sF8LPBtSduA94ALIqLJTmozK3Fr17auvUA9e/Zk6tSpTJ06lXHjxnHrrbcyadIkxowZw5NPPtmmZdv7ihYKEXFmM+0zm2i7G7i7WLWYWQcaPjx3yKip9j20atUqevTowahRowBYunQpI0aM4NBDD6W+vp4nn3ySo48+mm3btvH8888zZsyYdhk2uzvyFc1m1r7mzYPkHgepfv1y7XvozTff5KyzzmL06NGMHz+eZ599lrlz5/KBD3yAhQsX8o//+I9MmDCB8vJyfv/73wO5004vuOCCZjuazz//fIYOHcrQoUM5+uij97i2rsZDZ5vZbrV66Oyqqlwfwtq1uT2EefP2uD/B2qa1Q2d7lFQza38zZjgEOikfPjIzs5RDwczMUg4FMzNLORTMzCzlUDAzs5RDwcw6hWIPnd2/f/92q7Uz8ympZlbyPHR2x/Gegpm1u6rlVZRdV0aPK3pQdl0ZVcs9dHZn4VAws3ZVtbyKygcqqd1USxDUbqql8oHKNgVDMYbOnj17NuXl5enDcnz4yMza1ZxFc9i6beehs7du28qcRXOYMa50hs6++uqrOf3003dahzkUzKydrd3U9BDZzbUXykNndwwfPjKzdjV8UNNDZDfXXohVq1axevX7t3RvauhsyB1OWrlyJYCHzt5DDgUza1fzps2jX++dh87u17sf86aV1tDZ1jQPnW1mu9XaobOrllcxZ9Ec1m5ay/BBw5k3bd4e9ydY25TM0NmSbgZOAl6PiLFJ21zgPKA+me2yiPhV8t43gS8DO4B/iIiHilWbmRXXjHEzHAKdVDEPHy0ATmyi/dqIKE8eDYEwmty9m8ckn/mRpJ5FrM3MzJpQtFCIiMeBjQXOfjLws4h4NyL+B3gBOKJYtZlZ63XmQ83d1Z78m2XR0fwVScsk3Sxp36TtIODlvHnqkrZdSKqUVC2pur6+vqlZzKyd9e3blw0bNjgYOpGIYMOGDfTt27dVn+vo6xRuAL4DRPL8A+Cc1iwgIuYD8yHX0dzeBZrZroYOHUpdXR3+Q6xz6du3L0OHDm3VZzo0FCLitYbXkm4EHkwmXwGG5c06NGkzsxLQu3dvRo4cmXUZ1gE69PCRpPzrzz8HrEhe3w98QVIfSSOBUcBTHVmbmZkV95TUO4CpwH6S6oDLgamSyskdPloDnA8QESsl/Rx4FtgOXBgRO4pVm5mZNc0Xr5mZdTMtXbzmYS7MzCzlUDAzs5RDwczMUg4FMzNLORTMzCzlUDAzs5RDwczMUg4FMzNLORTMzCzlUDAzs5RDwczMUg4FMzNLORTMzCzlUDAzs5RDwczMUg4FMzNLORTMzCxVtFCQdLOk1yWtyGu7WtKfJC2TdK+kfZL2MklvS1qaPP69WHWZmVnzirmnsAA4sVHbI8DYiBgPPA98M++9FyOiPHlcUMS6zMysGUULhYh4HNjYqO3hiNieTP4BGFqs9ZuZWetl2adwDvDrvOmRkp6R9JikY5r7kKRKSdWSquvr64tfpZlZN5JJKEiaA2wHqpKmdcDwiJgIfA34qaSBTX02IuZHREVEVAwZMqRjCjYz6yY6PBQkzQROAmZERABExLsRsSF5XQO8CBzS0bWZmXV3HRoKkk4EvgF8NiK25rUPkdQzef1hYBTwUkfWZmZm0KtYC5Z0BzAV2E9SHXA5ubON+gCPSAL4Q3Km0bHAtyVtA94DLoiIjU0u2MzMiqZVoSBpX2BYRCzb3bwRcWYTzTc1M+/dwN2tqcXMzNrfbg8fSXpU0kBJHwSWADdKuqb4pZmZWUcrpE9hUERsBk4FbouII4FPFLcsMzPLQiGh0EvSAcDngQeLXI+ZmWWokFD4NvAQuWEonk7ODlpd3LLMzCwLu+1ojoi7gLvypl8CTitmUWZmlo1COpoPkbSoYbRTSeMlfav4pZmZWUcr5PDRjeSuL9gGkJyO+oViFmVmZtkoJBT6RcRTjdq2NzmnmZl1aoWEwnpJBwMBIOl0cgPYmZlZF1PIFc0XAvOBwyS9AvwP8LdFrcrMzDJRyNlHLwGfkLQ30CMithS/LDMzy0IhZx99T9I+EfFWRGyRtK+k73ZEcWZm1rEK6VP4ZES80TAREf8LfKp4JZmZWVYKCYWekvo0TEjai9zw12Zm1sUU0tFcBSySdEsyfTZwa/FKMjOzrBTS0XyVpGXAtKTpOxHxUHHLMjOzLBR0k52I+DXw6yLXYmZmGWu2T0HSE8nzFkmb8x5bJG0uZOGSbpb0esO4SUnbByU9Iml18rxv0i5J/yrpBUnLJB1e8LeoqoKyMujRI/dcVVXwR81Kln+uLQPNhkJE/FXyPCAiBuY9BkTEwAKXvwA4sVHbpcCiiBgFLEqmAT4JjEoelcANBa2hqgoqK6G2FiJyz5WV/gWyzs0/15YRRUTzb0o9gZURcdger0AqAx6MiLHJ9CpgakSsS27e82hEHCrpx8nrOxrP19yyKyoqonr9eqit5Ypp5/Hshz78/pt9+8CRR+1p2WbZWvwHeOfdXdv9c217YPSBA7n8M2PSaUk1EVHR1LwtnpIaETuAVZKGt2N9++f9R/9nYP/k9UHAy3nz1SVtO5FUKalaUnV9fT2sXdv0Wpr6hTLrLJr7+fXPtRVZIR3N+wIrJT0FvNXQGBGfbevKIyIkNb+r0vRn5pMbi4mKiopAgtpaLl90484zjhgBP720iSWYdQL/fGbukFFj/rm2IiskFP5vO6/zNUkH5B0+ej1pfwUYljff0KStZfPm5Y61bt36flu/frl2s87KP9eWkd1e0RwRjwGrgEHAQGBV0ran7gfOSl6fBfwir/1LyVlIRwGbWupPSM2YAfPn5/6CknLP8+fn2s06K/9cW0Za7GgGkHQu8E/AbwABHwO+HRE373bh0h3AVGA/4DXgcuA+4OfAcKAW+HxEbJQk4HpyZyttBc6OiOqWll9RURHV1S3OYmZmjbTU0VzI4aPZwMSI2JAsbDDwe2C3oRARZzbz1rTGDZFLpwsLqMfMzIqkkAHxNgD591DYkrSZmVkXU8iewgvAYkm/IHdLzpOBZZK+BhAR1xSxPjMz60CFhMKLyaNBQ8fwgPYvx8zMslTIKKlXdEQhZmaWvUL6FMzMrJtwKJiZWcqhYGZmqd32KUgaCVwElOXP3x5jH5mZWWkp5Oyj+4CbgAeA94pbjpmZZamQUHgnIv616JWYmVnmCgmFf5F0OfAwkA7mHhFLilaVmZllopBQGAd8Efg47x8+imTazMy6kEJC4a+BD0fEX4pdjJmZZauQU1JXAPsUuxAzM8teIXsK+wB/kvQ0O/cp+JRUM7MuppBQuLzoVZiZWUkoZEC8xySNAEZFxH9J6gf0LH5pZmbW0XbbpyDpPGAh8OOk6SByF7TtEUmHSlqa99gs6WJJcyW9ktf+qT1dh5mZ7ZlCDh9dCBwBLAaIiNWSPrSnK4yIVUA5gKSewCvAvcDZwLUR8f09XbaZmbVNIWcfvZt/OqqkXuSuU2gP04AXI6K2nZZnZmZtUEgoPCbpMmAvSccDd5EbB6k9fAG4I2/6K5KWSbpZ0r5NfUBSpaRqSdX19fXtVIaZmQEoouU/+iX1AL4MnAAIeCgibmzziqUPAK8CYyLiNUn7A+vJ7YV8BzggIs5paRkVFRVRXV3d1lLMzLoVSTURUdHUe4X0KVwUEf8CpEEgaVbS1hafBJZExGsADc/J8m8EHmzj8s3MrJUKOXx0VhNtM9th3WeSd+hI0gF5732O3JXUZmbWgZrdU5B0JvA3wEhJ9+e9NQDY2JaVStobOB44P6/5/0kqJ3f4aE2j98zMrAO0dPjo98A6YD/gB3ntW4BlbVlpRLwFDG7U9sW2LNPMzNqu2VBIThOtBY7uuHLMzCxLLR0+2kLT1yMIiIgYWLSqzMwsEy3tKQzoyELMzCx7hZx9ZGZm3YRDwczMUg4FMzNLORTMzCzlUDAzs5RDwczMUg4FMzNLORTMzCzlUDAzs5RDwczMUg4FMzNLORTMzCzlUDAzs5RDwczMUi3dea2oJK0hdxe3HcD2iKiQ9EHgTqCM3C05Px8R/5tVjWZm3U3WewrHRUR5RFQk05cCiyJiFLAomTYzsw6SdSg0djJwa/L6VuCUDGsxM+t2sgyFAB6WVCOpMmnbPyLWJa//DOzf+EOSKiVVS6qur6/vqFrNzLqFzPoUgL+KiFckfQh4RNKf8t+MiJC0yz2iI2I+MB+goqKiqXtIm5nZHspsTyEiXkmeXwfuBY4AXpN0AEDy/HpW9ZmZdUeZhIKkvSUNaHgNnACsAO4HzkpmOwv4RRb1mZl1V1kdPtofuFdSQw0/jYj/lPQ08HNJXwZqgc9nVJ+ZWbeUSShExEvAhCbaNwDTOr4iMzOD0jsl1czMMuRQMDOzlEPBzMxSDgUzM0s5FMzMLOVQMDOzlEPBzMxSDgUzM0s5FMzMLOVQMDOzlEPBzMxSDgUzM0s5FMzMLOVQMDOzlEPBzMxSDgUzM0t1eChIGibpt5KelbRS0qykfa6kVyQtTR6f6ujazMy6uyzuvLYduCQiliT3aa6R9Ejy3rUR8f0MajIzMzIIhYhYB6xLXm+R9BxwUEfXYWZmu8q0T0FSGTARWJw0fUXSMkk3S9o3s8LMzLqpzEJBUn/gbuDiiNgM3AAcDJST25P4QTOfq5RULam6vr6+w+o1M+sOMgkFSb3JBUJVRNwDEBGvRcSOiHgPuBE4oqnPRsT8iKiIiIohQ4Z0XNFmZt1AFmcfCbgJeC4irslrPyBvts8BKzq6NjOz7i6Ls4+mAF8ElktamrRdBpwpqRwIYA1wfga1mZl1a1mcffQEoCbe+lVH12JmZjvzFc1mZpZyKJiZWcqhYGZmKYeCmZmlHApmZpZyKJiZWcqhYGZmKYeCmZmlHApmZpZyKJiZWcqhYGZmKYeCmZmlHApmZpZyKJiZWcqhYGZmKYeCmZmlHApmZpYquVCQdKKkVZJekHRp1vXsiarlVZRdV0aPK3pQdl0ZVcursi6p5GoqtXpKtaZSUorbp9Rq6gr1ZHGP5mZJ6gn8G3A8UAc8Len+iHg228oKV7W8isoHKtm6bSsAtZtqqXygEoAZ42a4phKsp1RrKiWluH1KrabOVE9LFBHFrq1gko4G5kbE9GT6mwAR8c9NzV9RURHV1dUdWOHulV1XRu2m2l3aRwwawZqL13R8QZReTaVWD5RmTaWkFLdPqdXUmeqp/WptTURUNPW5Ujt8dBDwct50XdKWklQpqVpSdX19fYcWV4i1m9a2qr0jlFpNpVZPS+vOsqZSUorbp9Rq6ir1lFoo7FZEzI+IioioGDJkSNbl7GL4oOGtau8IpVZTqdXT0rqzrKmUlOL2KbWauko9pRYKrwDD8qaHJm2dxrxp8+jXu99Obf1692PetHkZVVR6NZVaPVCaNZWSUtw+pVZTl6knIkrmQa7j+yVgJPAB4I/AmObmnzRpUpSi25fdHiOuHRGaqxhx7Yi4fdntWZdUcjWVWj2lWlMpKcXtU2o1dZZ6gOpo5v/VkupoBpD0KeA6oCdwc0Q0G2ul2NFsZlbqJDXb0VxSp6QCRMSvgF9lXYeZWXdUan0KZmaWIYeCmZmlHApmZpZyKJiZWcqhYGZmqZI7JbU1JNUD+YN77Aesz6iczsLbaPe8jVrm7bN7pb6NRkREk0NCdOpQaExSdXPn3lqOt9HueRu1zNtn9zrzNvLhIzMzSzkUzMws1dVCYX7WBXQC3ka7523UMm+f3eu026hL9SmYmVnbdLU9BTMzawOHgpmZpbpEKEg6UdIqSS9IujTrekqNpGGSfivpWUkrJc3KuqZSJamnpGckPZh1LaVI0j6SFkr6k6TnkvuqWx5JX01+z1ZIukNS36xrao1OHwqSegL/BnwSGA2cKWl0tlWVnO3AJRExGjgKuNDbqFmzgOeyLqKE/QvwnxFxGDABb6udSDoI+AegIiLGkrsvzBeyrap1On0oAEcAL0TESxHxF+BnwMkZ11RSImJdRCxJXm8h94t8ULZVlR5JQ4FPAz/JupZSJGkQcCxwE0BE/CUi3si2qpLUC9hLUi+gH/BqxvW0SlcIhYOAl/Om6/B/eM2SVAZMBBZnW0lJug74BvBe1oWUqJFAPXBLcojtJ5L2zrqoUhIRrwDfB9YC64BNEfFwtlW1TlcIBSuQpP7A3cDFEbE563pKiaSTgNcjoibrWkpYL+Bw4IaImAi8BbgPL4+kfckdqRgJHAjsLelvs62qdbpCKLwCDMubHpq0WR5JvckFQlVE3JN1PSVoCvBZSWvIHYL8uKTbsy2p5NQBdRHRsJe5kFxI2Ps+AfxPRNRHxDbgHuD/ZFxTq3SFUHgaGCVppKQPkOvUuT/jmkqKJJE7DvxcRFyTdT2lKCK+GRFDI6KM3M/QbyKiU/2FV2wR8WfgZUmHJk3TgGczLKkUrQWOktQv+b2bRifrjO+VdQFtFRHbJX0FeIhcT//NEbEy47JKzRTgi8BySUuTtssi4lcZ1mSd00VAVfIH2EvA2RnXU1IiYrGkhcAScmf9PUMnG/LCw1yYmVmqKxw+MjOzduJQMDOzlEPBzMxSDgUzM0s5FMzMLOVQMCuApDeT5zJJf5N1PWbF4lAwa50ywKFgXZZDwax1rgSOkbQ0GTe/p6SrJT0taZmk8wEkTZX0mKRfSHpJ0pWSZkh6StJySQcn8/11Mu7+HyU9nuk3M6MLXNFs1sEuBb4eEScBSKokNxLmZEl9gP+W1DAq5gTgo8BGclf//iQijkhucnQRcDHwT8D0iHhF0j4d/WXMGvOeglnbnAB8KRk+ZDEwGBiVvPd0ci+Ld4EXgYawWE7uMBTAfwMLJJ1HbpgWs0x5T8GsbQRcFBEP7dQoTQXezWt6L2/6PZLfvYi4QNKR5G7uUyNpUkRsKHrVZs3wnoJZ62wBBuRNP3q5JE8AAAB6SURBVAT8XTI0OZIOac2NZyQdHBGLI+KfyN3AZtjuPmNWTN5TMGudZcAOSX8EFpC7Z3EZsCQZKrkeOKUVy7ta0ihyexyLgD+2a7VmreRRUs3MLOXDR2ZmlnIomJlZyqFgZmYph4KZmaUcCmZmlnIomJlZyqFgZmap/w925vEnIYzRf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90CC-1F0B-4044-9D05-183D4AB2B5FA}" type="datetime1">
              <a:rPr lang="en-US" smtClean="0"/>
              <a:t>9/9/2022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8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Non-Proportionality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5576" y="3789050"/>
                <a:ext cx="763284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600" dirty="0" smtClean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 smtClean="0">
                        <a:latin typeface="Cambria Math"/>
                        <a:ea typeface="Cambria Math"/>
                      </a:rPr>
                      <m:t>≫</m:t>
                    </m:r>
                    <m:sSub>
                      <m:sSubPr>
                        <m:ctrlPr>
                          <a:rPr lang="en-US" sz="16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/>
                  <a:t>.</a:t>
                </a:r>
              </a:p>
              <a:p>
                <a:pPr algn="just"/>
                <a:endParaRPr lang="en-US" sz="1600" dirty="0"/>
              </a:p>
              <a:p>
                <a:pPr algn="just"/>
                <a:r>
                  <a:rPr lang="en-US" sz="1600" dirty="0" smtClean="0"/>
                  <a:t>In an </a:t>
                </a:r>
                <a:r>
                  <a:rPr lang="en-US" sz="1600" b="1" dirty="0" smtClean="0"/>
                  <a:t>Fixed-Price Auction</a:t>
                </a:r>
                <a:r>
                  <a:rPr lang="en-US" sz="1600" dirty="0" smtClean="0"/>
                  <a:t> the resulting allocation is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 dirty="0">
                        <a:latin typeface="Cambria Math"/>
                      </a:rPr>
                      <m:t>,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∅</m:t>
                    </m:r>
                    <m:r>
                      <a:rPr lang="en-US" sz="16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/>
                  <a:t>.</a:t>
                </a:r>
              </a:p>
              <a:p>
                <a:pPr algn="just"/>
                <a:endParaRPr lang="en-US" sz="1600" dirty="0"/>
              </a:p>
              <a:p>
                <a:pPr algn="just"/>
                <a:r>
                  <a:rPr lang="en-US" sz="1600" dirty="0" smtClean="0"/>
                  <a:t>What happens on an </a:t>
                </a:r>
                <a:r>
                  <a:rPr lang="en-US" sz="1600" dirty="0"/>
                  <a:t>Fixed-Price Auction with </a:t>
                </a:r>
                <a:r>
                  <a:rPr lang="en-US" sz="1600" dirty="0" smtClean="0"/>
                  <a:t>price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𝑐</m:t>
                        </m:r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1+</m:t>
                            </m:r>
                            <m:r>
                              <a:rPr lang="el-GR" sz="1600" i="1">
                                <a:latin typeface="Cambria Math"/>
                              </a:rPr>
                              <m:t>𝜀</m:t>
                            </m:r>
                          </m:e>
                        </m:d>
                        <m:r>
                          <a:rPr lang="en-US" sz="1600" b="1" i="1">
                            <a:latin typeface="Cambria Math"/>
                          </a:rPr>
                          <m:t>𝒑</m:t>
                        </m:r>
                        <m:r>
                          <a:rPr lang="en-US" sz="1600" b="1" i="1">
                            <a:latin typeface="Cambria Math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</a:rPr>
                          <m:t>𝑐</m:t>
                        </m:r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1−</m:t>
                            </m:r>
                            <m:r>
                              <a:rPr lang="el-GR" sz="1600" i="1">
                                <a:latin typeface="Cambria Math"/>
                              </a:rPr>
                              <m:t>𝜀</m:t>
                            </m:r>
                          </m:e>
                        </m:d>
                        <m:r>
                          <a:rPr lang="en-US" sz="1600" b="1" i="1">
                            <a:latin typeface="Cambria Math"/>
                          </a:rPr>
                          <m:t>𝒑</m:t>
                        </m:r>
                      </m:e>
                    </m:d>
                    <m:r>
                      <a:rPr lang="en-US" sz="1600" b="0" i="1" smtClean="0">
                        <a:latin typeface="Cambria Math"/>
                      </a:rPr>
                      <m:t>.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789050"/>
                <a:ext cx="7632848" cy="1323439"/>
              </a:xfrm>
              <a:prstGeom prst="rect">
                <a:avLst/>
              </a:prstGeom>
              <a:blipFill rotWithShape="1">
                <a:blip r:embed="rId2"/>
                <a:stretch>
                  <a:fillRect l="-479" t="-1382" b="-506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7" y="1484784"/>
            <a:ext cx="3002225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6DDAD-DFD7-4C58-870C-74F3167764DB}" type="datetime1">
              <a:rPr lang="en-US" smtClean="0"/>
              <a:t>9/9/2022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5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 smtClean="0"/>
                  <a:t>With price vector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1+</m:t>
                        </m:r>
                        <m:r>
                          <a:rPr lang="el-GR" sz="3200" i="1">
                            <a:latin typeface="Cambria Math"/>
                          </a:rPr>
                          <m:t>𝜀</m:t>
                        </m:r>
                      </m:e>
                    </m:d>
                    <m:r>
                      <a:rPr lang="en-US" sz="3200" b="1" i="1">
                        <a:latin typeface="Cambria Math"/>
                      </a:rPr>
                      <m:t>𝒑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1800" dirty="0" smtClean="0"/>
                  <a:t>Allocation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8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1" dirty="0" smtClean="0">
                        <a:latin typeface="Cambria Math"/>
                      </a:rPr>
                      <m:t>,</m:t>
                    </m:r>
                    <m:r>
                      <a:rPr lang="en-US" sz="1800" i="1" dirty="0" smtClean="0">
                        <a:latin typeface="Cambria Math"/>
                        <a:ea typeface="Cambria Math"/>
                      </a:rPr>
                      <m:t>∅</m:t>
                    </m:r>
                    <m:r>
                      <a:rPr lang="en-US" sz="18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if bidder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comes before bidder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8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  <a:br>
                  <a:rPr lang="en-US" sz="1800" dirty="0" smtClean="0"/>
                </a:br>
                <a:endParaRPr lang="en-US" sz="1800" dirty="0" smtClean="0"/>
              </a:p>
              <a:p>
                <a:r>
                  <a:rPr lang="en-US" sz="1800" dirty="0"/>
                  <a:t>Allocation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(∅, </m:t>
                    </m:r>
                    <m:sSub>
                      <m:sSubPr>
                        <m:ctrlPr>
                          <a:rPr lang="en-US" sz="18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 dirty="0" smtClean="0">
                        <a:latin typeface="Cambria Math"/>
                      </a:rPr>
                      <m:t>, ∅)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if </a:t>
                </a:r>
                <a:r>
                  <a:rPr lang="en-US" sz="1800" dirty="0"/>
                  <a:t>bidder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8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 comes before bidder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360" y="5229200"/>
            <a:ext cx="1833278" cy="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339690" y="1988800"/>
            <a:ext cx="648090" cy="216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Right Arrow 6"/>
          <p:cNvSpPr/>
          <p:nvPr/>
        </p:nvSpPr>
        <p:spPr>
          <a:xfrm>
            <a:off x="2339690" y="2339259"/>
            <a:ext cx="648090" cy="216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2934-A34F-4A4F-B617-B1761C23F97A}" type="datetime1">
              <a:rPr lang="en-US" smtClean="0"/>
              <a:t>9/9/2022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45</a:t>
            </a:fld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7" y="1484784"/>
            <a:ext cx="3002225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21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 smtClean="0"/>
                  <a:t>With price vector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  <m:r>
                          <a:rPr lang="en-US" sz="3200" b="0" i="1" smtClean="0">
                            <a:latin typeface="Cambria Math"/>
                          </a:rPr>
                          <m:t>−</m:t>
                        </m:r>
                        <m:r>
                          <a:rPr lang="el-GR" sz="3200" i="1">
                            <a:latin typeface="Cambria Math"/>
                          </a:rPr>
                          <m:t>𝜀</m:t>
                        </m:r>
                      </m:e>
                    </m:d>
                    <m:r>
                      <a:rPr lang="en-US" sz="3200" b="1" i="1">
                        <a:latin typeface="Cambria Math"/>
                      </a:rPr>
                      <m:t>𝒑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1800" dirty="0" smtClean="0"/>
                  <a:t>Allocation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8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1" dirty="0" smtClean="0">
                        <a:latin typeface="Cambria Math"/>
                      </a:rPr>
                      <m:t>,</m:t>
                    </m:r>
                    <m:r>
                      <a:rPr lang="en-US" sz="1800" i="1" dirty="0" smtClean="0">
                        <a:latin typeface="Cambria Math"/>
                        <a:ea typeface="Cambria Math"/>
                      </a:rPr>
                      <m:t>∅</m:t>
                    </m:r>
                    <m:r>
                      <a:rPr lang="en-US" sz="18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if bidder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comes before bidder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8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  <a:br>
                  <a:rPr lang="en-US" sz="1800" dirty="0" smtClean="0"/>
                </a:br>
                <a:endParaRPr lang="en-US" sz="1800" dirty="0" smtClean="0"/>
              </a:p>
              <a:p>
                <a:r>
                  <a:rPr lang="en-US" sz="1800" dirty="0"/>
                  <a:t>Allocation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(∅, </m:t>
                    </m:r>
                    <m:sSub>
                      <m:sSubPr>
                        <m:ctrlPr>
                          <a:rPr lang="en-US" sz="18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8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if bidder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8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 comes before bidder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7" y="1484784"/>
            <a:ext cx="3002225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360" y="5229200"/>
            <a:ext cx="1833278" cy="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2339690" y="1988800"/>
            <a:ext cx="648090" cy="216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Right Arrow 10"/>
          <p:cNvSpPr/>
          <p:nvPr/>
        </p:nvSpPr>
        <p:spPr>
          <a:xfrm>
            <a:off x="2339690" y="2636890"/>
            <a:ext cx="648090" cy="216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8C03-A52A-424C-BC64-5B600D6D03BA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Revenue Family of Instances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5576" y="3284984"/>
                <a:ext cx="7704856" cy="543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 smtClean="0"/>
                  <a:t>,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 smtClean="0"/>
                  <a:t> with </a:t>
                </a:r>
                <a:r>
                  <a:rPr lang="en-US" sz="1400" b="1" dirty="0" smtClean="0"/>
                  <a:t>representative</a:t>
                </a:r>
                <a:r>
                  <a:rPr lang="en-US" sz="1400" dirty="0" smtClean="0"/>
                  <a:t> bidders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(1,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400" dirty="0" smtClean="0"/>
                  <a:t>,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  <m:r>
                          <a:rPr lang="en-US" sz="140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400" i="1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400" dirty="0" smtClean="0"/>
                  <a:t>,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/>
                          </a:rPr>
                          <m:t>3</m:t>
                        </m:r>
                        <m:r>
                          <a:rPr lang="en-US" sz="1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1400" i="1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400" dirty="0" smtClean="0"/>
                  <a:t> respectively.</a:t>
                </a:r>
                <a:br>
                  <a:rPr lang="en-US" sz="1400" dirty="0" smtClean="0"/>
                </a:br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284984"/>
                <a:ext cx="7704856" cy="543931"/>
              </a:xfrm>
              <a:prstGeom prst="rect">
                <a:avLst/>
              </a:prstGeom>
              <a:blipFill rotWithShape="1">
                <a:blip r:embed="rId2"/>
                <a:stretch>
                  <a:fillRect l="-237" b="-1123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79712" y="5936740"/>
                <a:ext cx="52565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 smtClean="0"/>
                  <a:t> is left as a </a:t>
                </a:r>
                <a:r>
                  <a:rPr lang="en-US" sz="1600" b="1" dirty="0" smtClean="0"/>
                  <a:t>parameter</a:t>
                </a:r>
                <a:r>
                  <a:rPr lang="en-US" sz="1600" dirty="0" smtClean="0"/>
                  <a:t>.</a:t>
                </a:r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936740"/>
                <a:ext cx="5256584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82" y="1541154"/>
            <a:ext cx="7669643" cy="16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82" y="3828915"/>
            <a:ext cx="2313563" cy="9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76" y="3828915"/>
            <a:ext cx="1707608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75" y="4512915"/>
            <a:ext cx="1762440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401" y="5265240"/>
            <a:ext cx="2955789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3182" y="4800915"/>
            <a:ext cx="2358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Instance guarantees</a:t>
            </a:r>
            <a:endParaRPr lang="el-GR" sz="1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CA98-7860-47DF-9588-6E333BC1E6B9}" type="datetime1">
              <a:rPr lang="en-US" smtClean="0"/>
              <a:t>9/9/2022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With price vector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1+</m:t>
                        </m:r>
                        <m:r>
                          <a:rPr lang="el-GR" sz="3200" i="1">
                            <a:latin typeface="Cambria Math"/>
                          </a:rPr>
                          <m:t>𝜀</m:t>
                        </m:r>
                      </m:e>
                    </m:d>
                    <m:r>
                      <a:rPr lang="en-US" sz="3200" b="1" i="1">
                        <a:latin typeface="Cambria Math"/>
                      </a:rPr>
                      <m:t>𝒑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6462330" y="1743190"/>
            <a:ext cx="1080000" cy="1088208"/>
            <a:chOff x="638059" y="3293743"/>
            <a:chExt cx="1080000" cy="1088208"/>
          </a:xfrm>
        </p:grpSpPr>
        <p:grpSp>
          <p:nvGrpSpPr>
            <p:cNvPr id="20" name="Group 19"/>
            <p:cNvGrpSpPr/>
            <p:nvPr/>
          </p:nvGrpSpPr>
          <p:grpSpPr>
            <a:xfrm>
              <a:off x="638059" y="3293743"/>
              <a:ext cx="1080000" cy="728208"/>
              <a:chOff x="638059" y="2216234"/>
              <a:chExt cx="1080000" cy="72820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059" y="2216234"/>
                <a:ext cx="360000" cy="36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8059" y="2216234"/>
                <a:ext cx="360000" cy="36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8059" y="2216234"/>
                <a:ext cx="360000" cy="36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059" y="2584442"/>
                <a:ext cx="360000" cy="36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8059" y="2584442"/>
                <a:ext cx="360000" cy="36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8059" y="2584442"/>
                <a:ext cx="360000" cy="36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059" y="4021951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059" y="4021951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059" y="4021951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38059" y="2860577"/>
                <a:ext cx="108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9" y="2860577"/>
                <a:ext cx="10800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08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462330" y="2843702"/>
                <a:ext cx="108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330" y="2843702"/>
                <a:ext cx="10800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52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998749" y="1780577"/>
            <a:ext cx="360000" cy="1080000"/>
            <a:chOff x="1835696" y="2060848"/>
            <a:chExt cx="360000" cy="108000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2060848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2420848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2780848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31" name="Picture 2" descr="Book Clip art - Cartoon Book png download - 600*441 - Free ...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350" y="1812190"/>
            <a:ext cx="407086" cy="299208"/>
          </a:xfrm>
          <a:prstGeom prst="rec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Book Clip art - Cartoon Book png download - 600*441 - Free ...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350" y="2172190"/>
            <a:ext cx="407086" cy="299208"/>
          </a:xfrm>
          <a:prstGeom prst="rect">
            <a:avLst/>
          </a:prstGeom>
          <a:noFill/>
          <a:ln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Book Clip art - Cartoon Book png download - 600*441 - Free ...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350" y="2532190"/>
            <a:ext cx="407086" cy="299208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18058" y="3429000"/>
                <a:ext cx="7210325" cy="1388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The ordering of the Fixed-Price Auction can be studied as a </a:t>
                </a:r>
                <a:r>
                  <a:rPr lang="en-US" sz="1400" b="1" dirty="0" smtClean="0"/>
                  <a:t>random experiment</a:t>
                </a:r>
                <a:r>
                  <a:rPr lang="en-US" sz="1400" dirty="0" smtClean="0"/>
                  <a:t> where bidders are drawn from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 smtClean="0"/>
                  <a:t> </a:t>
                </a:r>
                <a:r>
                  <a:rPr lang="en-US" sz="1400" b="1" dirty="0" smtClean="0"/>
                  <a:t>without replacement</a:t>
                </a:r>
                <a:r>
                  <a:rPr lang="en-US" sz="1400" dirty="0" smtClean="0"/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1400" dirty="0" smtClean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Count the </a:t>
                </a:r>
                <a:r>
                  <a:rPr lang="en-US" sz="1400" b="1" dirty="0" smtClean="0"/>
                  <a:t>number of arrivals</a:t>
                </a:r>
                <a:r>
                  <a:rPr lang="en-US" sz="1400" dirty="0" smtClean="0"/>
                  <a:t> of bidders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 smtClean="0"/>
                  <a:t> in the first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 smtClean="0"/>
                  <a:t> positions (</a:t>
                </a:r>
                <a:r>
                  <a:rPr lang="en-US" sz="1400" u="sng" dirty="0" smtClean="0"/>
                  <a:t>optimistic</a:t>
                </a:r>
                <a:r>
                  <a:rPr lang="en-US" sz="1400" dirty="0" smtClean="0"/>
                  <a:t>).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1400" dirty="0" smtClean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1400" b="0" i="1" smtClean="0">
                        <a:latin typeface="Cambria Math"/>
                        <a:ea typeface="Cambria Math"/>
                      </a:rPr>
                      <m:t>≫</m:t>
                    </m:r>
                    <m:d>
                      <m:dPr>
                        <m:begChr m:val="|"/>
                        <m:endChr m:val="|"/>
                        <m:ctrlPr>
                          <a:rPr lang="en-US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 smtClean="0"/>
                  <a:t>, thus </a:t>
                </a:r>
                <a:r>
                  <a:rPr lang="en-US" sz="1400" dirty="0" err="1" smtClean="0"/>
                  <a:t>Chebyshev’s</a:t>
                </a:r>
                <a:r>
                  <a:rPr lang="en-US" sz="1400" dirty="0" smtClean="0"/>
                  <a:t> inequality yields the following bound:</a:t>
                </a:r>
                <a:endParaRPr lang="en-US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58" y="3429000"/>
                <a:ext cx="7210325" cy="1388778"/>
              </a:xfrm>
              <a:prstGeom prst="rect">
                <a:avLst/>
              </a:prstGeom>
              <a:blipFill rotWithShape="1">
                <a:blip r:embed="rId7"/>
                <a:stretch>
                  <a:fillRect l="-85" t="-441" r="-930" b="-352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7" idx="3"/>
            <a:endCxn id="31" idx="1"/>
          </p:cNvCxnSpPr>
          <p:nvPr/>
        </p:nvCxnSpPr>
        <p:spPr>
          <a:xfrm>
            <a:off x="1358749" y="1960577"/>
            <a:ext cx="2706601" cy="1217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3"/>
            <a:endCxn id="32" idx="1"/>
          </p:cNvCxnSpPr>
          <p:nvPr/>
        </p:nvCxnSpPr>
        <p:spPr>
          <a:xfrm>
            <a:off x="1358749" y="2320577"/>
            <a:ext cx="2706601" cy="121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3"/>
            <a:endCxn id="33" idx="1"/>
          </p:cNvCxnSpPr>
          <p:nvPr/>
        </p:nvCxnSpPr>
        <p:spPr>
          <a:xfrm>
            <a:off x="1358749" y="2680577"/>
            <a:ext cx="2706601" cy="1217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 rot="10800000" flipV="1">
            <a:off x="4472437" y="1961793"/>
            <a:ext cx="1976393" cy="718783"/>
          </a:xfrm>
          <a:prstGeom prst="curvedConnector3">
            <a:avLst>
              <a:gd name="adj1" fmla="val 3701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8" idx="1"/>
            <a:endCxn id="32" idx="3"/>
          </p:cNvCxnSpPr>
          <p:nvPr/>
        </p:nvCxnSpPr>
        <p:spPr>
          <a:xfrm rot="10800000" flipV="1">
            <a:off x="4472436" y="1923190"/>
            <a:ext cx="1989894" cy="398604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8" idx="1"/>
            <a:endCxn id="31" idx="3"/>
          </p:cNvCxnSpPr>
          <p:nvPr/>
        </p:nvCxnSpPr>
        <p:spPr>
          <a:xfrm rot="10800000" flipV="1">
            <a:off x="4472436" y="1923190"/>
            <a:ext cx="1989894" cy="38604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8" name="TextBox 2097"/>
          <p:cNvSpPr txBox="1"/>
          <p:nvPr/>
        </p:nvSpPr>
        <p:spPr>
          <a:xfrm>
            <a:off x="4716016" y="2052254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or</a:t>
            </a:r>
            <a:endParaRPr lang="en-US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716016" y="2418967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or</a:t>
            </a:r>
            <a:endParaRPr lang="en-US" sz="1100" dirty="0"/>
          </a:p>
        </p:txBody>
      </p:sp>
      <p:sp>
        <p:nvSpPr>
          <p:cNvPr id="117" name="TextBox 116"/>
          <p:cNvSpPr txBox="1"/>
          <p:nvPr/>
        </p:nvSpPr>
        <p:spPr>
          <a:xfrm>
            <a:off x="2484151" y="1698967"/>
            <a:ext cx="455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only</a:t>
            </a:r>
            <a:endParaRPr lang="en-US" sz="11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484150" y="2052254"/>
            <a:ext cx="455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only</a:t>
            </a:r>
            <a:endParaRPr 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2484149" y="2420184"/>
            <a:ext cx="455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only</a:t>
            </a:r>
            <a:endParaRPr 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4427984" y="1701685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</a:t>
            </a:r>
            <a:r>
              <a:rPr lang="en-US" sz="1100" dirty="0" smtClean="0"/>
              <a:t>ither</a:t>
            </a:r>
            <a:endParaRPr lang="en-US" sz="1100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495" y="5517290"/>
            <a:ext cx="2972978" cy="68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CC22-965E-4367-9B46-57CF4A0181A0}" type="datetime1">
              <a:rPr lang="en-US" smtClean="0"/>
              <a:t>9/9/2022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7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 smtClean="0"/>
                  <a:t>With price vector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1</m:t>
                        </m:r>
                        <m:r>
                          <a:rPr lang="en-US" sz="3200" b="0" i="1" smtClean="0">
                            <a:latin typeface="Cambria Math"/>
                          </a:rPr>
                          <m:t>−</m:t>
                        </m:r>
                        <m:r>
                          <a:rPr lang="el-GR" sz="3200" i="1">
                            <a:latin typeface="Cambria Math"/>
                          </a:rPr>
                          <m:t>𝜀</m:t>
                        </m:r>
                      </m:e>
                    </m:d>
                    <m:r>
                      <a:rPr lang="en-US" sz="3200" b="1" i="1">
                        <a:latin typeface="Cambria Math"/>
                      </a:rPr>
                      <m:t>𝒑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6462330" y="1743190"/>
            <a:ext cx="1080000" cy="1088208"/>
            <a:chOff x="638059" y="3293743"/>
            <a:chExt cx="1080000" cy="1088208"/>
          </a:xfrm>
        </p:grpSpPr>
        <p:grpSp>
          <p:nvGrpSpPr>
            <p:cNvPr id="20" name="Group 19"/>
            <p:cNvGrpSpPr/>
            <p:nvPr/>
          </p:nvGrpSpPr>
          <p:grpSpPr>
            <a:xfrm>
              <a:off x="638059" y="3293743"/>
              <a:ext cx="1080000" cy="728208"/>
              <a:chOff x="638059" y="2216234"/>
              <a:chExt cx="1080000" cy="72820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059" y="2216234"/>
                <a:ext cx="360000" cy="36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8059" y="2216234"/>
                <a:ext cx="360000" cy="36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8059" y="2216234"/>
                <a:ext cx="360000" cy="36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059" y="2584442"/>
                <a:ext cx="360000" cy="36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8059" y="2584442"/>
                <a:ext cx="360000" cy="36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8059" y="2584442"/>
                <a:ext cx="360000" cy="36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059" y="4021951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059" y="4021951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059" y="4021951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38059" y="2860577"/>
                <a:ext cx="108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9" y="2860577"/>
                <a:ext cx="10800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08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462330" y="2843702"/>
                <a:ext cx="108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330" y="2843702"/>
                <a:ext cx="10800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52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998749" y="1780577"/>
            <a:ext cx="360000" cy="1080000"/>
            <a:chOff x="1835696" y="2060848"/>
            <a:chExt cx="360000" cy="108000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2060848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2420848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2780848"/>
              <a:ext cx="360000" cy="3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31" name="Picture 2" descr="Book Clip art - Cartoon Book png download - 600*441 - Free ...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350" y="1812190"/>
            <a:ext cx="407086" cy="299208"/>
          </a:xfrm>
          <a:prstGeom prst="rec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Book Clip art - Cartoon Book png download - 600*441 - Free ...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350" y="2172190"/>
            <a:ext cx="407086" cy="299208"/>
          </a:xfrm>
          <a:prstGeom prst="rect">
            <a:avLst/>
          </a:prstGeom>
          <a:noFill/>
          <a:ln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Book Clip art - Cartoon Book png download - 600*441 - Free ...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350" y="2532190"/>
            <a:ext cx="407086" cy="299208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22821" y="3717032"/>
                <a:ext cx="721032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Simpler game because we are </a:t>
                </a:r>
                <a:r>
                  <a:rPr lang="en-US" sz="1400" b="1" dirty="0" smtClean="0"/>
                  <a:t>ONLY</a:t>
                </a:r>
                <a:r>
                  <a:rPr lang="en-US" sz="1400" dirty="0" smtClean="0"/>
                  <a:t> interested in the </a:t>
                </a:r>
                <a:r>
                  <a:rPr lang="en-US" sz="1400" b="1" dirty="0" smtClean="0"/>
                  <a:t>first arrival </a:t>
                </a:r>
                <a:r>
                  <a:rPr lang="en-US" sz="1400" dirty="0" smtClean="0"/>
                  <a:t>of </a:t>
                </a:r>
                <a:r>
                  <a:rPr lang="en-US" sz="1400" b="1" dirty="0" smtClean="0"/>
                  <a:t>one</a:t>
                </a:r>
                <a:r>
                  <a:rPr lang="en-US" sz="1400" dirty="0" smtClean="0"/>
                  <a:t> bidder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 smtClean="0"/>
                  <a:t>.</a:t>
                </a:r>
                <a:endParaRPr lang="en-US" sz="14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1400" dirty="0" smtClean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Again we can apply the </a:t>
                </a:r>
                <a:r>
                  <a:rPr lang="en-US" sz="1400" dirty="0" err="1" smtClean="0"/>
                  <a:t>Chebyshev’s</a:t>
                </a:r>
                <a:r>
                  <a:rPr lang="en-US" sz="1400" dirty="0" smtClean="0"/>
                  <a:t> inequality to prove the same bound:</a:t>
                </a:r>
                <a:endParaRPr lang="en-US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21" y="3717032"/>
                <a:ext cx="7210325" cy="738664"/>
              </a:xfrm>
              <a:prstGeom prst="rect">
                <a:avLst/>
              </a:prstGeom>
              <a:blipFill rotWithShape="1">
                <a:blip r:embed="rId7"/>
                <a:stretch>
                  <a:fillRect l="-169" t="-826" b="-743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7" idx="3"/>
            <a:endCxn id="31" idx="1"/>
          </p:cNvCxnSpPr>
          <p:nvPr/>
        </p:nvCxnSpPr>
        <p:spPr>
          <a:xfrm>
            <a:off x="1358749" y="1960577"/>
            <a:ext cx="2706601" cy="1217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3"/>
            <a:endCxn id="32" idx="1"/>
          </p:cNvCxnSpPr>
          <p:nvPr/>
        </p:nvCxnSpPr>
        <p:spPr>
          <a:xfrm>
            <a:off x="1358749" y="2320577"/>
            <a:ext cx="2706601" cy="121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3"/>
            <a:endCxn id="33" idx="1"/>
          </p:cNvCxnSpPr>
          <p:nvPr/>
        </p:nvCxnSpPr>
        <p:spPr>
          <a:xfrm>
            <a:off x="1358749" y="2680577"/>
            <a:ext cx="2706601" cy="1217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 rot="10800000" flipV="1">
            <a:off x="4472437" y="1961793"/>
            <a:ext cx="1976393" cy="718783"/>
          </a:xfrm>
          <a:prstGeom prst="curvedConnector3">
            <a:avLst>
              <a:gd name="adj1" fmla="val 3701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8" idx="1"/>
            <a:endCxn id="32" idx="3"/>
          </p:cNvCxnSpPr>
          <p:nvPr/>
        </p:nvCxnSpPr>
        <p:spPr>
          <a:xfrm rot="10800000" flipV="1">
            <a:off x="4472436" y="1923190"/>
            <a:ext cx="1989894" cy="398604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8" idx="1"/>
            <a:endCxn id="31" idx="3"/>
          </p:cNvCxnSpPr>
          <p:nvPr/>
        </p:nvCxnSpPr>
        <p:spPr>
          <a:xfrm rot="10800000" flipV="1">
            <a:off x="4472436" y="1923190"/>
            <a:ext cx="1989894" cy="38604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8" name="TextBox 2097"/>
          <p:cNvSpPr txBox="1"/>
          <p:nvPr/>
        </p:nvSpPr>
        <p:spPr>
          <a:xfrm>
            <a:off x="4716016" y="2052254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all</a:t>
            </a:r>
            <a:endParaRPr lang="en-US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716016" y="2418967"/>
            <a:ext cx="360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all</a:t>
            </a:r>
            <a:endParaRPr lang="en-US" sz="1100" dirty="0"/>
          </a:p>
        </p:txBody>
      </p:sp>
      <p:sp>
        <p:nvSpPr>
          <p:cNvPr id="117" name="TextBox 116"/>
          <p:cNvSpPr txBox="1"/>
          <p:nvPr/>
        </p:nvSpPr>
        <p:spPr>
          <a:xfrm>
            <a:off x="2484151" y="1698967"/>
            <a:ext cx="455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only</a:t>
            </a:r>
            <a:endParaRPr lang="en-US" sz="11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484150" y="2052254"/>
            <a:ext cx="455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only</a:t>
            </a:r>
            <a:endParaRPr 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2484149" y="2420184"/>
            <a:ext cx="455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only</a:t>
            </a:r>
            <a:endParaRPr 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4427984" y="1701685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all</a:t>
            </a:r>
            <a:endParaRPr lang="en-US" sz="1100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495" y="5517290"/>
            <a:ext cx="2972978" cy="68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731B-DDBD-4667-AEAB-27EB194AF50A}" type="datetime1">
              <a:rPr lang="en-US" smtClean="0"/>
              <a:t>9/9/2022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8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interested in?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1600" dirty="0" smtClean="0"/>
              </a:p>
              <a:p>
                <a:r>
                  <a:rPr lang="en-US" sz="1600" dirty="0" smtClean="0"/>
                  <a:t>Find the appropriate prediction!</a:t>
                </a:r>
              </a:p>
              <a:p>
                <a:r>
                  <a:rPr lang="en-US" sz="1600" dirty="0" smtClean="0"/>
                  <a:t>Quantify the error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16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16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1600" i="1" dirty="0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1600" dirty="0" smtClean="0"/>
                  <a:t>, something else.).</a:t>
                </a:r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 smtClean="0"/>
                  <a:t>The usual metrics are:</a:t>
                </a:r>
              </a:p>
              <a:p>
                <a:r>
                  <a:rPr lang="en-US" sz="1600" b="1" dirty="0" smtClean="0"/>
                  <a:t>Consistency</a:t>
                </a:r>
                <a:r>
                  <a:rPr lang="en-US" sz="1600" dirty="0" smtClean="0"/>
                  <a:t> = How well does the algorithm work if the prediction is perfect.</a:t>
                </a:r>
              </a:p>
              <a:p>
                <a:r>
                  <a:rPr lang="en-US" sz="1600" b="1" dirty="0" smtClean="0"/>
                  <a:t>Robustness</a:t>
                </a:r>
                <a:r>
                  <a:rPr lang="en-US" sz="1600" dirty="0" smtClean="0"/>
                  <a:t> = How well does the algorithm work with the worst (?) possible prediction.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404" b="-929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25" y="5143487"/>
            <a:ext cx="7280150" cy="7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59" y="4346759"/>
            <a:ext cx="7334283" cy="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DA81-16DF-48B8-B18B-BEAC1EB1FFA9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9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News 2. 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08" y="1556792"/>
            <a:ext cx="7920798" cy="126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 descr="C:\Users\Theo\Downloads\Presentation 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43" y="2996952"/>
            <a:ext cx="4752528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5FBC-37AD-4427-AF70-8CB30631D28E}" type="datetime1">
              <a:rPr lang="en-US" smtClean="0"/>
              <a:t>9/9/2022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0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3860" y="980660"/>
            <a:ext cx="20162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Price vector prediction</a:t>
            </a:r>
            <a:endParaRPr lang="el-GR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107992" y="2203153"/>
            <a:ext cx="246339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Non-proportional &amp; erroneous</a:t>
            </a:r>
            <a:endParaRPr lang="el-G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868179" y="2204831"/>
            <a:ext cx="223231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Proportional &amp; Consistent</a:t>
            </a:r>
            <a:endParaRPr lang="el-G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3703173"/>
            <a:ext cx="223231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Additive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74972" y="5661310"/>
            <a:ext cx="1604289" cy="43088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/>
              <a:t>Optimal prices</a:t>
            </a:r>
          </a:p>
          <a:p>
            <a:pPr algn="ctr"/>
            <a:r>
              <a:rPr lang="en-US" sz="1100" dirty="0"/>
              <a:t>Constant </a:t>
            </a:r>
            <a:r>
              <a:rPr lang="en-US" sz="1100" dirty="0" smtClean="0"/>
              <a:t>approximation</a:t>
            </a:r>
            <a:endParaRPr lang="el-GR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844614" y="3701803"/>
            <a:ext cx="223231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Submodular</a:t>
            </a:r>
            <a:endParaRPr lang="en-US" sz="1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144860" y="5661310"/>
            <a:ext cx="1611845" cy="43088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Supporting </a:t>
            </a:r>
            <a:r>
              <a:rPr lang="en-US" sz="1100" u="sng" dirty="0"/>
              <a:t>prices</a:t>
            </a:r>
          </a:p>
          <a:p>
            <a:pPr algn="ctr"/>
            <a:r>
              <a:rPr lang="en-US" sz="1100" dirty="0" smtClean="0"/>
              <a:t>Constant approximation</a:t>
            </a:r>
            <a:endParaRPr lang="el-GR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7828219" y="5661310"/>
            <a:ext cx="1296180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Prices that support</a:t>
            </a:r>
            <a:endParaRPr lang="en-US" sz="1100" u="sng" dirty="0"/>
          </a:p>
          <a:p>
            <a:pPr algn="ctr"/>
            <a:r>
              <a:rPr lang="en-US" sz="1100" dirty="0" smtClean="0"/>
              <a:t>Arbitrarily bad</a:t>
            </a:r>
            <a:endParaRPr lang="el-GR" sz="1100" dirty="0"/>
          </a:p>
        </p:txBody>
      </p:sp>
      <p:cxnSp>
        <p:nvCxnSpPr>
          <p:cNvPr id="17" name="Elbow Connector 16"/>
          <p:cNvCxnSpPr>
            <a:stCxn id="8" idx="2"/>
            <a:endCxn id="11" idx="0"/>
          </p:cNvCxnSpPr>
          <p:nvPr/>
        </p:nvCxnSpPr>
        <p:spPr>
          <a:xfrm rot="5400000">
            <a:off x="4657456" y="4630611"/>
            <a:ext cx="1650360" cy="411038"/>
          </a:xfrm>
          <a:prstGeom prst="bentConnector3">
            <a:avLst>
              <a:gd name="adj1" fmla="val 806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2" idx="2"/>
            <a:endCxn id="14" idx="0"/>
          </p:cNvCxnSpPr>
          <p:nvPr/>
        </p:nvCxnSpPr>
        <p:spPr>
          <a:xfrm rot="5400000">
            <a:off x="6629911" y="4330452"/>
            <a:ext cx="1651730" cy="10099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2" idx="2"/>
            <a:endCxn id="15" idx="0"/>
          </p:cNvCxnSpPr>
          <p:nvPr/>
        </p:nvCxnSpPr>
        <p:spPr>
          <a:xfrm rot="16200000" flipH="1">
            <a:off x="7392674" y="4577675"/>
            <a:ext cx="1651730" cy="5155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2"/>
            <a:endCxn id="8" idx="0"/>
          </p:cNvCxnSpPr>
          <p:nvPr/>
        </p:nvCxnSpPr>
        <p:spPr>
          <a:xfrm rot="5400000">
            <a:off x="5740963" y="2459801"/>
            <a:ext cx="1190565" cy="12961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2"/>
            <a:endCxn id="12" idx="0"/>
          </p:cNvCxnSpPr>
          <p:nvPr/>
        </p:nvCxnSpPr>
        <p:spPr>
          <a:xfrm rot="16200000" flipH="1">
            <a:off x="6877954" y="2618987"/>
            <a:ext cx="1189195" cy="9764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4" idx="2"/>
            <a:endCxn id="7" idx="0"/>
          </p:cNvCxnSpPr>
          <p:nvPr/>
        </p:nvCxnSpPr>
        <p:spPr>
          <a:xfrm rot="16200000" flipH="1">
            <a:off x="5319970" y="540467"/>
            <a:ext cx="916394" cy="241233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" idx="2"/>
            <a:endCxn id="6" idx="0"/>
          </p:cNvCxnSpPr>
          <p:nvPr/>
        </p:nvCxnSpPr>
        <p:spPr>
          <a:xfrm rot="5400000">
            <a:off x="2998487" y="629640"/>
            <a:ext cx="914716" cy="223231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39816" y="4812381"/>
            <a:ext cx="2160300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a-good </a:t>
            </a:r>
            <a:r>
              <a:rPr lang="en-US" sz="1100" u="sng" dirty="0"/>
              <a:t>prices</a:t>
            </a:r>
          </a:p>
          <a:p>
            <a:pPr algn="ctr"/>
            <a:r>
              <a:rPr lang="en-US" sz="1100" dirty="0" smtClean="0"/>
              <a:t>Arbitrarily bad in a neighborhood</a:t>
            </a:r>
            <a:endParaRPr lang="el-GR" sz="1100" dirty="0"/>
          </a:p>
        </p:txBody>
      </p:sp>
      <p:cxnSp>
        <p:nvCxnSpPr>
          <p:cNvPr id="59" name="Elbow Connector 58"/>
          <p:cNvCxnSpPr>
            <a:stCxn id="6" idx="2"/>
            <a:endCxn id="83" idx="0"/>
          </p:cNvCxnSpPr>
          <p:nvPr/>
        </p:nvCxnSpPr>
        <p:spPr>
          <a:xfrm rot="5400000">
            <a:off x="71226" y="3248826"/>
            <a:ext cx="3006360" cy="1530568"/>
          </a:xfrm>
          <a:prstGeom prst="bentConnector3">
            <a:avLst>
              <a:gd name="adj1" fmla="val 383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326646" y="4812382"/>
            <a:ext cx="2160300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/>
              <a:t>Perturbed a-good </a:t>
            </a:r>
            <a:r>
              <a:rPr lang="en-US" sz="1100" u="sng" dirty="0"/>
              <a:t>prices</a:t>
            </a:r>
          </a:p>
          <a:p>
            <a:pPr algn="ctr"/>
            <a:r>
              <a:rPr lang="en-US" sz="1100" dirty="0" smtClean="0"/>
              <a:t>Arbitrarily bad for constant step</a:t>
            </a:r>
            <a:endParaRPr lang="el-GR" sz="1100" dirty="0"/>
          </a:p>
        </p:txBody>
      </p:sp>
      <p:cxnSp>
        <p:nvCxnSpPr>
          <p:cNvPr id="65" name="Elbow Connector 64"/>
          <p:cNvCxnSpPr>
            <a:stCxn id="6" idx="2"/>
            <a:endCxn id="63" idx="0"/>
          </p:cNvCxnSpPr>
          <p:nvPr/>
        </p:nvCxnSpPr>
        <p:spPr>
          <a:xfrm rot="16200000" flipH="1">
            <a:off x="2222517" y="2628103"/>
            <a:ext cx="2301452" cy="206710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" idx="2"/>
            <a:endCxn id="35" idx="0"/>
          </p:cNvCxnSpPr>
          <p:nvPr/>
        </p:nvCxnSpPr>
        <p:spPr>
          <a:xfrm rot="5400000">
            <a:off x="1079103" y="3551793"/>
            <a:ext cx="2301451" cy="2197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9204" y="5517290"/>
                <a:ext cx="1539835" cy="430887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u="sng" dirty="0" smtClean="0"/>
                  <a:t>Prices that support</a:t>
                </a:r>
                <a:endParaRPr lang="en-US" sz="1100" u="sng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1100" b="0" i="1" dirty="0" smtClean="0">
                        <a:latin typeface="Cambria Math"/>
                      </a:rPr>
                      <m:t>2</m:t>
                    </m:r>
                    <m:r>
                      <a:rPr lang="el-GR" sz="1100" b="0" i="1" dirty="0" smtClean="0">
                        <a:latin typeface="Cambria Math"/>
                      </a:rPr>
                      <m:t>𝜂</m:t>
                    </m:r>
                  </m:oMath>
                </a14:m>
                <a:r>
                  <a:rPr lang="en-US" sz="1100" dirty="0" smtClean="0"/>
                  <a:t>-approximation</a:t>
                </a:r>
                <a:endParaRPr lang="el-GR" sz="11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4" y="5517290"/>
                <a:ext cx="1539835" cy="430887"/>
              </a:xfrm>
              <a:prstGeom prst="rect">
                <a:avLst/>
              </a:prstGeom>
              <a:blipFill rotWithShape="1">
                <a:blip r:embed="rId3"/>
                <a:stretch>
                  <a:fillRect b="-6849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Quick Recap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9D7B-1E72-498F-B22A-6346DDB9ED4C}" type="datetime1">
              <a:rPr lang="en-US" smtClean="0"/>
              <a:t>9/9/2022</a:t>
            </a:fld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4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l-G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5DCC-FD2D-4426-9D07-9EFA9054FDF7}" type="datetime1">
              <a:rPr lang="en-US" smtClean="0"/>
              <a:t>9/9/2022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9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– Robustness Tradeoff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000" dirty="0" smtClean="0"/>
              </a:p>
              <a:p>
                <a:r>
                  <a:rPr lang="en-US" sz="2000" b="1" dirty="0" smtClean="0"/>
                  <a:t>Learning augmented </a:t>
                </a:r>
                <a:r>
                  <a:rPr lang="en-US" sz="2000" dirty="0" smtClean="0"/>
                  <a:t>Binary search has running time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𝟐</m:t>
                    </m:r>
                    <m:func>
                      <m:funcPr>
                        <m:ctrlPr>
                          <a:rPr lang="en-US" sz="2000" b="1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 i="1">
                            <a:latin typeface="Cambria Math"/>
                          </a:rPr>
                          <m:t>𝒍𝒐𝒈</m:t>
                        </m:r>
                      </m:fName>
                      <m:e>
                        <m:r>
                          <a:rPr lang="el-GR" sz="2000" b="1" i="1" smtClean="0">
                            <a:latin typeface="Cambria Math"/>
                          </a:rPr>
                          <m:t>𝜼</m:t>
                        </m:r>
                      </m:e>
                    </m:func>
                  </m:oMath>
                </a14:m>
                <a:r>
                  <a:rPr lang="el-GR" sz="2000" b="0" dirty="0" smtClean="0"/>
                  <a:t>.</a:t>
                </a:r>
                <a:endParaRPr lang="en-US" sz="2000" b="0" dirty="0" smtClean="0"/>
              </a:p>
              <a:p>
                <a:endParaRPr lang="en-US" sz="2000" dirty="0" smtClean="0"/>
              </a:p>
              <a:p>
                <a:r>
                  <a:rPr lang="en-US" sz="2000" b="1" dirty="0" smtClean="0"/>
                  <a:t>Classic</a:t>
                </a:r>
                <a:r>
                  <a:rPr lang="en-US" sz="2000" dirty="0" smtClean="0"/>
                  <a:t> Binary search has running time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1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 i="1">
                            <a:latin typeface="Cambria Math"/>
                          </a:rPr>
                          <m:t>𝒍𝒐𝒈</m:t>
                        </m:r>
                      </m:fName>
                      <m:e>
                        <m:r>
                          <a:rPr lang="en-US" sz="2000" b="1" i="1"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sz="2000" b="0" dirty="0" smtClean="0"/>
                  <a:t>, where n is the size of the array.</a:t>
                </a:r>
                <a:endParaRPr lang="el-GR" sz="2000" b="0" dirty="0" smtClean="0"/>
              </a:p>
              <a:p>
                <a:endParaRPr lang="en-US" sz="2000" b="0" dirty="0" smtClean="0"/>
              </a:p>
              <a:p>
                <a:endParaRPr lang="en-US" sz="2000" b="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C:\Users\neter\Downloads\Presentation 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268" y="3356990"/>
            <a:ext cx="4819464" cy="321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CCFD-CB98-40E4-95C3-178B82202742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3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Combinatorial Auctions – The problem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415284" y="2204864"/>
            <a:ext cx="6264616" cy="720000"/>
            <a:chOff x="971600" y="1988840"/>
            <a:chExt cx="6264616" cy="7200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1988840"/>
              <a:ext cx="720000" cy="720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754" y="1988840"/>
              <a:ext cx="720000" cy="720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3908" y="1988840"/>
              <a:ext cx="720000" cy="7200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062" y="1988840"/>
              <a:ext cx="720000" cy="7200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1988840"/>
              <a:ext cx="720000" cy="7200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441428" y="4365104"/>
            <a:ext cx="6264616" cy="533069"/>
            <a:chOff x="1441428" y="4001195"/>
            <a:chExt cx="6264616" cy="533069"/>
          </a:xfrm>
        </p:grpSpPr>
        <p:pic>
          <p:nvPicPr>
            <p:cNvPr id="1026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28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7582" y="4001195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3736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9890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6044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/>
          <p:cNvSpPr txBox="1"/>
          <p:nvPr/>
        </p:nvSpPr>
        <p:spPr>
          <a:xfrm>
            <a:off x="286294" y="15641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</a:t>
            </a:r>
            <a:r>
              <a:rPr lang="en-US" dirty="0" smtClean="0"/>
              <a:t> bidders: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7304" y="3573016"/>
            <a:ext cx="1018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</a:t>
            </a:r>
            <a:r>
              <a:rPr lang="en-US" dirty="0" smtClean="0"/>
              <a:t> items: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5B01-EAE5-4B90-9A12-AEF73612A751}" type="datetime1">
              <a:rPr lang="en-US" smtClean="0"/>
              <a:t>9/9/2022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7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732240" y="3184231"/>
            <a:ext cx="1152128" cy="211697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4067944" y="3184232"/>
            <a:ext cx="2328334" cy="2116976"/>
          </a:xfrm>
          <a:custGeom>
            <a:avLst/>
            <a:gdLst>
              <a:gd name="connsiteX0" fmla="*/ 0 w 2328334"/>
              <a:gd name="connsiteY0" fmla="*/ 2531534 h 2531534"/>
              <a:gd name="connsiteX1" fmla="*/ 0 w 2328334"/>
              <a:gd name="connsiteY1" fmla="*/ 0 h 2531534"/>
              <a:gd name="connsiteX2" fmla="*/ 905934 w 2328334"/>
              <a:gd name="connsiteY2" fmla="*/ 0 h 2531534"/>
              <a:gd name="connsiteX3" fmla="*/ 905934 w 2328334"/>
              <a:gd name="connsiteY3" fmla="*/ 1761067 h 2531534"/>
              <a:gd name="connsiteX4" fmla="*/ 2319867 w 2328334"/>
              <a:gd name="connsiteY4" fmla="*/ 1761067 h 2531534"/>
              <a:gd name="connsiteX5" fmla="*/ 2328334 w 2328334"/>
              <a:gd name="connsiteY5" fmla="*/ 2531534 h 2531534"/>
              <a:gd name="connsiteX6" fmla="*/ 0 w 2328334"/>
              <a:gd name="connsiteY6" fmla="*/ 2531534 h 253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334" h="2531534">
                <a:moveTo>
                  <a:pt x="0" y="2531534"/>
                </a:moveTo>
                <a:lnTo>
                  <a:pt x="0" y="0"/>
                </a:lnTo>
                <a:lnTo>
                  <a:pt x="905934" y="0"/>
                </a:lnTo>
                <a:lnTo>
                  <a:pt x="905934" y="1761067"/>
                </a:lnTo>
                <a:lnTo>
                  <a:pt x="2319867" y="1761067"/>
                </a:lnTo>
                <a:cubicBezTo>
                  <a:pt x="2322689" y="2017889"/>
                  <a:pt x="2325512" y="2274712"/>
                  <a:pt x="2328334" y="2531534"/>
                </a:cubicBezTo>
                <a:lnTo>
                  <a:pt x="0" y="253153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363133" y="3184231"/>
            <a:ext cx="2328334" cy="2116977"/>
          </a:xfrm>
          <a:custGeom>
            <a:avLst/>
            <a:gdLst>
              <a:gd name="connsiteX0" fmla="*/ 0 w 2328334"/>
              <a:gd name="connsiteY0" fmla="*/ 2531534 h 2531534"/>
              <a:gd name="connsiteX1" fmla="*/ 0 w 2328334"/>
              <a:gd name="connsiteY1" fmla="*/ 0 h 2531534"/>
              <a:gd name="connsiteX2" fmla="*/ 905934 w 2328334"/>
              <a:gd name="connsiteY2" fmla="*/ 0 h 2531534"/>
              <a:gd name="connsiteX3" fmla="*/ 905934 w 2328334"/>
              <a:gd name="connsiteY3" fmla="*/ 1761067 h 2531534"/>
              <a:gd name="connsiteX4" fmla="*/ 2319867 w 2328334"/>
              <a:gd name="connsiteY4" fmla="*/ 1761067 h 2531534"/>
              <a:gd name="connsiteX5" fmla="*/ 2328334 w 2328334"/>
              <a:gd name="connsiteY5" fmla="*/ 2531534 h 2531534"/>
              <a:gd name="connsiteX6" fmla="*/ 0 w 2328334"/>
              <a:gd name="connsiteY6" fmla="*/ 2531534 h 253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8334" h="2531534">
                <a:moveTo>
                  <a:pt x="0" y="2531534"/>
                </a:moveTo>
                <a:lnTo>
                  <a:pt x="0" y="0"/>
                </a:lnTo>
                <a:lnTo>
                  <a:pt x="905934" y="0"/>
                </a:lnTo>
                <a:lnTo>
                  <a:pt x="905934" y="1761067"/>
                </a:lnTo>
                <a:lnTo>
                  <a:pt x="2319867" y="1761067"/>
                </a:lnTo>
                <a:cubicBezTo>
                  <a:pt x="2322689" y="2017889"/>
                  <a:pt x="2325512" y="2274712"/>
                  <a:pt x="2328334" y="2531534"/>
                </a:cubicBezTo>
                <a:lnTo>
                  <a:pt x="0" y="253153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objective – The Social Welfare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411981" y="3228030"/>
            <a:ext cx="6264616" cy="720000"/>
            <a:chOff x="971600" y="1988840"/>
            <a:chExt cx="6264616" cy="7200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1988840"/>
              <a:ext cx="720000" cy="720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754" y="1988840"/>
              <a:ext cx="720000" cy="720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3908" y="1988840"/>
              <a:ext cx="720000" cy="7200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062" y="1988840"/>
              <a:ext cx="720000" cy="7200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1988840"/>
              <a:ext cx="720000" cy="7200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415284" y="4685083"/>
            <a:ext cx="6264616" cy="533102"/>
            <a:chOff x="1441428" y="4001195"/>
            <a:chExt cx="6264616" cy="533069"/>
          </a:xfrm>
        </p:grpSpPr>
        <p:pic>
          <p:nvPicPr>
            <p:cNvPr id="1026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28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7582" y="4001195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3736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9890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6044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/>
          <p:cNvSpPr txBox="1"/>
          <p:nvPr/>
        </p:nvSpPr>
        <p:spPr>
          <a:xfrm>
            <a:off x="286294" y="34033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bidders: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1160" y="4677362"/>
            <a:ext cx="101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items: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01160" y="1484784"/>
                <a:ext cx="8563328" cy="1477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objective is </a:t>
                </a:r>
                <a:r>
                  <a:rPr lang="en-US" dirty="0" smtClean="0"/>
                  <a:t>to calculate an </a:t>
                </a:r>
                <a:r>
                  <a:rPr lang="en-US" b="1" dirty="0" smtClean="0"/>
                  <a:t>allocation</a:t>
                </a:r>
                <a:r>
                  <a:rPr lang="en-US" dirty="0" smtClean="0"/>
                  <a:t> </a:t>
                </a:r>
                <a:r>
                  <a:rPr lang="en-US" dirty="0"/>
                  <a:t>of the items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that maximizes the </a:t>
                </a:r>
                <a:r>
                  <a:rPr lang="en-US" b="1" dirty="0"/>
                  <a:t>social welfare</a:t>
                </a:r>
                <a:r>
                  <a:rPr lang="en-US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Players have </a:t>
                </a:r>
                <a:r>
                  <a:rPr lang="en-US" b="1" dirty="0" smtClean="0"/>
                  <a:t>valuation functions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over the possible subsets of M.</a:t>
                </a:r>
              </a:p>
              <a:p>
                <a:endParaRPr lang="el-GR" dirty="0"/>
              </a:p>
              <a:p>
                <a:pPr algn="ctr"/>
                <a:r>
                  <a:rPr lang="en-US" b="1" dirty="0" smtClean="0"/>
                  <a:t>Social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Welfare</m:t>
                    </m:r>
                    <m:r>
                      <m:rPr>
                        <m:nor/>
                      </m:rPr>
                      <a:rPr lang="en-US" dirty="0"/>
                      <m:t> =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0" y="1484784"/>
                <a:ext cx="8563328" cy="1477649"/>
              </a:xfrm>
              <a:prstGeom prst="rect">
                <a:avLst/>
              </a:prstGeom>
              <a:blipFill rotWithShape="1">
                <a:blip r:embed="rId4"/>
                <a:stretch>
                  <a:fillRect l="-498" t="-2066" r="-356" b="-45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01160" y="5805264"/>
                <a:ext cx="8246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 this case the allocation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𝐴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b="0" i="1" dirty="0" smtClean="0">
                        <a:solidFill>
                          <a:schemeClr val="accent3"/>
                        </a:solidFill>
                        <a:latin typeface="Cambria Math"/>
                      </a:rPr>
                      <m:t>{1,2}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,∅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,{3,4}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,∅,</m:t>
                    </m:r>
                    <m:r>
                      <a:rPr lang="en-US" b="0" i="1" dirty="0" smtClean="0">
                        <a:solidFill>
                          <a:schemeClr val="accent6"/>
                        </a:solidFill>
                        <a:latin typeface="Cambria Math"/>
                      </a:rPr>
                      <m:t>{5}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0" y="5805264"/>
                <a:ext cx="824614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6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3A13-E674-4692-B419-35857E729565}" type="datetime1">
              <a:rPr lang="en-US" smtClean="0"/>
              <a:t>9/9/2022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4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2" grpId="0" animBg="1"/>
      <p:bldP spid="15" grpId="0" animBg="1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Valuations – </a:t>
            </a:r>
            <a:r>
              <a:rPr lang="en-US" dirty="0" smtClean="0">
                <a:solidFill>
                  <a:schemeClr val="accent3"/>
                </a:solidFill>
              </a:rPr>
              <a:t>Bidder 1</a:t>
            </a: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415284" y="2204864"/>
            <a:ext cx="6264616" cy="720000"/>
            <a:chOff x="971600" y="1988840"/>
            <a:chExt cx="6264616" cy="7200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1988840"/>
              <a:ext cx="720000" cy="720000"/>
            </a:xfrm>
            <a:prstGeom prst="rect">
              <a:avLst/>
            </a:prstGeom>
            <a:ln w="38100">
              <a:solidFill>
                <a:schemeClr val="accent3"/>
              </a:solidFill>
            </a:ln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754" y="1988840"/>
              <a:ext cx="720000" cy="720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3908" y="1988840"/>
              <a:ext cx="720000" cy="7200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062" y="1988840"/>
              <a:ext cx="720000" cy="7200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1988840"/>
              <a:ext cx="720000" cy="7200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441428" y="4365104"/>
            <a:ext cx="6264616" cy="533069"/>
            <a:chOff x="1441428" y="4001195"/>
            <a:chExt cx="6264616" cy="533069"/>
          </a:xfrm>
        </p:grpSpPr>
        <p:pic>
          <p:nvPicPr>
            <p:cNvPr id="1026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28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7582" y="4001195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3736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9890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Book Clip art - Cartoon Book png download - 600*441 - Free ...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6044" y="4005064"/>
              <a:ext cx="720000" cy="5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/>
          <p:cNvSpPr txBox="1"/>
          <p:nvPr/>
        </p:nvSpPr>
        <p:spPr>
          <a:xfrm>
            <a:off x="286294" y="15641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bidders: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7304" y="3573016"/>
            <a:ext cx="101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items: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7304" y="5013176"/>
            <a:ext cx="839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3"/>
                </a:solidFill>
              </a:rPr>
              <a:t>v {1} = 2	         v {2</a:t>
            </a:r>
            <a:r>
              <a:rPr lang="en-US" dirty="0">
                <a:solidFill>
                  <a:schemeClr val="accent3"/>
                </a:solidFill>
              </a:rPr>
              <a:t>}</a:t>
            </a:r>
            <a:r>
              <a:rPr lang="en-US" dirty="0" smtClean="0">
                <a:solidFill>
                  <a:schemeClr val="accent3"/>
                </a:solidFill>
              </a:rPr>
              <a:t> = 3	v {3</a:t>
            </a:r>
            <a:r>
              <a:rPr lang="en-US" dirty="0">
                <a:solidFill>
                  <a:schemeClr val="accent3"/>
                </a:solidFill>
              </a:rPr>
              <a:t>}</a:t>
            </a:r>
            <a:r>
              <a:rPr lang="en-US" dirty="0" smtClean="0">
                <a:solidFill>
                  <a:schemeClr val="accent3"/>
                </a:solidFill>
              </a:rPr>
              <a:t> = 5	          v {4</a:t>
            </a:r>
            <a:r>
              <a:rPr lang="en-US" dirty="0">
                <a:solidFill>
                  <a:schemeClr val="accent3"/>
                </a:solidFill>
              </a:rPr>
              <a:t>}</a:t>
            </a:r>
            <a:r>
              <a:rPr lang="en-US" dirty="0" smtClean="0">
                <a:solidFill>
                  <a:schemeClr val="accent3"/>
                </a:solidFill>
              </a:rPr>
              <a:t> = 2            v {5</a:t>
            </a:r>
            <a:r>
              <a:rPr lang="en-US" dirty="0">
                <a:solidFill>
                  <a:schemeClr val="accent3"/>
                </a:solidFill>
              </a:rPr>
              <a:t>}</a:t>
            </a:r>
            <a:r>
              <a:rPr lang="en-US" dirty="0" smtClean="0">
                <a:solidFill>
                  <a:schemeClr val="accent3"/>
                </a:solidFill>
              </a:rPr>
              <a:t> = </a:t>
            </a:r>
            <a:r>
              <a:rPr lang="el-GR" dirty="0" smtClean="0">
                <a:solidFill>
                  <a:schemeClr val="accent3"/>
                </a:solidFill>
              </a:rPr>
              <a:t>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DCD3-69AF-4F26-8A62-03CABBC2DFF6}" type="datetime1">
              <a:rPr lang="en-US" smtClean="0"/>
              <a:t>9/9/2022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7667-5867-46BB-BFD5-E334D6B583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1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5851</TotalTime>
  <Words>2113</Words>
  <Application>Microsoft Office PowerPoint</Application>
  <PresentationFormat>On-screen Show (4:3)</PresentationFormat>
  <Paragraphs>513</Paragraphs>
  <Slides>52</Slides>
  <Notes>4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Σχεδιασμός Μηχανισμών για Συνδυαστικές Δημοπρασίες με Αξιοποίηση Προβλέψεων Μηχανικής Μάθησης</vt:lpstr>
      <vt:lpstr>How do we sort an array?</vt:lpstr>
      <vt:lpstr>Beyond Worst Case</vt:lpstr>
      <vt:lpstr>Algorithms with predictions</vt:lpstr>
      <vt:lpstr>What are we interested in?</vt:lpstr>
      <vt:lpstr>Consistency – Robustness Tradeoff</vt:lpstr>
      <vt:lpstr>Combinatorial Auctions – The problem</vt:lpstr>
      <vt:lpstr>One objective – The Social Welfare</vt:lpstr>
      <vt:lpstr>Valuations – Bidder 1</vt:lpstr>
      <vt:lpstr>Valuations – Bidder 1</vt:lpstr>
      <vt:lpstr>Valuations – Bidder 1</vt:lpstr>
      <vt:lpstr>Valuations – Bidder 1</vt:lpstr>
      <vt:lpstr>Valuations – Bidder 1</vt:lpstr>
      <vt:lpstr>Valuation function classes</vt:lpstr>
      <vt:lpstr>Accessing valuation functions</vt:lpstr>
      <vt:lpstr>PowerPoint Presentation</vt:lpstr>
      <vt:lpstr>Utility – Revenue and Social Welfare</vt:lpstr>
      <vt:lpstr>Algorithmic Viewpoint</vt:lpstr>
      <vt:lpstr>Algorithmic vs Game Theoretic version</vt:lpstr>
      <vt:lpstr>Sampling and Randomization</vt:lpstr>
      <vt:lpstr>Price vectors – Learning procedures</vt:lpstr>
      <vt:lpstr>Fixed-Price Auction</vt:lpstr>
      <vt:lpstr>Fixed-Price Auction</vt:lpstr>
      <vt:lpstr>Round 1</vt:lpstr>
      <vt:lpstr>Round 2</vt:lpstr>
      <vt:lpstr>Round 3</vt:lpstr>
      <vt:lpstr>End</vt:lpstr>
      <vt:lpstr>Combinatorial Auctions with predictions</vt:lpstr>
      <vt:lpstr>Combinatorial Auctions with predictions</vt:lpstr>
      <vt:lpstr>Proportionality</vt:lpstr>
      <vt:lpstr>Richness of prices</vt:lpstr>
      <vt:lpstr>PowerPoint Presentation</vt:lpstr>
      <vt:lpstr>Sampling &amp; Multiplying Mechanisms</vt:lpstr>
      <vt:lpstr>Additive Class - The Sampling Mechanism</vt:lpstr>
      <vt:lpstr>The Sampling Mechanism</vt:lpstr>
      <vt:lpstr>The power of i.i.d. splitting</vt:lpstr>
      <vt:lpstr>Handling different optimal price vectors</vt:lpstr>
      <vt:lpstr>Case analysis on the initial price vector</vt:lpstr>
      <vt:lpstr>PowerPoint Presentation</vt:lpstr>
      <vt:lpstr>Submodular – Proportional – Supporting prices of the optimal allocation</vt:lpstr>
      <vt:lpstr>Submodular – Prices that support the optimal allocation</vt:lpstr>
      <vt:lpstr>a-good price vector</vt:lpstr>
      <vt:lpstr>Proportionality - Bad news 1</vt:lpstr>
      <vt:lpstr>Non-Proportionality</vt:lpstr>
      <vt:lpstr>With price vector c(1+ε)p</vt:lpstr>
      <vt:lpstr>With price vector c(1-ε)p</vt:lpstr>
      <vt:lpstr>Low Revenue Family of Instances</vt:lpstr>
      <vt:lpstr>With price vector c(1+ε)p</vt:lpstr>
      <vt:lpstr>With price vector c(1-ε)p</vt:lpstr>
      <vt:lpstr>Bad News 2. </vt:lpstr>
      <vt:lpstr>Quick Recap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Αθανάσιος Τσιλιβής</dc:creator>
  <cp:lastModifiedBy>Theo Tsilivis</cp:lastModifiedBy>
  <cp:revision>285</cp:revision>
  <dcterms:created xsi:type="dcterms:W3CDTF">2021-09-16T06:18:35Z</dcterms:created>
  <dcterms:modified xsi:type="dcterms:W3CDTF">2022-09-09T11:43:02Z</dcterms:modified>
</cp:coreProperties>
</file>