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ab4f19f5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ab4f19f5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b4f19f5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b4f19f5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ab4f19f5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ab4f19f5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ab4f19f5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ab4f19f5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ab4f19f5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ab4f19f5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ac28749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ac28749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ea8911e58_1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ea8911e58_1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ab4f19f5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ab4f19f5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ac287495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ac287495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ab4f19f5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ab4f19f5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ab4f19f5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ab4f19f5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ea8911e58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ea8911e58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ea8911e58_1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ea8911e58_1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ea8911e58_1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ea8911e58_1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ab4f19f5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ab4f19f5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ea8911e5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ea8911e5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a8911e58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a8911e58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ab4f19f5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ab4f19f5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ab4f19f5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ab4f19f5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ea8911e58_1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ea8911e58_1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 Id="rId11" Type="http://schemas.openxmlformats.org/officeDocument/2006/relationships/image" Target="../media/image7.png"/><Relationship Id="rId10" Type="http://schemas.openxmlformats.org/officeDocument/2006/relationships/image" Target="../media/image14.png"/><Relationship Id="rId9"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owasp.org/Top10/A7_2021-Cross-Site_Scripting_(XSS).html#references" TargetMode="External"/><Relationship Id="rId4" Type="http://schemas.openxmlformats.org/officeDocument/2006/relationships/hyperlink" Target="https://docs.oracle.com/en/java/" TargetMode="External"/><Relationship Id="rId5" Type="http://schemas.openxmlformats.org/officeDocument/2006/relationships/hyperlink" Target="https://www.java.com/en/download/manual.j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Secure Voting Application</a:t>
            </a:r>
            <a:endParaRPr/>
          </a:p>
        </p:txBody>
      </p:sp>
      <p:sp>
        <p:nvSpPr>
          <p:cNvPr id="86" name="Google Shape;86;p13"/>
          <p:cNvSpPr txBox="1"/>
          <p:nvPr>
            <p:ph idx="1" type="subTitle"/>
          </p:nvPr>
        </p:nvSpPr>
        <p:spPr>
          <a:xfrm>
            <a:off x="3943775" y="2715925"/>
            <a:ext cx="4876500" cy="17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Thomas Simmons, Noah Caldwell, </a:t>
            </a:r>
            <a:r>
              <a:rPr lang="en"/>
              <a:t> Ricky Matherly, Jalen Keller, Lee Hong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Review</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application consists of a Swing GUI, server side code to connect to a MySQL database, and the MySQL database itself.</a:t>
            </a:r>
            <a:endParaRPr/>
          </a:p>
          <a:p>
            <a:pPr indent="0" lvl="0" marL="0" rtl="0" algn="l">
              <a:spcBef>
                <a:spcPts val="1200"/>
              </a:spcBef>
              <a:spcAft>
                <a:spcPts val="0"/>
              </a:spcAft>
              <a:buNone/>
            </a:pPr>
            <a:r>
              <a:rPr lang="en"/>
              <a:t>The program consists of four classes</a:t>
            </a:r>
            <a:endParaRPr/>
          </a:p>
          <a:p>
            <a:pPr indent="-342900" lvl="0" marL="457200" rtl="0" algn="l">
              <a:spcBef>
                <a:spcPts val="1200"/>
              </a:spcBef>
              <a:spcAft>
                <a:spcPts val="0"/>
              </a:spcAft>
              <a:buSzPts val="1800"/>
              <a:buAutoNum type="arabicPeriod"/>
            </a:pPr>
            <a:r>
              <a:rPr lang="en"/>
              <a:t>VotingApp (main class)</a:t>
            </a:r>
            <a:endParaRPr/>
          </a:p>
          <a:p>
            <a:pPr indent="-342900" lvl="0" marL="457200" rtl="0" algn="l">
              <a:spcBef>
                <a:spcPts val="0"/>
              </a:spcBef>
              <a:spcAft>
                <a:spcPts val="0"/>
              </a:spcAft>
              <a:buSzPts val="1800"/>
              <a:buAutoNum type="arabicPeriod"/>
            </a:pPr>
            <a:r>
              <a:rPr lang="en"/>
              <a:t>createAccount</a:t>
            </a:r>
            <a:endParaRPr/>
          </a:p>
          <a:p>
            <a:pPr indent="-342900" lvl="0" marL="457200" rtl="0" algn="l">
              <a:spcBef>
                <a:spcPts val="0"/>
              </a:spcBef>
              <a:spcAft>
                <a:spcPts val="0"/>
              </a:spcAft>
              <a:buSzPts val="1800"/>
              <a:buAutoNum type="arabicPeriod"/>
            </a:pPr>
            <a:r>
              <a:rPr lang="en"/>
              <a:t>Login</a:t>
            </a:r>
            <a:endParaRPr/>
          </a:p>
          <a:p>
            <a:pPr indent="-342900" lvl="0" marL="457200" rtl="0" algn="l">
              <a:spcBef>
                <a:spcPts val="0"/>
              </a:spcBef>
              <a:spcAft>
                <a:spcPts val="0"/>
              </a:spcAft>
              <a:buSzPts val="1800"/>
              <a:buAutoNum type="arabicPeriod"/>
            </a:pPr>
            <a:r>
              <a:rPr lang="en"/>
              <a:t>Ballot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VotingApp (main class)</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VotingApp (main) class instantiates the program. When instantiated the VotingApp class creates a new JFrame consisting of two buttons: Login, and Sign Up. The Login button creates a new instance of the Login Class and then calls the showLogin method. The showLogin method displays the Login screen. The Sign Up button creates a new instance of the createAccount class and calls the showCreateAccount method.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createAccount</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the showCreateAccount method is called, a new JFrame displays with two fields: Username and Password. In this GUI element, the user is to enter a desired username and password. When the desired username and password is entered, the login information will be logged to the database, a “Account creation successful” message is displayed, and the user is redirected to the login screen via the showLogin method.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Login class is a mirror image of the createAccount class with a few minor modifications. The Login class uses the same input validation as the createAccount class, however reads from the database instead of writing to it.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Ballot</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Ballot class allows the user to select a candidate using a radio button. This prevents the user from being able to select two candidates. The candidate, the username, and the vote hash are then logged to the database.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UX Walk Through</a:t>
            </a:r>
            <a:endParaRPr/>
          </a:p>
        </p:txBody>
      </p:sp>
      <p:pic>
        <p:nvPicPr>
          <p:cNvPr id="173" name="Google Shape;173;p27"/>
          <p:cNvPicPr preferRelativeResize="0"/>
          <p:nvPr/>
        </p:nvPicPr>
        <p:blipFill>
          <a:blip r:embed="rId3">
            <a:alphaModFix/>
          </a:blip>
          <a:stretch>
            <a:fillRect/>
          </a:stretch>
        </p:blipFill>
        <p:spPr>
          <a:xfrm>
            <a:off x="378650" y="2239350"/>
            <a:ext cx="1926975" cy="963487"/>
          </a:xfrm>
          <a:prstGeom prst="rect">
            <a:avLst/>
          </a:prstGeom>
          <a:noFill/>
          <a:ln>
            <a:noFill/>
          </a:ln>
        </p:spPr>
      </p:pic>
      <p:pic>
        <p:nvPicPr>
          <p:cNvPr id="174" name="Google Shape;174;p27"/>
          <p:cNvPicPr preferRelativeResize="0"/>
          <p:nvPr/>
        </p:nvPicPr>
        <p:blipFill>
          <a:blip r:embed="rId4">
            <a:alphaModFix/>
          </a:blip>
          <a:stretch>
            <a:fillRect/>
          </a:stretch>
        </p:blipFill>
        <p:spPr>
          <a:xfrm>
            <a:off x="378650" y="3374300"/>
            <a:ext cx="1926975" cy="645854"/>
          </a:xfrm>
          <a:prstGeom prst="rect">
            <a:avLst/>
          </a:prstGeom>
          <a:noFill/>
          <a:ln>
            <a:noFill/>
          </a:ln>
        </p:spPr>
      </p:pic>
      <p:pic>
        <p:nvPicPr>
          <p:cNvPr id="175" name="Google Shape;175;p27"/>
          <p:cNvPicPr preferRelativeResize="0"/>
          <p:nvPr/>
        </p:nvPicPr>
        <p:blipFill>
          <a:blip r:embed="rId5">
            <a:alphaModFix/>
          </a:blip>
          <a:stretch>
            <a:fillRect/>
          </a:stretch>
        </p:blipFill>
        <p:spPr>
          <a:xfrm>
            <a:off x="3306225" y="1024450"/>
            <a:ext cx="1926975" cy="963487"/>
          </a:xfrm>
          <a:prstGeom prst="rect">
            <a:avLst/>
          </a:prstGeom>
          <a:noFill/>
          <a:ln>
            <a:noFill/>
          </a:ln>
        </p:spPr>
      </p:pic>
      <p:pic>
        <p:nvPicPr>
          <p:cNvPr id="176" name="Google Shape;176;p27"/>
          <p:cNvPicPr preferRelativeResize="0"/>
          <p:nvPr/>
        </p:nvPicPr>
        <p:blipFill>
          <a:blip r:embed="rId6">
            <a:alphaModFix/>
          </a:blip>
          <a:stretch>
            <a:fillRect/>
          </a:stretch>
        </p:blipFill>
        <p:spPr>
          <a:xfrm>
            <a:off x="3306225" y="2125750"/>
            <a:ext cx="1926975" cy="963487"/>
          </a:xfrm>
          <a:prstGeom prst="rect">
            <a:avLst/>
          </a:prstGeom>
          <a:noFill/>
          <a:ln>
            <a:noFill/>
          </a:ln>
        </p:spPr>
      </p:pic>
      <p:pic>
        <p:nvPicPr>
          <p:cNvPr id="177" name="Google Shape;177;p27"/>
          <p:cNvPicPr preferRelativeResize="0"/>
          <p:nvPr/>
        </p:nvPicPr>
        <p:blipFill>
          <a:blip r:embed="rId7">
            <a:alphaModFix/>
          </a:blip>
          <a:stretch>
            <a:fillRect/>
          </a:stretch>
        </p:blipFill>
        <p:spPr>
          <a:xfrm>
            <a:off x="378650" y="1162269"/>
            <a:ext cx="1926975" cy="963487"/>
          </a:xfrm>
          <a:prstGeom prst="rect">
            <a:avLst/>
          </a:prstGeom>
          <a:noFill/>
          <a:ln>
            <a:noFill/>
          </a:ln>
        </p:spPr>
      </p:pic>
      <p:cxnSp>
        <p:nvCxnSpPr>
          <p:cNvPr id="178" name="Google Shape;178;p27"/>
          <p:cNvCxnSpPr>
            <a:stCxn id="177" idx="3"/>
            <a:endCxn id="173" idx="3"/>
          </p:cNvCxnSpPr>
          <p:nvPr/>
        </p:nvCxnSpPr>
        <p:spPr>
          <a:xfrm>
            <a:off x="2305625" y="1644013"/>
            <a:ext cx="600" cy="10770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79" name="Google Shape;179;p27"/>
          <p:cNvCxnSpPr>
            <a:stCxn id="173" idx="1"/>
            <a:endCxn id="174" idx="1"/>
          </p:cNvCxnSpPr>
          <p:nvPr/>
        </p:nvCxnSpPr>
        <p:spPr>
          <a:xfrm>
            <a:off x="378650" y="2721094"/>
            <a:ext cx="600" cy="976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0" name="Google Shape;180;p27"/>
          <p:cNvCxnSpPr>
            <a:stCxn id="174" idx="3"/>
            <a:endCxn id="175" idx="1"/>
          </p:cNvCxnSpPr>
          <p:nvPr/>
        </p:nvCxnSpPr>
        <p:spPr>
          <a:xfrm flipH="1" rot="10800000">
            <a:off x="2305625" y="1506327"/>
            <a:ext cx="1000500" cy="21909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181" name="Google Shape;181;p27"/>
          <p:cNvCxnSpPr>
            <a:stCxn id="175" idx="3"/>
            <a:endCxn id="176" idx="3"/>
          </p:cNvCxnSpPr>
          <p:nvPr/>
        </p:nvCxnSpPr>
        <p:spPr>
          <a:xfrm>
            <a:off x="5233200" y="1506194"/>
            <a:ext cx="600" cy="1101300"/>
          </a:xfrm>
          <a:prstGeom prst="bentConnector3">
            <a:avLst>
              <a:gd fmla="val 39687500" name="adj1"/>
            </a:avLst>
          </a:prstGeom>
          <a:noFill/>
          <a:ln cap="flat" cmpd="sng" w="9525">
            <a:solidFill>
              <a:schemeClr val="dk2"/>
            </a:solidFill>
            <a:prstDash val="solid"/>
            <a:round/>
            <a:headEnd len="med" w="med" type="none"/>
            <a:tailEnd len="med" w="med" type="none"/>
          </a:ln>
        </p:spPr>
      </p:cxnSp>
      <p:pic>
        <p:nvPicPr>
          <p:cNvPr id="182" name="Google Shape;182;p27"/>
          <p:cNvPicPr preferRelativeResize="0"/>
          <p:nvPr/>
        </p:nvPicPr>
        <p:blipFill>
          <a:blip r:embed="rId8">
            <a:alphaModFix/>
          </a:blip>
          <a:stretch>
            <a:fillRect/>
          </a:stretch>
        </p:blipFill>
        <p:spPr>
          <a:xfrm>
            <a:off x="6672525" y="232155"/>
            <a:ext cx="1926975" cy="963495"/>
          </a:xfrm>
          <a:prstGeom prst="rect">
            <a:avLst/>
          </a:prstGeom>
          <a:noFill/>
          <a:ln>
            <a:noFill/>
          </a:ln>
        </p:spPr>
      </p:pic>
      <p:cxnSp>
        <p:nvCxnSpPr>
          <p:cNvPr id="183" name="Google Shape;183;p27"/>
          <p:cNvCxnSpPr>
            <a:stCxn id="176" idx="2"/>
            <a:endCxn id="182" idx="1"/>
          </p:cNvCxnSpPr>
          <p:nvPr/>
        </p:nvCxnSpPr>
        <p:spPr>
          <a:xfrm rot="-5400000">
            <a:off x="4283362" y="700187"/>
            <a:ext cx="2375400" cy="2402700"/>
          </a:xfrm>
          <a:prstGeom prst="bentConnector4">
            <a:avLst>
              <a:gd fmla="val -10025" name="adj1"/>
              <a:gd fmla="val 70052" name="adj2"/>
            </a:avLst>
          </a:prstGeom>
          <a:noFill/>
          <a:ln cap="flat" cmpd="sng" w="9525">
            <a:solidFill>
              <a:schemeClr val="dk2"/>
            </a:solidFill>
            <a:prstDash val="solid"/>
            <a:round/>
            <a:headEnd len="med" w="med" type="none"/>
            <a:tailEnd len="med" w="med" type="none"/>
          </a:ln>
        </p:spPr>
      </p:cxnSp>
      <p:pic>
        <p:nvPicPr>
          <p:cNvPr id="184" name="Google Shape;184;p27"/>
          <p:cNvPicPr preferRelativeResize="0"/>
          <p:nvPr/>
        </p:nvPicPr>
        <p:blipFill>
          <a:blip r:embed="rId9">
            <a:alphaModFix/>
          </a:blip>
          <a:stretch>
            <a:fillRect/>
          </a:stretch>
        </p:blipFill>
        <p:spPr>
          <a:xfrm>
            <a:off x="6672397" y="1326375"/>
            <a:ext cx="1926975" cy="1944105"/>
          </a:xfrm>
          <a:prstGeom prst="rect">
            <a:avLst/>
          </a:prstGeom>
          <a:noFill/>
          <a:ln>
            <a:noFill/>
          </a:ln>
        </p:spPr>
      </p:pic>
      <p:cxnSp>
        <p:nvCxnSpPr>
          <p:cNvPr id="185" name="Google Shape;185;p27"/>
          <p:cNvCxnSpPr>
            <a:stCxn id="182" idx="3"/>
            <a:endCxn id="184" idx="3"/>
          </p:cNvCxnSpPr>
          <p:nvPr/>
        </p:nvCxnSpPr>
        <p:spPr>
          <a:xfrm>
            <a:off x="8599500" y="713903"/>
            <a:ext cx="600" cy="1584600"/>
          </a:xfrm>
          <a:prstGeom prst="bentConnector3">
            <a:avLst>
              <a:gd fmla="val 39687500" name="adj1"/>
            </a:avLst>
          </a:prstGeom>
          <a:noFill/>
          <a:ln cap="flat" cmpd="sng" w="9525">
            <a:solidFill>
              <a:schemeClr val="dk2"/>
            </a:solidFill>
            <a:prstDash val="solid"/>
            <a:round/>
            <a:headEnd len="med" w="med" type="none"/>
            <a:tailEnd len="med" w="med" type="none"/>
          </a:ln>
        </p:spPr>
      </p:cxnSp>
      <p:pic>
        <p:nvPicPr>
          <p:cNvPr id="186" name="Google Shape;186;p27"/>
          <p:cNvPicPr preferRelativeResize="0"/>
          <p:nvPr/>
        </p:nvPicPr>
        <p:blipFill>
          <a:blip r:embed="rId10">
            <a:alphaModFix/>
          </a:blip>
          <a:stretch>
            <a:fillRect/>
          </a:stretch>
        </p:blipFill>
        <p:spPr>
          <a:xfrm>
            <a:off x="3306000" y="3531072"/>
            <a:ext cx="2680775" cy="543275"/>
          </a:xfrm>
          <a:prstGeom prst="rect">
            <a:avLst/>
          </a:prstGeom>
          <a:noFill/>
          <a:ln>
            <a:noFill/>
          </a:ln>
        </p:spPr>
      </p:pic>
      <p:cxnSp>
        <p:nvCxnSpPr>
          <p:cNvPr id="187" name="Google Shape;187;p27"/>
          <p:cNvCxnSpPr>
            <a:stCxn id="184" idx="2"/>
            <a:endCxn id="186" idx="3"/>
          </p:cNvCxnSpPr>
          <p:nvPr/>
        </p:nvCxnSpPr>
        <p:spPr>
          <a:xfrm rot="5400000">
            <a:off x="6545235" y="2712030"/>
            <a:ext cx="532200" cy="1649100"/>
          </a:xfrm>
          <a:prstGeom prst="bentConnector2">
            <a:avLst/>
          </a:prstGeom>
          <a:noFill/>
          <a:ln cap="flat" cmpd="sng" w="9525">
            <a:solidFill>
              <a:schemeClr val="dk2"/>
            </a:solidFill>
            <a:prstDash val="solid"/>
            <a:round/>
            <a:headEnd len="med" w="med" type="none"/>
            <a:tailEnd len="med" w="med" type="none"/>
          </a:ln>
        </p:spPr>
      </p:cxnSp>
      <p:pic>
        <p:nvPicPr>
          <p:cNvPr id="188" name="Google Shape;188;p27"/>
          <p:cNvPicPr preferRelativeResize="0"/>
          <p:nvPr/>
        </p:nvPicPr>
        <p:blipFill>
          <a:blip r:embed="rId11">
            <a:alphaModFix/>
          </a:blip>
          <a:stretch>
            <a:fillRect/>
          </a:stretch>
        </p:blipFill>
        <p:spPr>
          <a:xfrm>
            <a:off x="684548" y="4191625"/>
            <a:ext cx="1315183" cy="607800"/>
          </a:xfrm>
          <a:prstGeom prst="rect">
            <a:avLst/>
          </a:prstGeom>
          <a:noFill/>
          <a:ln>
            <a:noFill/>
          </a:ln>
        </p:spPr>
      </p:pic>
      <p:cxnSp>
        <p:nvCxnSpPr>
          <p:cNvPr id="189" name="Google Shape;189;p27"/>
          <p:cNvCxnSpPr>
            <a:stCxn id="186" idx="2"/>
            <a:endCxn id="188" idx="3"/>
          </p:cNvCxnSpPr>
          <p:nvPr/>
        </p:nvCxnSpPr>
        <p:spPr>
          <a:xfrm rot="5400000">
            <a:off x="3112488" y="2961647"/>
            <a:ext cx="421200" cy="26466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90250" y="526350"/>
            <a:ext cx="8181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This Project has Potential!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a:t>
            </a:r>
            <a:endParaRPr/>
          </a:p>
        </p:txBody>
      </p:sp>
      <p:sp>
        <p:nvSpPr>
          <p:cNvPr id="200" name="Google Shape;200;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83"/>
              <a:t>Unique identification codes: Each user can be assigned a unique identification code that can be used to validate their vote. This code can be sent to the user's email address or mobile phone and can be used to verify their identity when they cast their vote.</a:t>
            </a:r>
            <a:endParaRPr sz="1483"/>
          </a:p>
          <a:p>
            <a:pPr indent="0" lvl="0" marL="0" rtl="0" algn="l">
              <a:spcBef>
                <a:spcPts val="1200"/>
              </a:spcBef>
              <a:spcAft>
                <a:spcPts val="0"/>
              </a:spcAft>
              <a:buNone/>
            </a:pPr>
            <a:r>
              <a:rPr lang="en" sz="1483"/>
              <a:t>IP address tracking: The online voting system can track the IP addresses of users who cast their vote. This can help to identify users who attempt to cast multiple votes using different accounts or devices.</a:t>
            </a:r>
            <a:endParaRPr sz="1483"/>
          </a:p>
          <a:p>
            <a:pPr indent="0" lvl="0" marL="0" rtl="0" algn="l">
              <a:spcBef>
                <a:spcPts val="1200"/>
              </a:spcBef>
              <a:spcAft>
                <a:spcPts val="0"/>
              </a:spcAft>
              <a:buNone/>
            </a:pPr>
            <a:r>
              <a:rPr lang="en" sz="1483"/>
              <a:t>Time-stamping: Each vote can be time-stamped, so that if a user tries to cast a second vote, the system will recognize that the vote has already been cast and will not allow the user to cast a second </a:t>
            </a:r>
            <a:r>
              <a:rPr lang="en" sz="1483"/>
              <a:t>vote</a:t>
            </a:r>
            <a:r>
              <a:rPr lang="en" sz="1483"/>
              <a:t>.	</a:t>
            </a:r>
            <a:endParaRPr sz="859"/>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 (Cont.)</a:t>
            </a:r>
            <a:endParaRPr/>
          </a:p>
        </p:txBody>
      </p:sp>
      <p:sp>
        <p:nvSpPr>
          <p:cNvPr id="206" name="Google Shape;206;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83"/>
              <a:t>Password hashing</a:t>
            </a:r>
            <a:r>
              <a:rPr lang="en" sz="1483"/>
              <a:t>: Due to time constraints, we were unable to implement password hashing techniques. In practice,</a:t>
            </a:r>
            <a:endParaRPr sz="1483"/>
          </a:p>
          <a:p>
            <a:pPr indent="0" lvl="0" marL="0" rtl="0" algn="l">
              <a:spcBef>
                <a:spcPts val="1200"/>
              </a:spcBef>
              <a:spcAft>
                <a:spcPts val="0"/>
              </a:spcAft>
              <a:buNone/>
            </a:pPr>
            <a:r>
              <a:rPr lang="en" sz="1483"/>
              <a:t>IP address tracking: The online voting system can track the IP addresses of users who cast their vote. This can help to identify users who attempt to cast multiple votes using different accounts or devices.</a:t>
            </a:r>
            <a:endParaRPr sz="1483"/>
          </a:p>
          <a:p>
            <a:pPr indent="0" lvl="0" marL="0" rtl="0" algn="l">
              <a:spcBef>
                <a:spcPts val="1200"/>
              </a:spcBef>
              <a:spcAft>
                <a:spcPts val="0"/>
              </a:spcAft>
              <a:buNone/>
            </a:pPr>
            <a:r>
              <a:rPr lang="en" sz="1483"/>
              <a:t>Time-stamping: Each vote can be time-stamped, so that if a user tries to cast a second vote, the system will recognize that the vote has already been cast and will not allow the user to cast a second vote.	</a:t>
            </a:r>
            <a:endParaRPr sz="859"/>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Research(Cont.)</a:t>
            </a:r>
            <a:endParaRPr/>
          </a:p>
        </p:txBody>
      </p:sp>
      <p:sp>
        <p:nvSpPr>
          <p:cNvPr id="212" name="Google Shape;21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can help with voting by providing a secure and transparent way to record and store votes. It eliminates the need for intermediaries, increases accessibility, and boosts voter confidence in the electoral process. However, implementing a blockchain-based voting system would require careful planning and coordination to ensure its effectiveness and security.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our group project we have developed a secure voting system in Java. This application emphasizes strong defensive programming to ensure as little tampering as possible. Our project attempts to serve as a demonstration of defensive programming principles we have learned in class.</a:t>
            </a:r>
            <a:endParaRPr/>
          </a:p>
        </p:txBody>
      </p:sp>
      <p:pic>
        <p:nvPicPr>
          <p:cNvPr id="93" name="Google Shape;93;p14"/>
          <p:cNvPicPr preferRelativeResize="0"/>
          <p:nvPr/>
        </p:nvPicPr>
        <p:blipFill>
          <a:blip r:embed="rId3">
            <a:alphaModFix/>
          </a:blip>
          <a:stretch>
            <a:fillRect/>
          </a:stretch>
        </p:blipFill>
        <p:spPr>
          <a:xfrm>
            <a:off x="3422339" y="2746175"/>
            <a:ext cx="2299318" cy="2070150"/>
          </a:xfrm>
          <a:prstGeom prst="rect">
            <a:avLst/>
          </a:prstGeom>
          <a:noFill/>
          <a:ln>
            <a:noFill/>
          </a:ln>
        </p:spPr>
      </p:pic>
      <p:pic>
        <p:nvPicPr>
          <p:cNvPr id="94" name="Google Shape;94;p14"/>
          <p:cNvPicPr preferRelativeResize="0"/>
          <p:nvPr/>
        </p:nvPicPr>
        <p:blipFill>
          <a:blip r:embed="rId4">
            <a:alphaModFix/>
          </a:blip>
          <a:stretch>
            <a:fillRect/>
          </a:stretch>
        </p:blipFill>
        <p:spPr>
          <a:xfrm>
            <a:off x="857825" y="2746162"/>
            <a:ext cx="1728125" cy="172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218" name="Google Shape;21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Seacord, Robert C. Secure Coding in C and C++. 2nd ed., Addison-Wesley </a:t>
            </a:r>
            <a:endParaRPr/>
          </a:p>
          <a:p>
            <a:pPr indent="0" lvl="0" marL="457200" rtl="0" algn="l">
              <a:spcBef>
                <a:spcPts val="0"/>
              </a:spcBef>
              <a:spcAft>
                <a:spcPts val="0"/>
              </a:spcAft>
              <a:buNone/>
            </a:pPr>
            <a:r>
              <a:rPr lang="en"/>
              <a:t>Professional, 2013. OWASP Foundation. "OWASP Secure Coding Practices Quick Reference Guide." OWASP, 2021, </a:t>
            </a:r>
            <a:r>
              <a:rPr lang="en" u="sng">
                <a:solidFill>
                  <a:schemeClr val="hlink"/>
                </a:solidFill>
                <a:hlinkClick r:id="rId3"/>
              </a:rPr>
              <a:t>https://owasp.org/Top10/A7_2021-Cross-Site_Scripting_(XSS).html#references</a:t>
            </a:r>
            <a:endParaRPr/>
          </a:p>
          <a:p>
            <a:pPr indent="0" lvl="0" marL="0" rtl="0" algn="l">
              <a:spcBef>
                <a:spcPts val="0"/>
              </a:spcBef>
              <a:spcAft>
                <a:spcPts val="0"/>
              </a:spcAft>
              <a:buNone/>
            </a:pPr>
            <a:r>
              <a:rPr lang="en"/>
              <a:t>Java Documentation. </a:t>
            </a:r>
            <a:r>
              <a:rPr lang="en" u="sng">
                <a:solidFill>
                  <a:schemeClr val="hlink"/>
                </a:solidFill>
                <a:hlinkClick r:id="rId4"/>
              </a:rPr>
              <a:t>https://docs.oracle.com/en/java/</a:t>
            </a:r>
            <a:endParaRPr/>
          </a:p>
          <a:p>
            <a:pPr indent="0" lvl="0" marL="0" rtl="0" algn="l">
              <a:spcBef>
                <a:spcPts val="1200"/>
              </a:spcBef>
              <a:spcAft>
                <a:spcPts val="1200"/>
              </a:spcAft>
              <a:buNone/>
            </a:pPr>
            <a:r>
              <a:rPr lang="en"/>
              <a:t>Java Manual. </a:t>
            </a:r>
            <a:r>
              <a:rPr lang="en" u="sng">
                <a:solidFill>
                  <a:schemeClr val="hlink"/>
                </a:solidFill>
                <a:hlinkClick r:id="rId5"/>
              </a:rPr>
              <a:t>https://www.java.com/en/download/manual.jsp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90250" y="526350"/>
            <a:ext cx="82095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90250" y="526350"/>
            <a:ext cx="81906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database made for this project is a very simple 4 </a:t>
            </a:r>
            <a:r>
              <a:rPr lang="en"/>
              <a:t>column database. That includes:</a:t>
            </a:r>
            <a:endParaRPr/>
          </a:p>
          <a:p>
            <a:pPr indent="-342900" lvl="0" marL="457200" rtl="0" algn="l">
              <a:spcBef>
                <a:spcPts val="1200"/>
              </a:spcBef>
              <a:spcAft>
                <a:spcPts val="0"/>
              </a:spcAft>
              <a:buSzPts val="1800"/>
              <a:buAutoNum type="arabicPeriod"/>
            </a:pPr>
            <a:r>
              <a:rPr lang="en"/>
              <a:t>Username</a:t>
            </a:r>
            <a:endParaRPr/>
          </a:p>
          <a:p>
            <a:pPr indent="-342900" lvl="0" marL="457200" rtl="0" algn="l">
              <a:spcBef>
                <a:spcPts val="0"/>
              </a:spcBef>
              <a:spcAft>
                <a:spcPts val="0"/>
              </a:spcAft>
              <a:buSzPts val="1800"/>
              <a:buAutoNum type="arabicPeriod"/>
            </a:pPr>
            <a:r>
              <a:rPr lang="en"/>
              <a:t>Password</a:t>
            </a:r>
            <a:endParaRPr/>
          </a:p>
          <a:p>
            <a:pPr indent="-342900" lvl="0" marL="457200" rtl="0" algn="l">
              <a:spcBef>
                <a:spcPts val="0"/>
              </a:spcBef>
              <a:spcAft>
                <a:spcPts val="0"/>
              </a:spcAft>
              <a:buSzPts val="1800"/>
              <a:buAutoNum type="arabicPeriod"/>
            </a:pPr>
            <a:r>
              <a:rPr lang="en"/>
              <a:t>Candidate #</a:t>
            </a:r>
            <a:endParaRPr/>
          </a:p>
          <a:p>
            <a:pPr indent="-342900" lvl="0" marL="457200" rtl="0" algn="l">
              <a:spcBef>
                <a:spcPts val="0"/>
              </a:spcBef>
              <a:spcAft>
                <a:spcPts val="0"/>
              </a:spcAft>
              <a:buSzPts val="1800"/>
              <a:buAutoNum type="arabicPeriod"/>
            </a:pPr>
            <a:r>
              <a:rPr lang="en"/>
              <a:t>Hash</a:t>
            </a:r>
            <a:endParaRPr/>
          </a:p>
          <a:p>
            <a:pPr indent="0" lvl="0" marL="0" rtl="0" algn="l">
              <a:spcBef>
                <a:spcPts val="1200"/>
              </a:spcBef>
              <a:spcAft>
                <a:spcPts val="1200"/>
              </a:spcAft>
              <a:buNone/>
            </a:pPr>
            <a:r>
              <a:rPr lang="en"/>
              <a:t>As stated above the database takes in the user input being their login/signup info, and after that it takes in the candidate that the user voted for.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Structure</a:t>
            </a:r>
            <a:endParaRPr/>
          </a:p>
        </p:txBody>
      </p:sp>
      <p:pic>
        <p:nvPicPr>
          <p:cNvPr id="111" name="Google Shape;111;p17"/>
          <p:cNvPicPr preferRelativeResize="0"/>
          <p:nvPr/>
        </p:nvPicPr>
        <p:blipFill>
          <a:blip r:embed="rId3">
            <a:alphaModFix/>
          </a:blip>
          <a:stretch>
            <a:fillRect/>
          </a:stretch>
        </p:blipFill>
        <p:spPr>
          <a:xfrm>
            <a:off x="0" y="1475950"/>
            <a:ext cx="9143999" cy="1095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Tables Structures</a:t>
            </a:r>
            <a:endParaRPr/>
          </a:p>
        </p:txBody>
      </p:sp>
      <p:pic>
        <p:nvPicPr>
          <p:cNvPr id="117" name="Google Shape;117;p18"/>
          <p:cNvPicPr preferRelativeResize="0"/>
          <p:nvPr/>
        </p:nvPicPr>
        <p:blipFill>
          <a:blip r:embed="rId3">
            <a:alphaModFix/>
          </a:blip>
          <a:stretch>
            <a:fillRect/>
          </a:stretch>
        </p:blipFill>
        <p:spPr>
          <a:xfrm>
            <a:off x="255550" y="2892174"/>
            <a:ext cx="6496050" cy="1428750"/>
          </a:xfrm>
          <a:prstGeom prst="rect">
            <a:avLst/>
          </a:prstGeom>
          <a:noFill/>
          <a:ln>
            <a:noFill/>
          </a:ln>
        </p:spPr>
      </p:pic>
      <p:pic>
        <p:nvPicPr>
          <p:cNvPr id="118" name="Google Shape;118;p18"/>
          <p:cNvPicPr preferRelativeResize="0"/>
          <p:nvPr/>
        </p:nvPicPr>
        <p:blipFill>
          <a:blip r:embed="rId4">
            <a:alphaModFix/>
          </a:blip>
          <a:stretch>
            <a:fillRect/>
          </a:stretch>
        </p:blipFill>
        <p:spPr>
          <a:xfrm>
            <a:off x="311700" y="1017799"/>
            <a:ext cx="6496050" cy="1495425"/>
          </a:xfrm>
          <a:prstGeom prst="rect">
            <a:avLst/>
          </a:prstGeom>
          <a:noFill/>
          <a:ln>
            <a:noFill/>
          </a:ln>
        </p:spPr>
      </p:pic>
      <p:sp>
        <p:nvSpPr>
          <p:cNvPr id="119" name="Google Shape;119;p18"/>
          <p:cNvSpPr txBox="1"/>
          <p:nvPr/>
        </p:nvSpPr>
        <p:spPr>
          <a:xfrm>
            <a:off x="6931550" y="1017800"/>
            <a:ext cx="21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record_vote</a:t>
            </a:r>
            <a:endParaRPr>
              <a:latin typeface="Roboto"/>
              <a:ea typeface="Roboto"/>
              <a:cs typeface="Roboto"/>
              <a:sym typeface="Roboto"/>
            </a:endParaRPr>
          </a:p>
        </p:txBody>
      </p:sp>
      <p:sp>
        <p:nvSpPr>
          <p:cNvPr id="120" name="Google Shape;120;p18"/>
          <p:cNvSpPr txBox="1"/>
          <p:nvPr/>
        </p:nvSpPr>
        <p:spPr>
          <a:xfrm>
            <a:off x="6931550" y="2892175"/>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user_accounts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Backend</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want to connect to the database, you will need to know three different things. You will need to know:</a:t>
            </a:r>
            <a:endParaRPr/>
          </a:p>
          <a:p>
            <a:pPr indent="-342900" lvl="0" marL="457200" rtl="0" algn="l">
              <a:spcBef>
                <a:spcPts val="1200"/>
              </a:spcBef>
              <a:spcAft>
                <a:spcPts val="0"/>
              </a:spcAft>
              <a:buSzPts val="1800"/>
              <a:buAutoNum type="arabicPeriod"/>
            </a:pPr>
            <a:r>
              <a:rPr lang="en"/>
              <a:t>URL of the database</a:t>
            </a:r>
            <a:endParaRPr/>
          </a:p>
          <a:p>
            <a:pPr indent="-342900" lvl="0" marL="457200" rtl="0" algn="l">
              <a:spcBef>
                <a:spcPts val="0"/>
              </a:spcBef>
              <a:spcAft>
                <a:spcPts val="0"/>
              </a:spcAft>
              <a:buSzPts val="1800"/>
              <a:buAutoNum type="arabicPeriod"/>
            </a:pPr>
            <a:r>
              <a:rPr lang="en"/>
              <a:t>The Admin’s User</a:t>
            </a:r>
            <a:endParaRPr/>
          </a:p>
          <a:p>
            <a:pPr indent="-342900" lvl="0" marL="457200" rtl="0" algn="l">
              <a:spcBef>
                <a:spcPts val="0"/>
              </a:spcBef>
              <a:spcAft>
                <a:spcPts val="0"/>
              </a:spcAft>
              <a:buSzPts val="1800"/>
              <a:buAutoNum type="arabicPeriod"/>
            </a:pPr>
            <a:r>
              <a:rPr lang="en"/>
              <a:t>The Admin’s Password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GUI</a:t>
            </a:r>
            <a:endParaRPr/>
          </a:p>
        </p:txBody>
      </p:sp>
      <p:sp>
        <p:nvSpPr>
          <p:cNvPr id="132" name="Google Shape;132;p20"/>
          <p:cNvSpPr txBox="1"/>
          <p:nvPr>
            <p:ph idx="1" type="body"/>
          </p:nvPr>
        </p:nvSpPr>
        <p:spPr>
          <a:xfrm>
            <a:off x="311700" y="12155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primary component, especially in Java. Creates a visual representation for creation. It can display the main database, methods and classes that are used for instantiati</a:t>
            </a:r>
            <a:r>
              <a:rPr lang="en"/>
              <a:t>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90250" y="526350"/>
            <a:ext cx="81621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Voting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