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44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7" r:id="rId11"/>
    <p:sldId id="458" r:id="rId12"/>
    <p:sldId id="459" r:id="rId13"/>
    <p:sldId id="460" r:id="rId14"/>
    <p:sldId id="462" r:id="rId15"/>
    <p:sldId id="476" r:id="rId16"/>
    <p:sldId id="478" r:id="rId17"/>
    <p:sldId id="463" r:id="rId18"/>
    <p:sldId id="464" r:id="rId19"/>
    <p:sldId id="465" r:id="rId20"/>
    <p:sldId id="477" r:id="rId21"/>
    <p:sldId id="466" r:id="rId22"/>
    <p:sldId id="467" r:id="rId23"/>
    <p:sldId id="473" r:id="rId24"/>
    <p:sldId id="474" r:id="rId25"/>
    <p:sldId id="475" r:id="rId26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333333"/>
    <a:srgbClr val="5F5F5F"/>
    <a:srgbClr val="808080"/>
    <a:srgbClr val="336600"/>
    <a:srgbClr val="993366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/>
    <p:restoredTop sz="94585"/>
  </p:normalViewPr>
  <p:slideViewPr>
    <p:cSldViewPr showGuides="1">
      <p:cViewPr varScale="1">
        <p:scale>
          <a:sx n="115" d="100"/>
          <a:sy n="115" d="100"/>
        </p:scale>
        <p:origin x="14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665AFB-6B15-4A34-96F4-02AAB3F4CD5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2025/9/17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7D831E-51ED-4F8F-B87C-2F303069BD7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1A337A-C9F1-4247-9999-DFB3F7B551C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1814513"/>
            <a:ext cx="9009063" cy="1052512"/>
            <a:chOff x="0" y="1536"/>
            <a:chExt cx="5675" cy="663"/>
          </a:xfrm>
        </p:grpSpPr>
        <p:grpSp>
          <p:nvGrpSpPr>
            <p:cNvPr id="2055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6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051" name="Picture 17" descr="ustc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Text Box 1"/>
          <p:cNvSpPr txBox="1">
            <a:spLocks noChangeArrowheads="1"/>
          </p:cNvSpPr>
          <p:nvPr/>
        </p:nvSpPr>
        <p:spPr bwMode="auto">
          <a:xfrm>
            <a:off x="0" y="4076700"/>
            <a:ext cx="9144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郑重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ahoma" panose="020B0604030504040204" pitchFamily="34" charset="0"/>
                <a:ea typeface="华文行楷" panose="02010800040101010101" pitchFamily="2" charset="-122"/>
                <a:cs typeface="+mn-cs"/>
              </a:rPr>
              <a:t>中国科学技术大学微电子学院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Tahoma" panose="020B060403050404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School of Microelectronics, USTC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Fall, 2022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1052513"/>
            <a:ext cx="9144000" cy="1462087"/>
          </a:xfrm>
        </p:spPr>
        <p:txBody>
          <a:bodyPr/>
          <a:lstStyle>
            <a:lvl1pPr algn="ctr">
              <a:defRPr sz="5000" b="1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0" y="3141663"/>
            <a:ext cx="9144000" cy="863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隶书" panose="02010800040101010101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0456E-7DDB-42B9-AA86-75B38C36CD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第一章 计算机及程序设计基础知识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D54DB1-E3AD-4A68-870F-22BDCD4AAEC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方正姚体" panose="02010601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20713"/>
            <a:ext cx="1958975" cy="5616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727700" cy="5616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0456E-7DDB-42B9-AA86-75B38C36CD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第一章 计算机及程序设计基础知识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D54DB1-E3AD-4A68-870F-22BDCD4AAEC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方正姚体" panose="02010601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0456E-7DDB-42B9-AA86-75B38C36CD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第一章 计算机及程序设计基础知识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D54DB1-E3AD-4A68-870F-22BDCD4AAEC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方正姚体" panose="02010601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EAE577-7D86-4409-895A-8A25560BA28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程序设计与计算思维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第一章预备知识</a:t>
            </a:r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413671-0D77-4A6B-8137-0EF270EAEFA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方正姚体" panose="02010601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0456E-7DDB-42B9-AA86-75B38C36CD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第一章 计算机及程序设计基础知识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D54DB1-E3AD-4A68-870F-22BDCD4AAEC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方正姚体" panose="02010601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0456E-7DDB-42B9-AA86-75B38C36CD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第一章 计算机及程序设计基础知识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D54DB1-E3AD-4A68-870F-22BDCD4AAEC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方正姚体" panose="02010601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0456E-7DDB-42B9-AA86-75B38C36CD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第一章 计算机及程序设计基础知识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D54DB1-E3AD-4A68-870F-22BDCD4AAEC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方正姚体" panose="02010601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0456E-7DDB-42B9-AA86-75B38C36CD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第一章 计算机及程序设计基础知识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D54DB1-E3AD-4A68-870F-22BDCD4AAEC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方正姚体" panose="02010601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0456E-7DDB-42B9-AA86-75B38C36CD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第一章 计算机及程序设计基础知识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D54DB1-E3AD-4A68-870F-22BDCD4AAEC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方正姚体" panose="02010601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0456E-7DDB-42B9-AA86-75B38C36CD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第一章 计算机及程序设计基础知识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D54DB1-E3AD-4A68-870F-22BDCD4AAEC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方正姚体" panose="02010601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0456E-7DDB-42B9-AA86-75B38C36CD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第一章 计算机及程序设计基础知识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D54DB1-E3AD-4A68-870F-22BDCD4AAEC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方正姚体" panose="02010601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900113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900113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32238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32238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249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792163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582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20713"/>
            <a:ext cx="7827963" cy="936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16013" y="1844675"/>
            <a:ext cx="7839075" cy="43926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anose="02010601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0456E-7DDB-42B9-AA86-75B38C36CD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anose="02010601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第一章 计算机及程序设计基础知识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方正姚体" panose="02010601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D54DB1-E3AD-4A68-870F-22BDCD4AAEC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方正姚体" panose="02010601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1038" name="Picture 18" descr="ustc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731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908720"/>
            <a:ext cx="7772400" cy="685800"/>
          </a:xfrm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第</a:t>
            </a:r>
            <a:r>
              <a:rPr kumimoji="0" lang="en-US" altLang="zh-CN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2</a:t>
            </a:r>
            <a:r>
              <a:rPr kumimoji="0" lang="zh-CN" altLang="en-US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章 程序设计入门  </a:t>
            </a:r>
            <a:r>
              <a:rPr kumimoji="0" lang="en-US" altLang="zh-CN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̶</a:t>
            </a:r>
            <a:r>
              <a:rPr kumimoji="0" lang="zh-CN" altLang="en-US" sz="2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语言概述</a:t>
            </a:r>
          </a:p>
        </p:txBody>
      </p:sp>
      <p:sp>
        <p:nvSpPr>
          <p:cNvPr id="98307" name="Rectangle 1027"/>
          <p:cNvSpPr>
            <a:spLocks noGrp="1"/>
          </p:cNvSpPr>
          <p:nvPr>
            <p:ph type="body" idx="4294967295"/>
          </p:nvPr>
        </p:nvSpPr>
        <p:spPr>
          <a:xfrm>
            <a:off x="728663" y="1773238"/>
            <a:ext cx="7848600" cy="464820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663575" eaLnBrk="1" hangingPunct="1">
              <a:buNone/>
            </a:pPr>
            <a:r>
              <a:rPr lang="zh-CN" altLang="en-US" sz="2600" dirty="0"/>
              <a:t>本章主要介绍</a:t>
            </a:r>
            <a:r>
              <a:rPr lang="en-US" altLang="zh-CN" sz="2600" dirty="0"/>
              <a:t>C</a:t>
            </a:r>
            <a:r>
              <a:rPr lang="zh-CN" altLang="en-US" sz="2600" dirty="0"/>
              <a:t>语言的特点，</a:t>
            </a:r>
            <a:r>
              <a:rPr lang="en-US" altLang="zh-CN" sz="2600" dirty="0"/>
              <a:t>C</a:t>
            </a:r>
            <a:r>
              <a:rPr lang="zh-CN" altLang="en-US" sz="2600" dirty="0"/>
              <a:t>语言程序的结构 </a:t>
            </a:r>
            <a:endParaRPr lang="en-US" altLang="zh-CN" sz="2600" dirty="0"/>
          </a:p>
          <a:p>
            <a:pPr marL="0" indent="663575" eaLnBrk="1" hangingPunct="1">
              <a:buNone/>
            </a:pPr>
            <a:r>
              <a:rPr lang="zh-CN" altLang="en-US" sz="2600" dirty="0"/>
              <a:t>和书写规则操作。</a:t>
            </a:r>
          </a:p>
          <a:p>
            <a:pPr marL="0" indent="663575" eaLnBrk="1" hangingPunct="1">
              <a:buNone/>
            </a:pPr>
            <a:endParaRPr lang="zh-CN" altLang="en-US" sz="2600" dirty="0"/>
          </a:p>
          <a:p>
            <a:pPr marL="0" indent="663575" eaLnBrk="1" hangingPunct="1"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2.1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 C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语言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程序的结构与书写规则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663575" eaLnBrk="1" hangingPunct="1"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2.2  C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语言的特点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663575" eaLnBrk="1" hangingPunct="1"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2.3  C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程序设计的基本过程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663575" eaLnBrk="1" hangingPunct="1"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2.4  C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程序的上机步骤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663575" eaLnBrk="1" hangingPunct="1">
              <a:buNone/>
            </a:pPr>
            <a:endParaRPr lang="zh-CN" altLang="en-US" b="1" dirty="0"/>
          </a:p>
          <a:p>
            <a:pPr marL="0" indent="663575" eaLnBrk="1" hangingPunct="1">
              <a:buNone/>
            </a:pPr>
            <a:endParaRPr lang="en-US" altLang="zh-CN" sz="2600" b="1" dirty="0"/>
          </a:p>
        </p:txBody>
      </p:sp>
      <p:sp>
        <p:nvSpPr>
          <p:cNvPr id="6" name="日期占位符 5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FAA4A5-1857-4785-A7D8-6CC891205FF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页脚占位符 7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4102" name="灯片编号占位符 8"/>
          <p:cNvSpPr txBox="1">
            <a:spLocks noGrp="1"/>
          </p:cNvSpPr>
          <p:nvPr>
            <p:ph type="sldNum" sz="quarter" idx="12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4D7EE2-C5CB-4578-83DA-AE7C274F1C5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build="p" advAuto="10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455613" y="2110582"/>
            <a:ext cx="8458200" cy="403225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485775" algn="just" eaLnBrk="1" hangingPunct="1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所有语句都必须以分号“；”结束。</a:t>
            </a:r>
            <a:endParaRPr lang="en-US" altLang="zh-CN" sz="2400" dirty="0"/>
          </a:p>
          <a:p>
            <a:pPr marL="0" indent="485775" algn="just" eaLnBrk="1" hangingPunct="1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程序行的书写格式自由，既允许</a:t>
            </a:r>
            <a:r>
              <a:rPr lang="en-US" altLang="zh-CN" sz="2400" dirty="0"/>
              <a:t>1</a:t>
            </a:r>
            <a:r>
              <a:rPr lang="zh-CN" altLang="en-US" sz="2400" dirty="0"/>
              <a:t>行内写几条语句，也允</a:t>
            </a:r>
            <a:endParaRPr lang="en-US" altLang="zh-CN" sz="2400" dirty="0"/>
          </a:p>
          <a:p>
            <a:pPr marL="0" indent="485775" algn="just" eaLnBrk="1" hangingPunct="1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许</a:t>
            </a:r>
            <a:r>
              <a:rPr lang="en-US" altLang="zh-CN" sz="2400" dirty="0"/>
              <a:t>1</a:t>
            </a:r>
            <a:r>
              <a:rPr lang="zh-CN" altLang="en-US" sz="2400" dirty="0"/>
              <a:t>条语句分写在几行上。如果某条语句很长，可以将其</a:t>
            </a:r>
            <a:endParaRPr lang="en-US" altLang="zh-CN" sz="2400" dirty="0"/>
          </a:p>
          <a:p>
            <a:pPr marL="0" indent="485775" algn="just" eaLnBrk="1" hangingPunct="1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分写在几行上。</a:t>
            </a:r>
          </a:p>
          <a:p>
            <a:pPr marL="0" indent="485775" algn="just" eaLnBrk="1" hangingPunct="1">
              <a:buNone/>
            </a:pPr>
            <a:endParaRPr lang="zh-CN" altLang="en-US" sz="2400" dirty="0"/>
          </a:p>
          <a:p>
            <a:pPr marL="0" indent="485775" algn="just" eaLnBrk="1" hangingPunct="1">
              <a:buNone/>
            </a:pPr>
            <a:endParaRPr lang="en-US" altLang="zh-CN" dirty="0"/>
          </a:p>
        </p:txBody>
      </p:sp>
      <p:sp>
        <p:nvSpPr>
          <p:cNvPr id="15363" name="Rectangle 6"/>
          <p:cNvSpPr/>
          <p:nvPr/>
        </p:nvSpPr>
        <p:spPr>
          <a:xfrm>
            <a:off x="787270" y="4091892"/>
            <a:ext cx="8135937" cy="2247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例如，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2.2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的主函数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main()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，也可改写成如下所示的格式：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main()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{ int num1,num2;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printf(“Input the first integer number: ”); scanf(“%d”, &amp;num1);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printf(“Input the second integer number: ”); scanf(“%d”, &amp;num2);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printf(“max=%d\n”, max(num1, num2));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}</a:t>
            </a:r>
          </a:p>
        </p:txBody>
      </p:sp>
      <p:sp>
        <p:nvSpPr>
          <p:cNvPr id="6" name="日期占位符 5"/>
          <p:cNvSpPr txBox="1">
            <a:spLocks noGrp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700391-F9D7-4CFB-8CDF-749C6EEA30F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页脚占位符 7"/>
          <p:cNvSpPr txBox="1">
            <a:spLocks noGrp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7414" name="灯片编号占位符 8"/>
          <p:cNvSpPr txBox="1">
            <a:spLocks noGrp="1"/>
          </p:cNvSpPr>
          <p:nvPr>
            <p:ph type="sldNum" sz="quarter" idx="4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44C364-AA53-48D5-9CDD-B5426179FF0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5" name="矩形 1"/>
          <p:cNvSpPr/>
          <p:nvPr/>
        </p:nvSpPr>
        <p:spPr>
          <a:xfrm>
            <a:off x="539552" y="1648620"/>
            <a:ext cx="39290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485775"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2.1.3  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源程序书写格式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1104422"/>
            <a:ext cx="7772400" cy="4572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2.1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Ｃ语言程序的结构与书写规则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179388" y="1939925"/>
            <a:ext cx="9072562" cy="4754563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574675"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marL="0" indent="574675" eaLnBrk="1" hangingPunct="1">
              <a:lnSpc>
                <a:spcPct val="90000"/>
              </a:lnSpc>
              <a:buNone/>
            </a:pPr>
            <a:r>
              <a:rPr lang="en-US" altLang="zh-CN" sz="2400" dirty="0"/>
              <a:t>C</a:t>
            </a:r>
            <a:r>
              <a:rPr lang="zh-CN" altLang="en-US" sz="2400" dirty="0"/>
              <a:t>语言的注释格式为：  </a:t>
            </a:r>
            <a:r>
              <a:rPr lang="en-US" altLang="zh-CN" sz="2400" dirty="0"/>
              <a:t>/* …… */   </a:t>
            </a:r>
            <a:r>
              <a:rPr lang="zh-CN" altLang="en-US" sz="2400" dirty="0"/>
              <a:t>或    </a:t>
            </a:r>
            <a:r>
              <a:rPr lang="en-US" altLang="zh-CN" sz="2400" dirty="0"/>
              <a:t>//</a:t>
            </a:r>
          </a:p>
          <a:p>
            <a:pPr marL="0" indent="574675"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marL="0" indent="574675" eaLnBrk="1" hangingPunct="1">
              <a:lnSpc>
                <a:spcPct val="90000"/>
              </a:lnSpc>
              <a:buNone/>
            </a:pPr>
            <a:r>
              <a:rPr lang="zh-CN" altLang="en-US" sz="2400" dirty="0"/>
              <a:t>例如，本节其它部分给出的源程序中，凡是用“</a:t>
            </a:r>
            <a:r>
              <a:rPr lang="en-US" altLang="zh-CN" sz="2400" dirty="0"/>
              <a:t>/*”</a:t>
            </a:r>
            <a:r>
              <a:rPr lang="zh-CN" altLang="en-US" sz="2400" dirty="0"/>
              <a:t>和“*</a:t>
            </a:r>
            <a:r>
              <a:rPr lang="en-US" altLang="zh-CN" sz="2400" dirty="0"/>
              <a:t>/”</a:t>
            </a:r>
            <a:r>
              <a:rPr lang="zh-CN" altLang="en-US" sz="2400" dirty="0"/>
              <a:t>括</a:t>
            </a:r>
            <a:endParaRPr lang="en-US" altLang="zh-CN" sz="2400" dirty="0"/>
          </a:p>
          <a:p>
            <a:pPr marL="0" indent="574675" eaLnBrk="1" hangingPunct="1">
              <a:lnSpc>
                <a:spcPct val="90000"/>
              </a:lnSpc>
              <a:buNone/>
            </a:pPr>
            <a:r>
              <a:rPr lang="zh-CN" altLang="en-US" sz="2400" dirty="0"/>
              <a:t>起来的文字，都是注释。</a:t>
            </a:r>
          </a:p>
          <a:p>
            <a:pPr marL="0" indent="574675" eaLnBrk="1" hangingPunct="1">
              <a:lnSpc>
                <a:spcPct val="90000"/>
              </a:lnSpc>
              <a:buNone/>
            </a:pP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574675" eaLnBrk="1" hangingPunct="1">
              <a:lnSpc>
                <a:spcPct val="90000"/>
              </a:lnSpc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1</a:t>
            </a:r>
            <a:r>
              <a:rPr lang="zh-CN" altLang="en-US" sz="2400" dirty="0"/>
              <a:t>）“</a:t>
            </a:r>
            <a:r>
              <a:rPr lang="en-US" altLang="zh-CN" sz="2400" dirty="0"/>
              <a:t>/*”</a:t>
            </a:r>
            <a:r>
              <a:rPr lang="zh-CN" altLang="en-US" sz="2400" dirty="0"/>
              <a:t>和“*</a:t>
            </a:r>
            <a:r>
              <a:rPr lang="en-US" altLang="zh-CN" sz="2400" dirty="0"/>
              <a:t>/” </a:t>
            </a:r>
            <a:r>
              <a:rPr lang="zh-CN" altLang="en-US" sz="2400" dirty="0"/>
              <a:t>必须成对使用。</a:t>
            </a:r>
          </a:p>
          <a:p>
            <a:pPr marL="0" indent="574675"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2</a:t>
            </a:r>
            <a:r>
              <a:rPr lang="zh-CN" altLang="en-US" sz="2400" dirty="0"/>
              <a:t>）注释的位置，可以单占</a:t>
            </a:r>
            <a:r>
              <a:rPr lang="en-US" altLang="zh-CN" sz="2400" dirty="0"/>
              <a:t>1</a:t>
            </a:r>
            <a:r>
              <a:rPr lang="zh-CN" altLang="en-US" sz="2400" dirty="0"/>
              <a:t>行，也可以跟在语句的后面。</a:t>
            </a:r>
            <a:endParaRPr lang="en-US" altLang="zh-CN" sz="2400" dirty="0"/>
          </a:p>
          <a:p>
            <a:pPr marL="0" indent="574675"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3</a:t>
            </a:r>
            <a:r>
              <a:rPr lang="zh-CN" altLang="en-US" sz="2400" dirty="0"/>
              <a:t>）如果</a:t>
            </a:r>
            <a:r>
              <a:rPr lang="en-US" altLang="zh-CN" sz="2400" dirty="0"/>
              <a:t>1</a:t>
            </a:r>
            <a:r>
              <a:rPr lang="zh-CN" altLang="en-US" sz="2400" dirty="0"/>
              <a:t>行写不下，可另起</a:t>
            </a:r>
            <a:r>
              <a:rPr lang="en-US" altLang="zh-CN" sz="2400" dirty="0"/>
              <a:t>1</a:t>
            </a:r>
            <a:r>
              <a:rPr lang="zh-CN" altLang="en-US" sz="2400" dirty="0"/>
              <a:t>行继续写。</a:t>
            </a:r>
          </a:p>
          <a:p>
            <a:pPr marL="0" indent="574675"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4</a:t>
            </a:r>
            <a:r>
              <a:rPr lang="zh-CN" altLang="en-US" sz="2400" dirty="0"/>
              <a:t>）注释中允许使用汉字。在非中文操作系统下，看</a:t>
            </a:r>
            <a:endParaRPr lang="en-US" altLang="zh-CN" sz="2400" dirty="0"/>
          </a:p>
          <a:p>
            <a:pPr marL="0" indent="574675"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</a:t>
            </a:r>
            <a:r>
              <a:rPr lang="zh-CN" altLang="en-US" sz="2400" dirty="0"/>
              <a:t>到的是一串乱码，但不影响程序运行。</a:t>
            </a:r>
          </a:p>
          <a:p>
            <a:pPr marL="0" indent="574675" eaLnBrk="1" hangingPunct="1">
              <a:lnSpc>
                <a:spcPct val="90000"/>
              </a:lnSpc>
              <a:buNone/>
            </a:pPr>
            <a:endParaRPr lang="zh-CN" altLang="en-US" sz="2400" dirty="0"/>
          </a:p>
          <a:p>
            <a:pPr marL="0" indent="574675" eaLnBrk="1" hangingPunct="1">
              <a:lnSpc>
                <a:spcPct val="90000"/>
              </a:lnSpc>
              <a:buNone/>
            </a:pPr>
            <a:endParaRPr lang="en-US" altLang="zh-CN" sz="3400" dirty="0"/>
          </a:p>
        </p:txBody>
      </p:sp>
      <p:sp>
        <p:nvSpPr>
          <p:cNvPr id="5" name="日期占位符 4"/>
          <p:cNvSpPr txBox="1">
            <a:spLocks noGrp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042B79-C692-46C8-A24F-70CD0B78F41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437" name="灯片编号占位符 7"/>
          <p:cNvSpPr txBox="1">
            <a:spLocks noGrp="1"/>
          </p:cNvSpPr>
          <p:nvPr>
            <p:ph type="sldNum" sz="quarter" idx="4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542B58-FE89-44C0-8A34-E8D3A3615B8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矩形 1"/>
          <p:cNvSpPr/>
          <p:nvPr/>
        </p:nvSpPr>
        <p:spPr>
          <a:xfrm>
            <a:off x="179388" y="1844824"/>
            <a:ext cx="3225800" cy="4238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74675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允许使用注释。</a:t>
            </a:r>
          </a:p>
        </p:txBody>
      </p:sp>
      <p:sp>
        <p:nvSpPr>
          <p:cNvPr id="8" name="矩形 1"/>
          <p:cNvSpPr/>
          <p:nvPr/>
        </p:nvSpPr>
        <p:spPr>
          <a:xfrm>
            <a:off x="755650" y="1084263"/>
            <a:ext cx="39290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485775"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2.1.3  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源程序书写格式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2.2  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语言的特点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5988" y="1935163"/>
            <a:ext cx="77597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语言是一种模块化的程序设计语言。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）语言简洁、紧凑，使用方便、灵活。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）运算符丰富。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语言允许直接访问物理地址，能实现汇编语言的大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部分功能，同时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又具有高级语言的功能。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语言区分大小写。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。。。。。。。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日期占位符 5"/>
          <p:cNvSpPr txBox="1">
            <a:spLocks noGrp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600FED-4D5F-48EC-8742-744AC3B0C99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页脚占位符 7"/>
          <p:cNvSpPr txBox="1">
            <a:spLocks noGrp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9462" name="灯片编号占位符 8"/>
          <p:cNvSpPr txBox="1">
            <a:spLocks noGrp="1"/>
          </p:cNvSpPr>
          <p:nvPr>
            <p:ph type="sldNum" sz="quarter" idx="4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BB7C02-BCB3-441F-95C7-94A90CD3180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/>
          <p:nvPr/>
        </p:nvSpPr>
        <p:spPr>
          <a:xfrm>
            <a:off x="942560" y="1719323"/>
            <a:ext cx="7315200" cy="489364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/>
              <a:t>一个程序应包括以下两个方面的内容：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/>
              <a:t>（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）对数据的描述  在程序中要指定数据的类型和数据的组织形式，即</a:t>
            </a:r>
            <a:r>
              <a:rPr lang="zh-CN" altLang="en-US" sz="2400" kern="0" dirty="0">
                <a:solidFill>
                  <a:srgbClr val="FF0000"/>
                </a:solidFill>
              </a:rPr>
              <a:t>数据结构</a:t>
            </a:r>
            <a:r>
              <a:rPr lang="zh-CN" altLang="en-US" sz="2400" kern="0" dirty="0" smtClean="0"/>
              <a:t>。</a:t>
            </a:r>
            <a:r>
              <a:rPr lang="en-US" altLang="zh-CN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语言用数据类型来实现</a:t>
            </a:r>
            <a:r>
              <a:rPr lang="zh-CN" altLang="en-US" sz="2400" kern="0" dirty="0" smtClean="0"/>
              <a:t>数据结构。</a:t>
            </a:r>
            <a:endParaRPr lang="zh-CN" altLang="en-US" sz="2400" kern="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kern="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/>
              <a:t>（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）对操作的描述 即操作步骤  </a:t>
            </a:r>
            <a:r>
              <a:rPr lang="zh-CN" altLang="en-US" sz="2400" kern="0" dirty="0">
                <a:solidFill>
                  <a:srgbClr val="FF0000"/>
                </a:solidFill>
              </a:rPr>
              <a:t>算法</a:t>
            </a:r>
            <a:r>
              <a:rPr lang="zh-CN" altLang="en-US" sz="2400" kern="0" dirty="0"/>
              <a:t>。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kern="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/>
              <a:t>数据是操作的对象，操作的目的是对数据进行加工处理，以得到预期的结果。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20483" name="Text Box 5"/>
          <p:cNvSpPr txBox="1"/>
          <p:nvPr/>
        </p:nvSpPr>
        <p:spPr>
          <a:xfrm>
            <a:off x="6613525" y="4686300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15616" y="1052736"/>
            <a:ext cx="8229600" cy="1139825"/>
          </a:xfrm>
          <a:prstGeom prst="rect">
            <a:avLst/>
          </a:prstGeom>
        </p:spPr>
        <p:txBody>
          <a:bodyPr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lang="en-US" altLang="zh-CN" sz="28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2.3  C</a:t>
            </a:r>
            <a:r>
              <a:rPr lang="zh-CN" altLang="en-US" sz="28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程序设计的基本过程</a:t>
            </a:r>
          </a:p>
        </p:txBody>
      </p:sp>
      <p:sp>
        <p:nvSpPr>
          <p:cNvPr id="6" name="日期占位符 5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9F7A22-8ADD-4E67-90DB-C2F43314F7A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0487" name="灯片编号占位符 7"/>
          <p:cNvSpPr txBox="1">
            <a:spLocks noGrp="1"/>
          </p:cNvSpPr>
          <p:nvPr>
            <p:ph type="sldNum" sz="quarter" idx="12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7519C2-8BE6-4D98-9ACD-3271E946219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/>
          <p:nvPr/>
        </p:nvSpPr>
        <p:spPr>
          <a:xfrm>
            <a:off x="741723" y="2420888"/>
            <a:ext cx="7993063" cy="249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</a:t>
            </a:r>
            <a:r>
              <a:rPr lang="zh-CN" altLang="en-US" sz="2400" kern="0" dirty="0">
                <a:solidFill>
                  <a:srgbClr val="FF0000"/>
                </a:solidFill>
              </a:rPr>
              <a:t>操作</a:t>
            </a:r>
            <a:r>
              <a:rPr lang="zh-CN" altLang="en-US" sz="2400" kern="0" dirty="0"/>
              <a:t>：如算术运算、逻辑运算、关系运算、函数运算等。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400" kern="0" dirty="0"/>
              <a:t>2</a:t>
            </a:r>
            <a:r>
              <a:rPr lang="zh-CN" altLang="en-US" sz="2400" kern="0" dirty="0"/>
              <a:t>）</a:t>
            </a:r>
            <a:r>
              <a:rPr lang="zh-CN" altLang="en-US" sz="2400" kern="0" dirty="0">
                <a:solidFill>
                  <a:srgbClr val="FF0000"/>
                </a:solidFill>
              </a:rPr>
              <a:t>控制结构</a:t>
            </a:r>
            <a:r>
              <a:rPr lang="zh-CN" altLang="en-US" sz="2400" kern="0" dirty="0"/>
              <a:t>：用于控制组成算法的各操作的执行顺序。</a:t>
            </a:r>
            <a:endParaRPr lang="en-US" altLang="zh-CN" sz="2400" kern="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None/>
            </a:pPr>
            <a:endParaRPr lang="en-US" altLang="zh-CN" sz="2400" kern="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400" kern="0" dirty="0"/>
              <a:t>结构化程序设计中，顺序、选择和循环3种基本结构能组成任何结构的算法。</a:t>
            </a:r>
          </a:p>
        </p:txBody>
      </p:sp>
      <p:sp>
        <p:nvSpPr>
          <p:cNvPr id="21" name="日期占位符 20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D00F7A-943B-4382-B563-A95BF316E0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2532" name="矩形 1"/>
          <p:cNvSpPr/>
          <p:nvPr/>
        </p:nvSpPr>
        <p:spPr>
          <a:xfrm>
            <a:off x="722069" y="1820367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 smtClean="0"/>
              <a:t>算法</a:t>
            </a:r>
            <a:r>
              <a:rPr lang="zh-CN" altLang="en-US" sz="2400" kern="0" dirty="0"/>
              <a:t>的组成要素</a:t>
            </a:r>
          </a:p>
        </p:txBody>
      </p:sp>
      <p:sp>
        <p:nvSpPr>
          <p:cNvPr id="2" name="矩形 1"/>
          <p:cNvSpPr/>
          <p:nvPr/>
        </p:nvSpPr>
        <p:spPr>
          <a:xfrm>
            <a:off x="1187624" y="988875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altLang="zh-CN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2.3  C</a:t>
            </a:r>
            <a:r>
              <a:rPr lang="zh-CN" altLang="en-US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程序设计的基本过程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E6F955-1079-4CB0-88B8-0243CD7ED93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05122-E15C-4C2C-9621-65F71860040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方正姚体" panose="02010601030101010101" pitchFamily="2" charset="-122"/>
                <a:cs typeface="+mn-cs"/>
              </a:r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2" name="页脚占位符 21"/>
          <p:cNvSpPr txBox="1"/>
          <p:nvPr/>
        </p:nvSpPr>
        <p:spPr bwMode="auto">
          <a:xfrm>
            <a:off x="1484313" y="6000750"/>
            <a:ext cx="6191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方正姚体" panose="02010601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3" name="灯片编号占位符 22"/>
          <p:cNvSpPr txBox="1"/>
          <p:nvPr/>
        </p:nvSpPr>
        <p:spPr bwMode="auto">
          <a:xfrm>
            <a:off x="7964488" y="6389688"/>
            <a:ext cx="1152525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EDCDF5-9D2D-4AA4-838E-9316562004F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56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8" y="3608643"/>
            <a:ext cx="8146559" cy="1543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Text Box 19"/>
          <p:cNvSpPr txBox="1"/>
          <p:nvPr/>
        </p:nvSpPr>
        <p:spPr>
          <a:xfrm>
            <a:off x="727203" y="2560449"/>
            <a:ext cx="4191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/>
              <a:t>常用流程图符号</a:t>
            </a:r>
          </a:p>
        </p:txBody>
      </p:sp>
      <p:sp>
        <p:nvSpPr>
          <p:cNvPr id="25" name="矩形 24"/>
          <p:cNvSpPr/>
          <p:nvPr/>
        </p:nvSpPr>
        <p:spPr>
          <a:xfrm>
            <a:off x="1187624" y="988875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altLang="zh-CN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2.3  C</a:t>
            </a:r>
            <a:r>
              <a:rPr lang="zh-CN" altLang="en-US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程序设计的基本过程</a:t>
            </a:r>
          </a:p>
        </p:txBody>
      </p:sp>
      <p:sp>
        <p:nvSpPr>
          <p:cNvPr id="26" name="Text Box 18"/>
          <p:cNvSpPr txBox="1"/>
          <p:nvPr/>
        </p:nvSpPr>
        <p:spPr>
          <a:xfrm>
            <a:off x="727203" y="1784956"/>
            <a:ext cx="563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. 用</a:t>
            </a:r>
            <a:r>
              <a:rPr lang="zh-CN" altLang="en-US" sz="2400" kern="0" dirty="0" smtClean="0"/>
              <a:t>流程图</a:t>
            </a:r>
            <a:r>
              <a:rPr lang="zh-CN" altLang="en-US" sz="2400" kern="0" dirty="0"/>
              <a:t>描述</a:t>
            </a:r>
            <a:r>
              <a:rPr lang="zh-CN" altLang="en-US" sz="2400" kern="0" dirty="0" smtClean="0"/>
              <a:t>算法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0456E-7DDB-42B9-AA86-75B38C36CD2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115616" y="2694640"/>
            <a:ext cx="6019800" cy="2286000"/>
            <a:chOff x="1056" y="2880"/>
            <a:chExt cx="3792" cy="1440"/>
          </a:xfrm>
        </p:grpSpPr>
        <p:grpSp>
          <p:nvGrpSpPr>
            <p:cNvPr id="4" name="Group 4"/>
            <p:cNvGrpSpPr/>
            <p:nvPr/>
          </p:nvGrpSpPr>
          <p:grpSpPr>
            <a:xfrm>
              <a:off x="3984" y="3120"/>
              <a:ext cx="864" cy="768"/>
              <a:chOff x="4176" y="2928"/>
              <a:chExt cx="864" cy="768"/>
            </a:xfrm>
          </p:grpSpPr>
          <p:sp>
            <p:nvSpPr>
              <p:cNvPr id="16" name="Rectangle 5"/>
              <p:cNvSpPr/>
              <p:nvPr/>
            </p:nvSpPr>
            <p:spPr>
              <a:xfrm>
                <a:off x="4176" y="2928"/>
                <a:ext cx="864" cy="38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7" name="Rectangle 6"/>
              <p:cNvSpPr/>
              <p:nvPr/>
            </p:nvSpPr>
            <p:spPr>
              <a:xfrm>
                <a:off x="4176" y="3312"/>
                <a:ext cx="864" cy="38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5" name="Group 7"/>
            <p:cNvGrpSpPr/>
            <p:nvPr/>
          </p:nvGrpSpPr>
          <p:grpSpPr>
            <a:xfrm>
              <a:off x="2208" y="3168"/>
              <a:ext cx="1728" cy="384"/>
              <a:chOff x="2208" y="3168"/>
              <a:chExt cx="1728" cy="384"/>
            </a:xfrm>
          </p:grpSpPr>
          <p:sp>
            <p:nvSpPr>
              <p:cNvPr id="14" name="Line 8"/>
              <p:cNvSpPr/>
              <p:nvPr/>
            </p:nvSpPr>
            <p:spPr>
              <a:xfrm>
                <a:off x="2208" y="3552"/>
                <a:ext cx="172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" name="Text Box 9"/>
              <p:cNvSpPr txBox="1"/>
              <p:nvPr/>
            </p:nvSpPr>
            <p:spPr>
              <a:xfrm>
                <a:off x="2400" y="3168"/>
                <a:ext cx="13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indent="0" eaLnBrk="1" hangingPunct="1">
                  <a:spcBef>
                    <a:spcPct val="50000"/>
                  </a:spcBef>
                  <a:buClrTx/>
                  <a:buSzTx/>
                  <a:buNone/>
                </a:pPr>
                <a:r>
                  <a:rPr lang="zh-CN" altLang="en-US" sz="2400" kern="0" dirty="0"/>
                  <a:t>结构化流程图</a:t>
                </a:r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1056" y="2880"/>
              <a:ext cx="1104" cy="1440"/>
              <a:chOff x="1056" y="2880"/>
              <a:chExt cx="1104" cy="1440"/>
            </a:xfrm>
          </p:grpSpPr>
          <p:sp>
            <p:nvSpPr>
              <p:cNvPr id="7" name="Rectangle 11"/>
              <p:cNvSpPr/>
              <p:nvPr/>
            </p:nvSpPr>
            <p:spPr>
              <a:xfrm>
                <a:off x="1056" y="2928"/>
                <a:ext cx="1104" cy="1200"/>
              </a:xfrm>
              <a:prstGeom prst="rect">
                <a:avLst/>
              </a:prstGeom>
              <a:solidFill>
                <a:srgbClr val="FFFFFF"/>
              </a:solidFill>
              <a:ln w="9525" cap="rnd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" name="Group 12"/>
              <p:cNvGrpSpPr/>
              <p:nvPr/>
            </p:nvGrpSpPr>
            <p:grpSpPr>
              <a:xfrm>
                <a:off x="1584" y="2880"/>
                <a:ext cx="0" cy="1440"/>
                <a:chOff x="1584" y="2880"/>
                <a:chExt cx="0" cy="1440"/>
              </a:xfrm>
            </p:grpSpPr>
            <p:sp>
              <p:nvSpPr>
                <p:cNvPr id="11" name="Line 13"/>
                <p:cNvSpPr/>
                <p:nvPr/>
              </p:nvSpPr>
              <p:spPr>
                <a:xfrm>
                  <a:off x="1584" y="2880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" name="Line 14"/>
                <p:cNvSpPr/>
                <p:nvPr/>
              </p:nvSpPr>
              <p:spPr>
                <a:xfrm>
                  <a:off x="1584" y="3360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3" name="Line 15"/>
                <p:cNvSpPr/>
                <p:nvPr/>
              </p:nvSpPr>
              <p:spPr>
                <a:xfrm>
                  <a:off x="1584" y="3936"/>
                  <a:ext cx="0" cy="384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9" name="Rectangle 16"/>
              <p:cNvSpPr/>
              <p:nvPr/>
            </p:nvSpPr>
            <p:spPr>
              <a:xfrm>
                <a:off x="1248" y="3072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0" name="Rectangle 17"/>
              <p:cNvSpPr/>
              <p:nvPr/>
            </p:nvSpPr>
            <p:spPr>
              <a:xfrm>
                <a:off x="1248" y="3648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B</a:t>
                </a:r>
              </a:p>
            </p:txBody>
          </p:sp>
        </p:grpSp>
      </p:grpSp>
      <p:sp>
        <p:nvSpPr>
          <p:cNvPr id="18" name="Text Box 19"/>
          <p:cNvSpPr txBox="1"/>
          <p:nvPr/>
        </p:nvSpPr>
        <p:spPr>
          <a:xfrm>
            <a:off x="764110" y="1900911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/>
              <a:t>1）顺序结构</a:t>
            </a:r>
          </a:p>
        </p:txBody>
      </p:sp>
      <p:sp>
        <p:nvSpPr>
          <p:cNvPr id="19" name="矩形 18"/>
          <p:cNvSpPr/>
          <p:nvPr/>
        </p:nvSpPr>
        <p:spPr>
          <a:xfrm>
            <a:off x="1195608" y="1052736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altLang="zh-CN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2.3  C</a:t>
            </a:r>
            <a:r>
              <a:rPr lang="zh-CN" altLang="en-US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程序设计的基本过程</a:t>
            </a:r>
          </a:p>
        </p:txBody>
      </p:sp>
    </p:spTree>
    <p:extLst>
      <p:ext uri="{BB962C8B-B14F-4D97-AF65-F5344CB8AC3E}">
        <p14:creationId xmlns:p14="http://schemas.microsoft.com/office/powerpoint/2010/main" val="2948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/>
          <p:nvPr/>
        </p:nvSpPr>
        <p:spPr>
          <a:xfrm>
            <a:off x="1096493" y="1688144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/>
              <a:t>2）选择结构</a:t>
            </a:r>
            <a:r>
              <a:rPr lang="zh-CN" altLang="en-US" sz="2400" kern="0" dirty="0" smtClean="0"/>
              <a:t>（分支</a:t>
            </a:r>
            <a:r>
              <a:rPr lang="zh-CN" altLang="en-US" sz="2400" kern="0" dirty="0"/>
              <a:t>结构）</a:t>
            </a:r>
          </a:p>
        </p:txBody>
      </p:sp>
      <p:grpSp>
        <p:nvGrpSpPr>
          <p:cNvPr id="21507" name="Group 3"/>
          <p:cNvGrpSpPr/>
          <p:nvPr/>
        </p:nvGrpSpPr>
        <p:grpSpPr>
          <a:xfrm>
            <a:off x="500527" y="2168216"/>
            <a:ext cx="2971800" cy="3352800"/>
            <a:chOff x="336" y="720"/>
            <a:chExt cx="2544" cy="2256"/>
          </a:xfrm>
        </p:grpSpPr>
        <p:sp>
          <p:nvSpPr>
            <p:cNvPr id="24593" name="Rectangle 4"/>
            <p:cNvSpPr/>
            <p:nvPr/>
          </p:nvSpPr>
          <p:spPr>
            <a:xfrm>
              <a:off x="336" y="816"/>
              <a:ext cx="2544" cy="1968"/>
            </a:xfrm>
            <a:prstGeom prst="rect">
              <a:avLst/>
            </a:prstGeom>
            <a:solidFill>
              <a:srgbClr val="FFFFFF"/>
            </a:solidFill>
            <a:ln w="9525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4594" name="Group 5"/>
            <p:cNvGrpSpPr/>
            <p:nvPr/>
          </p:nvGrpSpPr>
          <p:grpSpPr>
            <a:xfrm>
              <a:off x="480" y="720"/>
              <a:ext cx="2208" cy="2256"/>
              <a:chOff x="480" y="912"/>
              <a:chExt cx="2208" cy="2256"/>
            </a:xfrm>
          </p:grpSpPr>
          <p:sp>
            <p:nvSpPr>
              <p:cNvPr id="24595" name="AutoShape 6"/>
              <p:cNvSpPr/>
              <p:nvPr/>
            </p:nvSpPr>
            <p:spPr>
              <a:xfrm>
                <a:off x="1104" y="1440"/>
                <a:ext cx="960" cy="336"/>
              </a:xfrm>
              <a:prstGeom prst="flowChartDecision">
                <a:avLst/>
              </a:pr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24596" name="Rectangle 7"/>
              <p:cNvSpPr/>
              <p:nvPr/>
            </p:nvSpPr>
            <p:spPr>
              <a:xfrm>
                <a:off x="480" y="2112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4597" name="Rectangle 8"/>
              <p:cNvSpPr/>
              <p:nvPr/>
            </p:nvSpPr>
            <p:spPr>
              <a:xfrm>
                <a:off x="1968" y="2112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B</a:t>
                </a:r>
              </a:p>
            </p:txBody>
          </p:sp>
          <p:grpSp>
            <p:nvGrpSpPr>
              <p:cNvPr id="24598" name="Group 9"/>
              <p:cNvGrpSpPr/>
              <p:nvPr/>
            </p:nvGrpSpPr>
            <p:grpSpPr>
              <a:xfrm>
                <a:off x="864" y="912"/>
                <a:ext cx="1440" cy="2256"/>
                <a:chOff x="1056" y="432"/>
                <a:chExt cx="1440" cy="2256"/>
              </a:xfrm>
            </p:grpSpPr>
            <p:sp>
              <p:nvSpPr>
                <p:cNvPr id="24601" name="Line 10"/>
                <p:cNvSpPr/>
                <p:nvPr/>
              </p:nvSpPr>
              <p:spPr>
                <a:xfrm>
                  <a:off x="1776" y="432"/>
                  <a:ext cx="0" cy="528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pSp>
              <p:nvGrpSpPr>
                <p:cNvPr id="24602" name="Group 11"/>
                <p:cNvGrpSpPr/>
                <p:nvPr/>
              </p:nvGrpSpPr>
              <p:grpSpPr>
                <a:xfrm>
                  <a:off x="1056" y="1104"/>
                  <a:ext cx="1440" cy="1584"/>
                  <a:chOff x="1056" y="1104"/>
                  <a:chExt cx="1440" cy="1584"/>
                </a:xfrm>
              </p:grpSpPr>
              <p:sp>
                <p:nvSpPr>
                  <p:cNvPr id="24603" name="Line 12"/>
                  <p:cNvSpPr/>
                  <p:nvPr/>
                </p:nvSpPr>
                <p:spPr>
                  <a:xfrm flipH="1">
                    <a:off x="1056" y="1104"/>
                    <a:ext cx="240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4604" name="Line 13"/>
                  <p:cNvSpPr/>
                  <p:nvPr/>
                </p:nvSpPr>
                <p:spPr>
                  <a:xfrm>
                    <a:off x="1056" y="1104"/>
                    <a:ext cx="0" cy="528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4605" name="Line 14"/>
                  <p:cNvSpPr/>
                  <p:nvPr/>
                </p:nvSpPr>
                <p:spPr>
                  <a:xfrm>
                    <a:off x="2256" y="1104"/>
                    <a:ext cx="240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4606" name="Line 15"/>
                  <p:cNvSpPr/>
                  <p:nvPr/>
                </p:nvSpPr>
                <p:spPr>
                  <a:xfrm>
                    <a:off x="2496" y="1104"/>
                    <a:ext cx="0" cy="528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4607" name="Line 16"/>
                  <p:cNvSpPr/>
                  <p:nvPr/>
                </p:nvSpPr>
                <p:spPr>
                  <a:xfrm>
                    <a:off x="1056" y="1920"/>
                    <a:ext cx="0" cy="336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4608" name="Line 17"/>
                  <p:cNvSpPr/>
                  <p:nvPr/>
                </p:nvSpPr>
                <p:spPr>
                  <a:xfrm>
                    <a:off x="1056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4609" name="Line 18"/>
                  <p:cNvSpPr/>
                  <p:nvPr/>
                </p:nvSpPr>
                <p:spPr>
                  <a:xfrm>
                    <a:off x="2496" y="1920"/>
                    <a:ext cx="0" cy="336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4610" name="Line 19"/>
                  <p:cNvSpPr/>
                  <p:nvPr/>
                </p:nvSpPr>
                <p:spPr>
                  <a:xfrm>
                    <a:off x="1776" y="2256"/>
                    <a:ext cx="0" cy="432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4611" name="Line 20"/>
                  <p:cNvSpPr/>
                  <p:nvPr/>
                </p:nvSpPr>
                <p:spPr>
                  <a:xfrm flipH="1">
                    <a:off x="1776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</p:grpSp>
          <p:sp>
            <p:nvSpPr>
              <p:cNvPr id="24599" name="Text Box 21"/>
              <p:cNvSpPr txBox="1"/>
              <p:nvPr/>
            </p:nvSpPr>
            <p:spPr>
              <a:xfrm>
                <a:off x="768" y="1152"/>
                <a:ext cx="480" cy="314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真</a:t>
                </a: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600" name="Text Box 22"/>
              <p:cNvSpPr txBox="1"/>
              <p:nvPr/>
            </p:nvSpPr>
            <p:spPr>
              <a:xfrm>
                <a:off x="2016" y="1152"/>
                <a:ext cx="481" cy="314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假</a:t>
                </a: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1508" name="Group 23"/>
          <p:cNvGrpSpPr/>
          <p:nvPr/>
        </p:nvGrpSpPr>
        <p:grpSpPr>
          <a:xfrm>
            <a:off x="6063127" y="3006416"/>
            <a:ext cx="2209800" cy="1371600"/>
            <a:chOff x="3552" y="1584"/>
            <a:chExt cx="1344" cy="912"/>
          </a:xfrm>
        </p:grpSpPr>
        <p:sp>
          <p:nvSpPr>
            <p:cNvPr id="24588" name="Rectangle 24"/>
            <p:cNvSpPr/>
            <p:nvPr/>
          </p:nvSpPr>
          <p:spPr>
            <a:xfrm>
              <a:off x="3552" y="2160"/>
              <a:ext cx="672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4589" name="Rectangle 25"/>
            <p:cNvSpPr/>
            <p:nvPr/>
          </p:nvSpPr>
          <p:spPr>
            <a:xfrm>
              <a:off x="4224" y="2160"/>
              <a:ext cx="672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4590" name="Rectangle 26"/>
            <p:cNvSpPr/>
            <p:nvPr/>
          </p:nvSpPr>
          <p:spPr>
            <a:xfrm>
              <a:off x="3552" y="1584"/>
              <a:ext cx="1344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ea typeface="宋体" panose="02010600030101010101" pitchFamily="2" charset="-122"/>
                </a:rPr>
                <a:t>真       </a:t>
              </a:r>
              <a:r>
                <a:rPr lang="en-US" altLang="zh-CN" sz="2400" dirty="0">
                  <a:ea typeface="宋体" panose="02010600030101010101" pitchFamily="2" charset="-122"/>
                </a:rPr>
                <a:t>P       </a:t>
              </a:r>
              <a:r>
                <a:rPr lang="zh-CN" altLang="en-US" sz="2400" dirty="0">
                  <a:ea typeface="宋体" panose="02010600030101010101" pitchFamily="2" charset="-122"/>
                </a:rPr>
                <a:t>假</a:t>
              </a:r>
            </a:p>
          </p:txBody>
        </p:sp>
        <p:sp>
          <p:nvSpPr>
            <p:cNvPr id="24591" name="Line 27"/>
            <p:cNvSpPr/>
            <p:nvPr/>
          </p:nvSpPr>
          <p:spPr>
            <a:xfrm>
              <a:off x="3552" y="1584"/>
              <a:ext cx="67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2" name="Line 28"/>
            <p:cNvSpPr/>
            <p:nvPr/>
          </p:nvSpPr>
          <p:spPr>
            <a:xfrm flipV="1">
              <a:off x="4224" y="1584"/>
              <a:ext cx="67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509" name="Group 29"/>
          <p:cNvGrpSpPr/>
          <p:nvPr/>
        </p:nvGrpSpPr>
        <p:grpSpPr>
          <a:xfrm>
            <a:off x="3472327" y="3036581"/>
            <a:ext cx="2590800" cy="579438"/>
            <a:chOff x="2352" y="1939"/>
            <a:chExt cx="1632" cy="365"/>
          </a:xfrm>
        </p:grpSpPr>
        <p:sp>
          <p:nvSpPr>
            <p:cNvPr id="24586" name="Text Box 30"/>
            <p:cNvSpPr txBox="1"/>
            <p:nvPr/>
          </p:nvSpPr>
          <p:spPr>
            <a:xfrm>
              <a:off x="2453" y="1939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kern="0" dirty="0"/>
                <a:t>结构化流程图</a:t>
              </a:r>
            </a:p>
          </p:txBody>
        </p:sp>
        <p:sp>
          <p:nvSpPr>
            <p:cNvPr id="24587" name="Line 31"/>
            <p:cNvSpPr/>
            <p:nvPr/>
          </p:nvSpPr>
          <p:spPr>
            <a:xfrm>
              <a:off x="2352" y="2304"/>
              <a:ext cx="16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1510" name="Text Box 32"/>
          <p:cNvSpPr txBox="1"/>
          <p:nvPr/>
        </p:nvSpPr>
        <p:spPr>
          <a:xfrm>
            <a:off x="655417" y="5474863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/>
              <a:t>只能执行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或</a:t>
            </a:r>
            <a:r>
              <a:rPr lang="en-US" altLang="zh-CN" sz="2400" kern="0" dirty="0"/>
              <a:t>B</a:t>
            </a:r>
            <a:r>
              <a:rPr lang="zh-CN" altLang="en-US" sz="2400" kern="0" dirty="0"/>
              <a:t>之一，两条路径汇合在一起然后出口。</a:t>
            </a:r>
          </a:p>
        </p:txBody>
      </p:sp>
      <p:sp>
        <p:nvSpPr>
          <p:cNvPr id="33" name="日期占位符 32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16F2E5-3EFB-492A-BC6D-D70BD0CF1DC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4" name="页脚占位符 33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3561" name="灯片编号占位符 34"/>
          <p:cNvSpPr txBox="1">
            <a:spLocks noGrp="1"/>
          </p:cNvSpPr>
          <p:nvPr>
            <p:ph type="sldNum" sz="quarter" idx="12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DAC4B-6724-4480-95CD-8ECF9B298CB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17</a:t>
            </a:fld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58789" y="5950000"/>
            <a:ext cx="655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kern="0" dirty="0">
                <a:latin typeface="+mn-lt"/>
                <a:ea typeface="+mn-ea"/>
              </a:rPr>
              <a:t>控制语句：</a:t>
            </a:r>
            <a:r>
              <a:rPr lang="en-US" altLang="zh-CN" sz="2400" kern="0" dirty="0">
                <a:latin typeface="+mn-lt"/>
                <a:ea typeface="+mn-ea"/>
              </a:rPr>
              <a:t>if</a:t>
            </a:r>
            <a:r>
              <a:rPr lang="zh-CN" altLang="en-US" sz="2400" kern="0" dirty="0" smtClean="0">
                <a:latin typeface="+mn-lt"/>
                <a:ea typeface="+mn-ea"/>
              </a:rPr>
              <a:t>语句。</a:t>
            </a: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95608" y="1052736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altLang="zh-CN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2.3  C</a:t>
            </a:r>
            <a:r>
              <a:rPr lang="zh-CN" altLang="en-US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程序设计的基本过程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/>
          <p:nvPr/>
        </p:nvSpPr>
        <p:spPr>
          <a:xfrm>
            <a:off x="1190114" y="1589296"/>
            <a:ext cx="79248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/>
              <a:t>3）循环结构（又称重复结构）</a:t>
            </a:r>
          </a:p>
        </p:txBody>
      </p:sp>
      <p:grpSp>
        <p:nvGrpSpPr>
          <p:cNvPr id="22531" name="Group 3"/>
          <p:cNvGrpSpPr/>
          <p:nvPr/>
        </p:nvGrpSpPr>
        <p:grpSpPr>
          <a:xfrm>
            <a:off x="543856" y="2001368"/>
            <a:ext cx="7255519" cy="3888431"/>
            <a:chOff x="418" y="1104"/>
            <a:chExt cx="4817" cy="2957"/>
          </a:xfrm>
        </p:grpSpPr>
        <p:grpSp>
          <p:nvGrpSpPr>
            <p:cNvPr id="25607" name="Group 4"/>
            <p:cNvGrpSpPr/>
            <p:nvPr/>
          </p:nvGrpSpPr>
          <p:grpSpPr>
            <a:xfrm>
              <a:off x="3332" y="1104"/>
              <a:ext cx="1104" cy="1440"/>
              <a:chOff x="3648" y="720"/>
              <a:chExt cx="1104" cy="1440"/>
            </a:xfrm>
          </p:grpSpPr>
          <p:sp>
            <p:nvSpPr>
              <p:cNvPr id="25640" name="Rectangle 5"/>
              <p:cNvSpPr/>
              <p:nvPr/>
            </p:nvSpPr>
            <p:spPr>
              <a:xfrm>
                <a:off x="3648" y="864"/>
                <a:ext cx="1104" cy="11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1" name="AutoShape 6"/>
              <p:cNvSpPr/>
              <p:nvPr/>
            </p:nvSpPr>
            <p:spPr>
              <a:xfrm>
                <a:off x="4054" y="1480"/>
                <a:ext cx="584" cy="280"/>
              </a:xfrm>
              <a:prstGeom prst="flowChartDecision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25642" name="Rectangle 7"/>
              <p:cNvSpPr/>
              <p:nvPr/>
            </p:nvSpPr>
            <p:spPr>
              <a:xfrm>
                <a:off x="4083" y="1080"/>
                <a:ext cx="526" cy="24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A</a:t>
                </a:r>
              </a:p>
            </p:txBody>
          </p:sp>
          <p:grpSp>
            <p:nvGrpSpPr>
              <p:cNvPr id="25643" name="Group 8"/>
              <p:cNvGrpSpPr/>
              <p:nvPr/>
            </p:nvGrpSpPr>
            <p:grpSpPr>
              <a:xfrm>
                <a:off x="3762" y="720"/>
                <a:ext cx="584" cy="1440"/>
                <a:chOff x="2736" y="1152"/>
                <a:chExt cx="960" cy="1728"/>
              </a:xfrm>
            </p:grpSpPr>
            <p:sp>
              <p:nvSpPr>
                <p:cNvPr id="25646" name="Line 9"/>
                <p:cNvSpPr/>
                <p:nvPr/>
              </p:nvSpPr>
              <p:spPr>
                <a:xfrm>
                  <a:off x="3696" y="1152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5647" name="Line 10"/>
                <p:cNvSpPr/>
                <p:nvPr/>
              </p:nvSpPr>
              <p:spPr>
                <a:xfrm>
                  <a:off x="3696" y="1872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5648" name="Line 11"/>
                <p:cNvSpPr/>
                <p:nvPr/>
              </p:nvSpPr>
              <p:spPr>
                <a:xfrm>
                  <a:off x="3696" y="2400"/>
                  <a:ext cx="0" cy="480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5649" name="Line 12"/>
                <p:cNvSpPr/>
                <p:nvPr/>
              </p:nvSpPr>
              <p:spPr>
                <a:xfrm flipH="1">
                  <a:off x="2736" y="2208"/>
                  <a:ext cx="480" cy="0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50" name="Line 13"/>
                <p:cNvSpPr/>
                <p:nvPr/>
              </p:nvSpPr>
              <p:spPr>
                <a:xfrm flipV="1">
                  <a:off x="2736" y="1440"/>
                  <a:ext cx="0" cy="768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51" name="Line 14"/>
                <p:cNvSpPr/>
                <p:nvPr/>
              </p:nvSpPr>
              <p:spPr>
                <a:xfrm>
                  <a:off x="2736" y="1440"/>
                  <a:ext cx="960" cy="0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5644" name="Text Box 15"/>
              <p:cNvSpPr txBox="1"/>
              <p:nvPr/>
            </p:nvSpPr>
            <p:spPr>
              <a:xfrm>
                <a:off x="4433" y="1760"/>
                <a:ext cx="20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真</a:t>
                </a: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5645" name="Text Box 16"/>
              <p:cNvSpPr txBox="1"/>
              <p:nvPr/>
            </p:nvSpPr>
            <p:spPr>
              <a:xfrm>
                <a:off x="3849" y="1360"/>
                <a:ext cx="20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假</a:t>
                </a: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08" name="Group 17"/>
            <p:cNvGrpSpPr/>
            <p:nvPr/>
          </p:nvGrpSpPr>
          <p:grpSpPr>
            <a:xfrm>
              <a:off x="1104" y="2784"/>
              <a:ext cx="1008" cy="576"/>
              <a:chOff x="816" y="2400"/>
              <a:chExt cx="1008" cy="576"/>
            </a:xfrm>
          </p:grpSpPr>
          <p:sp>
            <p:nvSpPr>
              <p:cNvPr id="25636" name="Rectangle 18"/>
              <p:cNvSpPr/>
              <p:nvPr/>
            </p:nvSpPr>
            <p:spPr>
              <a:xfrm>
                <a:off x="816" y="2400"/>
                <a:ext cx="1008" cy="57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37" name="Rectangle 19"/>
              <p:cNvSpPr/>
              <p:nvPr/>
            </p:nvSpPr>
            <p:spPr>
              <a:xfrm>
                <a:off x="1104" y="2688"/>
                <a:ext cx="720" cy="288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38" name="Text Box 20"/>
              <p:cNvSpPr txBox="1"/>
              <p:nvPr/>
            </p:nvSpPr>
            <p:spPr>
              <a:xfrm>
                <a:off x="1361" y="2688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5639" name="Text Box 21"/>
              <p:cNvSpPr txBox="1"/>
              <p:nvPr/>
            </p:nvSpPr>
            <p:spPr>
              <a:xfrm>
                <a:off x="945" y="2400"/>
                <a:ext cx="79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ea typeface="宋体" panose="02010600030101010101" pitchFamily="2" charset="-122"/>
                  </a:rPr>
                  <a:t>当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P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为真</a:t>
                </a:r>
              </a:p>
            </p:txBody>
          </p:sp>
        </p:grpSp>
        <p:grpSp>
          <p:nvGrpSpPr>
            <p:cNvPr id="25609" name="Group 22"/>
            <p:cNvGrpSpPr/>
            <p:nvPr/>
          </p:nvGrpSpPr>
          <p:grpSpPr>
            <a:xfrm>
              <a:off x="3428" y="2832"/>
              <a:ext cx="1008" cy="576"/>
              <a:chOff x="3744" y="2448"/>
              <a:chExt cx="1008" cy="576"/>
            </a:xfrm>
          </p:grpSpPr>
          <p:sp>
            <p:nvSpPr>
              <p:cNvPr id="25632" name="Rectangle 23"/>
              <p:cNvSpPr/>
              <p:nvPr/>
            </p:nvSpPr>
            <p:spPr>
              <a:xfrm>
                <a:off x="3744" y="2448"/>
                <a:ext cx="1008" cy="57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33" name="Rectangle 24"/>
              <p:cNvSpPr/>
              <p:nvPr/>
            </p:nvSpPr>
            <p:spPr>
              <a:xfrm>
                <a:off x="4068" y="2448"/>
                <a:ext cx="684" cy="288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34" name="Text Box 25"/>
              <p:cNvSpPr txBox="1"/>
              <p:nvPr/>
            </p:nvSpPr>
            <p:spPr>
              <a:xfrm>
                <a:off x="4272" y="2448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5635" name="Text Box 26"/>
              <p:cNvSpPr txBox="1"/>
              <p:nvPr/>
            </p:nvSpPr>
            <p:spPr>
              <a:xfrm>
                <a:off x="3744" y="2736"/>
                <a:ext cx="99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ea typeface="宋体" panose="02010600030101010101" pitchFamily="2" charset="-122"/>
                  </a:rPr>
                  <a:t>直到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P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为真</a:t>
                </a:r>
              </a:p>
            </p:txBody>
          </p:sp>
        </p:grpSp>
        <p:grpSp>
          <p:nvGrpSpPr>
            <p:cNvPr id="25610" name="Group 27"/>
            <p:cNvGrpSpPr/>
            <p:nvPr/>
          </p:nvGrpSpPr>
          <p:grpSpPr>
            <a:xfrm>
              <a:off x="1056" y="1152"/>
              <a:ext cx="1104" cy="1440"/>
              <a:chOff x="768" y="768"/>
              <a:chExt cx="1104" cy="1440"/>
            </a:xfrm>
          </p:grpSpPr>
          <p:sp>
            <p:nvSpPr>
              <p:cNvPr id="25613" name="Rectangle 28"/>
              <p:cNvSpPr/>
              <p:nvPr/>
            </p:nvSpPr>
            <p:spPr>
              <a:xfrm>
                <a:off x="768" y="848"/>
                <a:ext cx="1104" cy="124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4" name="AutoShape 29"/>
              <p:cNvSpPr/>
              <p:nvPr/>
            </p:nvSpPr>
            <p:spPr>
              <a:xfrm>
                <a:off x="977" y="1008"/>
                <a:ext cx="596" cy="280"/>
              </a:xfrm>
              <a:prstGeom prst="flowChartDecision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25615" name="Rectangle 30"/>
              <p:cNvSpPr/>
              <p:nvPr/>
            </p:nvSpPr>
            <p:spPr>
              <a:xfrm>
                <a:off x="1007" y="1528"/>
                <a:ext cx="537" cy="24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A</a:t>
                </a:r>
              </a:p>
            </p:txBody>
          </p:sp>
          <p:grpSp>
            <p:nvGrpSpPr>
              <p:cNvPr id="25616" name="Group 31"/>
              <p:cNvGrpSpPr/>
              <p:nvPr/>
            </p:nvGrpSpPr>
            <p:grpSpPr>
              <a:xfrm>
                <a:off x="1296" y="888"/>
                <a:ext cx="370" cy="648"/>
                <a:chOff x="1152" y="936"/>
                <a:chExt cx="370" cy="648"/>
              </a:xfrm>
            </p:grpSpPr>
            <p:sp>
              <p:nvSpPr>
                <p:cNvPr id="25630" name="Text Box 32"/>
                <p:cNvSpPr txBox="1"/>
                <p:nvPr/>
              </p:nvSpPr>
              <p:spPr>
                <a:xfrm>
                  <a:off x="1344" y="936"/>
                  <a:ext cx="17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假</a:t>
                  </a:r>
                  <a:endParaRPr lang="zh-CN" altLang="en-US" sz="2400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1" name="Text Box 33"/>
                <p:cNvSpPr txBox="1"/>
                <p:nvPr/>
              </p:nvSpPr>
              <p:spPr>
                <a:xfrm>
                  <a:off x="1152" y="1296"/>
                  <a:ext cx="17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真</a:t>
                  </a:r>
                  <a:endParaRPr lang="zh-CN" altLang="en-US" sz="2400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617" name="Group 34"/>
              <p:cNvGrpSpPr/>
              <p:nvPr/>
            </p:nvGrpSpPr>
            <p:grpSpPr>
              <a:xfrm>
                <a:off x="1275" y="1168"/>
                <a:ext cx="507" cy="1040"/>
                <a:chOff x="1488" y="1248"/>
                <a:chExt cx="816" cy="1248"/>
              </a:xfrm>
            </p:grpSpPr>
            <p:sp>
              <p:nvSpPr>
                <p:cNvPr id="25626" name="Line 35"/>
                <p:cNvSpPr/>
                <p:nvPr/>
              </p:nvSpPr>
              <p:spPr>
                <a:xfrm>
                  <a:off x="1968" y="1248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27" name="Line 36"/>
                <p:cNvSpPr/>
                <p:nvPr/>
              </p:nvSpPr>
              <p:spPr>
                <a:xfrm>
                  <a:off x="2304" y="1248"/>
                  <a:ext cx="0" cy="1008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28" name="Line 37"/>
                <p:cNvSpPr/>
                <p:nvPr/>
              </p:nvSpPr>
              <p:spPr>
                <a:xfrm flipH="1">
                  <a:off x="1488" y="2256"/>
                  <a:ext cx="816" cy="0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29" name="Line 38"/>
                <p:cNvSpPr/>
                <p:nvPr/>
              </p:nvSpPr>
              <p:spPr>
                <a:xfrm>
                  <a:off x="1488" y="2256"/>
                  <a:ext cx="0" cy="240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25618" name="Group 39"/>
              <p:cNvGrpSpPr/>
              <p:nvPr/>
            </p:nvGrpSpPr>
            <p:grpSpPr>
              <a:xfrm>
                <a:off x="858" y="768"/>
                <a:ext cx="417" cy="1120"/>
                <a:chOff x="816" y="768"/>
                <a:chExt cx="672" cy="1344"/>
              </a:xfrm>
            </p:grpSpPr>
            <p:sp>
              <p:nvSpPr>
                <p:cNvPr id="25619" name="Line 40"/>
                <p:cNvSpPr/>
                <p:nvPr/>
              </p:nvSpPr>
              <p:spPr>
                <a:xfrm flipV="1">
                  <a:off x="1488" y="768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  <p:sp>
              <p:nvSpPr>
                <p:cNvPr id="25620" name="Line 41"/>
                <p:cNvSpPr/>
                <p:nvPr/>
              </p:nvSpPr>
              <p:spPr>
                <a:xfrm>
                  <a:off x="1488" y="1392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pSp>
              <p:nvGrpSpPr>
                <p:cNvPr id="25621" name="Group 42"/>
                <p:cNvGrpSpPr/>
                <p:nvPr/>
              </p:nvGrpSpPr>
              <p:grpSpPr>
                <a:xfrm>
                  <a:off x="816" y="1008"/>
                  <a:ext cx="672" cy="1104"/>
                  <a:chOff x="816" y="1008"/>
                  <a:chExt cx="672" cy="1104"/>
                </a:xfrm>
              </p:grpSpPr>
              <p:sp>
                <p:nvSpPr>
                  <p:cNvPr id="25622" name="Line 43"/>
                  <p:cNvSpPr/>
                  <p:nvPr/>
                </p:nvSpPr>
                <p:spPr>
                  <a:xfrm>
                    <a:off x="1488" y="1968"/>
                    <a:ext cx="0" cy="144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3" name="Line 44"/>
                  <p:cNvSpPr/>
                  <p:nvPr/>
                </p:nvSpPr>
                <p:spPr>
                  <a:xfrm flipH="1">
                    <a:off x="816" y="2112"/>
                    <a:ext cx="672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4" name="Line 45"/>
                  <p:cNvSpPr/>
                  <p:nvPr/>
                </p:nvSpPr>
                <p:spPr>
                  <a:xfrm flipV="1">
                    <a:off x="816" y="1008"/>
                    <a:ext cx="0" cy="1104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5" name="Line 46"/>
                  <p:cNvSpPr/>
                  <p:nvPr/>
                </p:nvSpPr>
                <p:spPr>
                  <a:xfrm>
                    <a:off x="816" y="1008"/>
                    <a:ext cx="576" cy="0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sp>
          <p:nvSpPr>
            <p:cNvPr id="25611" name="Text Box 47"/>
            <p:cNvSpPr txBox="1"/>
            <p:nvPr/>
          </p:nvSpPr>
          <p:spPr>
            <a:xfrm>
              <a:off x="418" y="3739"/>
              <a:ext cx="2291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kern="0" dirty="0"/>
                <a:t>当型（</a:t>
              </a:r>
              <a:r>
                <a:rPr lang="en-US" altLang="zh-CN" sz="2400" kern="0" dirty="0"/>
                <a:t>while</a:t>
              </a:r>
              <a:r>
                <a:rPr lang="zh-CN" altLang="en-US" sz="2400" kern="0" dirty="0"/>
                <a:t>型）循环结构</a:t>
              </a:r>
            </a:p>
          </p:txBody>
        </p:sp>
        <p:sp>
          <p:nvSpPr>
            <p:cNvPr id="25612" name="Text Box 48"/>
            <p:cNvSpPr txBox="1"/>
            <p:nvPr/>
          </p:nvSpPr>
          <p:spPr>
            <a:xfrm>
              <a:off x="2825" y="3752"/>
              <a:ext cx="241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None/>
              </a:pPr>
              <a:r>
                <a:rPr lang="zh-CN" altLang="en-US" sz="2400" kern="0" dirty="0"/>
                <a:t>直到（</a:t>
              </a:r>
              <a:r>
                <a:rPr lang="en-US" altLang="zh-CN" sz="2400" kern="0" dirty="0"/>
                <a:t>until</a:t>
              </a:r>
              <a:r>
                <a:rPr lang="zh-CN" altLang="en-US" sz="2400" kern="0" dirty="0"/>
                <a:t>型）型循环结构</a:t>
              </a:r>
            </a:p>
          </p:txBody>
        </p:sp>
      </p:grpSp>
      <p:sp>
        <p:nvSpPr>
          <p:cNvPr id="49" name="日期占位符 48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74636D-4830-4C84-8D0F-7B724EB5E9A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0" name="页脚占位符 49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4582" name="灯片编号占位符 50"/>
          <p:cNvSpPr txBox="1">
            <a:spLocks noGrp="1"/>
          </p:cNvSpPr>
          <p:nvPr>
            <p:ph type="sldNum" sz="quarter" idx="12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81CC66-494B-40D7-B70C-6F0B66D4307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584523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kern="0" dirty="0">
                <a:latin typeface="+mn-lt"/>
                <a:ea typeface="+mn-ea"/>
              </a:rPr>
              <a:t>for</a:t>
            </a:r>
            <a:r>
              <a:rPr lang="zh-CN" altLang="en-US" sz="2400" kern="0" dirty="0">
                <a:latin typeface="+mn-lt"/>
                <a:ea typeface="+mn-ea"/>
              </a:rPr>
              <a:t>语句、</a:t>
            </a:r>
            <a:r>
              <a:rPr lang="en-US" altLang="zh-CN" sz="2400" kern="0" dirty="0">
                <a:latin typeface="+mn-lt"/>
                <a:ea typeface="+mn-ea"/>
              </a:rPr>
              <a:t>while</a:t>
            </a:r>
            <a:r>
              <a:rPr lang="zh-CN" altLang="en-US" sz="2400" kern="0" dirty="0">
                <a:latin typeface="+mn-lt"/>
                <a:ea typeface="+mn-ea"/>
              </a:rPr>
              <a:t>语句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03112" y="5840250"/>
            <a:ext cx="218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kern="0" dirty="0">
                <a:latin typeface="+mn-lt"/>
                <a:ea typeface="+mn-ea"/>
              </a:rPr>
              <a:t>do while</a:t>
            </a:r>
            <a:r>
              <a:rPr lang="zh-CN" altLang="en-US" sz="2400" kern="0" dirty="0">
                <a:latin typeface="+mn-lt"/>
                <a:ea typeface="+mn-ea"/>
              </a:rPr>
              <a:t>语句</a:t>
            </a:r>
          </a:p>
        </p:txBody>
      </p:sp>
      <p:sp>
        <p:nvSpPr>
          <p:cNvPr id="54" name="矩形 53"/>
          <p:cNvSpPr/>
          <p:nvPr/>
        </p:nvSpPr>
        <p:spPr>
          <a:xfrm>
            <a:off x="1195608" y="1052736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altLang="zh-CN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2.3  C</a:t>
            </a:r>
            <a:r>
              <a:rPr lang="zh-CN" altLang="en-US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程序设计的基本过程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/>
          <p:nvPr/>
        </p:nvGrpSpPr>
        <p:grpSpPr>
          <a:xfrm>
            <a:off x="1078024" y="2231595"/>
            <a:ext cx="5616351" cy="3371777"/>
            <a:chOff x="621" y="192"/>
            <a:chExt cx="4368" cy="2875"/>
          </a:xfrm>
        </p:grpSpPr>
        <p:sp>
          <p:nvSpPr>
            <p:cNvPr id="26632" name="Rectangle 3"/>
            <p:cNvSpPr/>
            <p:nvPr/>
          </p:nvSpPr>
          <p:spPr>
            <a:xfrm>
              <a:off x="4023" y="1354"/>
              <a:ext cx="368" cy="262"/>
            </a:xfrm>
            <a:prstGeom prst="rect">
              <a:avLst/>
            </a:prstGeom>
            <a:solidFill>
              <a:srgbClr val="800000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Rectangle 4"/>
            <p:cNvSpPr/>
            <p:nvPr/>
          </p:nvSpPr>
          <p:spPr>
            <a:xfrm>
              <a:off x="2966" y="1354"/>
              <a:ext cx="322" cy="262"/>
            </a:xfrm>
            <a:prstGeom prst="rect">
              <a:avLst/>
            </a:prstGeom>
            <a:solidFill>
              <a:srgbClr val="800000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Rectangle 5"/>
            <p:cNvSpPr/>
            <p:nvPr/>
          </p:nvSpPr>
          <p:spPr>
            <a:xfrm>
              <a:off x="1908" y="1354"/>
              <a:ext cx="368" cy="262"/>
            </a:xfrm>
            <a:prstGeom prst="rect">
              <a:avLst/>
            </a:prstGeom>
            <a:solidFill>
              <a:srgbClr val="800000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5" name="Rectangle 6"/>
            <p:cNvSpPr/>
            <p:nvPr/>
          </p:nvSpPr>
          <p:spPr>
            <a:xfrm>
              <a:off x="1035" y="1354"/>
              <a:ext cx="322" cy="262"/>
            </a:xfrm>
            <a:prstGeom prst="rect">
              <a:avLst/>
            </a:prstGeom>
            <a:solidFill>
              <a:srgbClr val="800000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6" name="Text Box 7"/>
            <p:cNvSpPr txBox="1"/>
            <p:nvPr/>
          </p:nvSpPr>
          <p:spPr>
            <a:xfrm>
              <a:off x="2243" y="415"/>
              <a:ext cx="27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6637" name="Line 8"/>
            <p:cNvSpPr/>
            <p:nvPr/>
          </p:nvSpPr>
          <p:spPr>
            <a:xfrm>
              <a:off x="621" y="346"/>
              <a:ext cx="43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6638" name="Line 9"/>
            <p:cNvSpPr/>
            <p:nvPr/>
          </p:nvSpPr>
          <p:spPr>
            <a:xfrm>
              <a:off x="4989" y="346"/>
              <a:ext cx="0" cy="24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6639" name="Line 10"/>
            <p:cNvSpPr/>
            <p:nvPr/>
          </p:nvSpPr>
          <p:spPr>
            <a:xfrm flipH="1">
              <a:off x="621" y="2806"/>
              <a:ext cx="43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6640" name="Line 11"/>
            <p:cNvSpPr/>
            <p:nvPr/>
          </p:nvSpPr>
          <p:spPr>
            <a:xfrm flipV="1">
              <a:off x="621" y="341"/>
              <a:ext cx="0" cy="24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6641" name="Line 12"/>
            <p:cNvSpPr/>
            <p:nvPr/>
          </p:nvSpPr>
          <p:spPr>
            <a:xfrm>
              <a:off x="2555" y="1504"/>
              <a:ext cx="322" cy="0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26642" name="Line 13"/>
            <p:cNvSpPr/>
            <p:nvPr/>
          </p:nvSpPr>
          <p:spPr>
            <a:xfrm>
              <a:off x="3645" y="1504"/>
              <a:ext cx="276" cy="0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26643" name="Oval 14"/>
            <p:cNvSpPr/>
            <p:nvPr/>
          </p:nvSpPr>
          <p:spPr>
            <a:xfrm>
              <a:off x="2484" y="491"/>
              <a:ext cx="322" cy="26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4" name="Text Box 15"/>
            <p:cNvSpPr txBox="1"/>
            <p:nvPr/>
          </p:nvSpPr>
          <p:spPr>
            <a:xfrm>
              <a:off x="1243" y="1349"/>
              <a:ext cx="368" cy="288"/>
            </a:xfrm>
            <a:prstGeom prst="rect">
              <a:avLst/>
            </a:prstGeom>
            <a:solidFill>
              <a:srgbClr val="00FFFF"/>
            </a:solidFill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A1</a:t>
              </a:r>
            </a:p>
          </p:txBody>
        </p:sp>
        <p:sp>
          <p:nvSpPr>
            <p:cNvPr id="26645" name="Rectangle 16"/>
            <p:cNvSpPr/>
            <p:nvPr/>
          </p:nvSpPr>
          <p:spPr>
            <a:xfrm>
              <a:off x="2116" y="1349"/>
              <a:ext cx="368" cy="288"/>
            </a:xfrm>
            <a:prstGeom prst="rect">
              <a:avLst/>
            </a:prstGeom>
            <a:solidFill>
              <a:srgbClr val="00FFFF"/>
            </a:solidFill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A2</a:t>
              </a:r>
            </a:p>
          </p:txBody>
        </p:sp>
        <p:sp>
          <p:nvSpPr>
            <p:cNvPr id="26646" name="Rectangle 17"/>
            <p:cNvSpPr/>
            <p:nvPr/>
          </p:nvSpPr>
          <p:spPr>
            <a:xfrm>
              <a:off x="3174" y="1349"/>
              <a:ext cx="322" cy="288"/>
            </a:xfrm>
            <a:prstGeom prst="rect">
              <a:avLst/>
            </a:prstGeom>
            <a:solidFill>
              <a:srgbClr val="00FFFF"/>
            </a:solidFill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Ai</a:t>
              </a:r>
            </a:p>
          </p:txBody>
        </p:sp>
        <p:sp>
          <p:nvSpPr>
            <p:cNvPr id="26647" name="Rectangle 18"/>
            <p:cNvSpPr/>
            <p:nvPr/>
          </p:nvSpPr>
          <p:spPr>
            <a:xfrm>
              <a:off x="4237" y="1349"/>
              <a:ext cx="368" cy="288"/>
            </a:xfrm>
            <a:prstGeom prst="rect">
              <a:avLst/>
            </a:prstGeom>
            <a:solidFill>
              <a:srgbClr val="00FFFF"/>
            </a:solidFill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An</a:t>
              </a:r>
            </a:p>
          </p:txBody>
        </p:sp>
        <p:sp>
          <p:nvSpPr>
            <p:cNvPr id="26648" name="Line 19"/>
            <p:cNvSpPr/>
            <p:nvPr/>
          </p:nvSpPr>
          <p:spPr>
            <a:xfrm flipH="1">
              <a:off x="1381" y="677"/>
              <a:ext cx="1103" cy="67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6649" name="Line 20"/>
            <p:cNvSpPr/>
            <p:nvPr/>
          </p:nvSpPr>
          <p:spPr>
            <a:xfrm flipH="1">
              <a:off x="2346" y="715"/>
              <a:ext cx="184" cy="63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6650" name="Line 21"/>
            <p:cNvSpPr/>
            <p:nvPr/>
          </p:nvSpPr>
          <p:spPr>
            <a:xfrm>
              <a:off x="2760" y="715"/>
              <a:ext cx="552" cy="63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6651" name="Line 22"/>
            <p:cNvSpPr/>
            <p:nvPr/>
          </p:nvSpPr>
          <p:spPr>
            <a:xfrm>
              <a:off x="2806" y="677"/>
              <a:ext cx="1609" cy="67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6652" name="Oval 23"/>
            <p:cNvSpPr/>
            <p:nvPr/>
          </p:nvSpPr>
          <p:spPr>
            <a:xfrm>
              <a:off x="2622" y="2320"/>
              <a:ext cx="322" cy="299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Line 24"/>
            <p:cNvSpPr/>
            <p:nvPr/>
          </p:nvSpPr>
          <p:spPr>
            <a:xfrm>
              <a:off x="1381" y="1611"/>
              <a:ext cx="1287" cy="78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6654" name="Line 25"/>
            <p:cNvSpPr/>
            <p:nvPr/>
          </p:nvSpPr>
          <p:spPr>
            <a:xfrm>
              <a:off x="2346" y="1611"/>
              <a:ext cx="368" cy="709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6655" name="Line 26"/>
            <p:cNvSpPr/>
            <p:nvPr/>
          </p:nvSpPr>
          <p:spPr>
            <a:xfrm flipH="1">
              <a:off x="2898" y="1611"/>
              <a:ext cx="460" cy="74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6656" name="Line 27"/>
            <p:cNvSpPr/>
            <p:nvPr/>
          </p:nvSpPr>
          <p:spPr>
            <a:xfrm flipH="1">
              <a:off x="2944" y="1611"/>
              <a:ext cx="1471" cy="821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6657" name="Line 28"/>
            <p:cNvSpPr/>
            <p:nvPr/>
          </p:nvSpPr>
          <p:spPr>
            <a:xfrm>
              <a:off x="2622" y="192"/>
              <a:ext cx="0" cy="299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6658" name="Line 29"/>
            <p:cNvSpPr/>
            <p:nvPr/>
          </p:nvSpPr>
          <p:spPr>
            <a:xfrm>
              <a:off x="2806" y="2619"/>
              <a:ext cx="0" cy="44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6659" name="Text Box 30"/>
            <p:cNvSpPr txBox="1"/>
            <p:nvPr/>
          </p:nvSpPr>
          <p:spPr>
            <a:xfrm>
              <a:off x="1519" y="793"/>
              <a:ext cx="539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K=k1</a:t>
              </a:r>
            </a:p>
          </p:txBody>
        </p:sp>
        <p:sp>
          <p:nvSpPr>
            <p:cNvPr id="26660" name="Text Box 31"/>
            <p:cNvSpPr txBox="1"/>
            <p:nvPr/>
          </p:nvSpPr>
          <p:spPr>
            <a:xfrm>
              <a:off x="2397" y="980"/>
              <a:ext cx="528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K=k2</a:t>
              </a:r>
            </a:p>
          </p:txBody>
        </p:sp>
        <p:sp>
          <p:nvSpPr>
            <p:cNvPr id="26661" name="Text Box 32"/>
            <p:cNvSpPr txBox="1"/>
            <p:nvPr/>
          </p:nvSpPr>
          <p:spPr>
            <a:xfrm>
              <a:off x="3089" y="967"/>
              <a:ext cx="518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K=ki</a:t>
              </a:r>
            </a:p>
          </p:txBody>
        </p:sp>
        <p:sp>
          <p:nvSpPr>
            <p:cNvPr id="26662" name="Text Box 33"/>
            <p:cNvSpPr txBox="1"/>
            <p:nvPr/>
          </p:nvSpPr>
          <p:spPr>
            <a:xfrm>
              <a:off x="3807" y="924"/>
              <a:ext cx="591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K=kn</a:t>
              </a:r>
            </a:p>
          </p:txBody>
        </p:sp>
      </p:grpSp>
      <p:sp>
        <p:nvSpPr>
          <p:cNvPr id="23555" name="Text Box 34"/>
          <p:cNvSpPr txBox="1"/>
          <p:nvPr/>
        </p:nvSpPr>
        <p:spPr>
          <a:xfrm>
            <a:off x="996212" y="1689368"/>
            <a:ext cx="5181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kern="0" dirty="0"/>
              <a:t>4</a:t>
            </a:r>
            <a:r>
              <a:rPr lang="en-US" altLang="zh-CN" sz="2400" kern="0" dirty="0" smtClean="0"/>
              <a:t>) </a:t>
            </a:r>
            <a:r>
              <a:rPr lang="zh-CN" altLang="en-US" sz="2400" kern="0" dirty="0" smtClean="0"/>
              <a:t>由</a:t>
            </a:r>
            <a:r>
              <a:rPr lang="zh-CN" altLang="en-US" sz="2400" kern="0" dirty="0"/>
              <a:t>选择结构派生的多分支选择结构</a:t>
            </a:r>
          </a:p>
        </p:txBody>
      </p:sp>
      <p:sp>
        <p:nvSpPr>
          <p:cNvPr id="36" name="日期占位符 35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65F818-C97C-4E67-81F1-C0CA5C0F5AC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7" name="页脚占位符 36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5607" name="灯片编号占位符 37"/>
          <p:cNvSpPr txBox="1">
            <a:spLocks noGrp="1"/>
          </p:cNvSpPr>
          <p:nvPr>
            <p:ph type="sldNum" sz="quarter" idx="12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AAC06A-7D96-42DA-8AA8-B2304A677AD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039" y="5708588"/>
            <a:ext cx="354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lt"/>
              </a:rPr>
              <a:t>if</a:t>
            </a:r>
            <a:r>
              <a:rPr lang="zh-CN" altLang="en-US" sz="2400" b="1" dirty="0" smtClean="0">
                <a:latin typeface="+mn-lt"/>
              </a:rPr>
              <a:t>语句 、</a:t>
            </a:r>
            <a:r>
              <a:rPr lang="en-US" altLang="zh-CN" sz="2400" b="1" dirty="0" smtClean="0">
                <a:latin typeface="+mn-lt"/>
              </a:rPr>
              <a:t>switch</a:t>
            </a:r>
            <a:r>
              <a:rPr lang="zh-CN" altLang="en-US" sz="2400" b="1" dirty="0">
                <a:latin typeface="+mn-lt"/>
              </a:rPr>
              <a:t>语句</a:t>
            </a:r>
          </a:p>
        </p:txBody>
      </p:sp>
      <p:sp>
        <p:nvSpPr>
          <p:cNvPr id="40" name="矩形 39"/>
          <p:cNvSpPr/>
          <p:nvPr/>
        </p:nvSpPr>
        <p:spPr>
          <a:xfrm>
            <a:off x="1195608" y="1052736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altLang="zh-CN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2.3  C</a:t>
            </a:r>
            <a:r>
              <a:rPr lang="zh-CN" altLang="en-US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程序设计的基本过程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1104422"/>
            <a:ext cx="7772400" cy="4572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2.1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Ｃ语言程序的结构与书写规则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559495" y="3462628"/>
            <a:ext cx="7991475" cy="314960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663575" algn="just" eaLnBrk="1" hangingPunct="1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400" dirty="0"/>
          </a:p>
          <a:p>
            <a:pPr marL="0" indent="663575" algn="just" eaLnBrk="1" hangingPunct="1">
              <a:lnSpc>
                <a:spcPct val="80000"/>
              </a:lnSpc>
              <a:buClr>
                <a:schemeClr val="tx2"/>
              </a:buClr>
              <a:buNone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2.1]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仅由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main()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函数构成的Ｃ语言程序。</a:t>
            </a:r>
          </a:p>
          <a:p>
            <a:pPr marL="0" indent="663575" algn="just" eaLnBrk="1" hangingPunct="1">
              <a:lnSpc>
                <a:spcPct val="80000"/>
              </a:lnSpc>
              <a:buClr>
                <a:schemeClr val="tx2"/>
              </a:buClr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main()</a:t>
            </a:r>
          </a:p>
          <a:p>
            <a:pPr marL="0" indent="663575" algn="just" eaLnBrk="1" hangingPunct="1">
              <a:lnSpc>
                <a:spcPct val="80000"/>
              </a:lnSpc>
              <a:buClr>
                <a:schemeClr val="tx2"/>
              </a:buClr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{ </a:t>
            </a:r>
          </a:p>
          <a:p>
            <a:pPr marL="0" indent="663575" algn="just" eaLnBrk="1" hangingPunct="1">
              <a:lnSpc>
                <a:spcPct val="80000"/>
              </a:lnSpc>
              <a:buClr>
                <a:schemeClr val="tx2"/>
              </a:buClr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    printf(“This is a C program.\n”);</a:t>
            </a:r>
          </a:p>
          <a:p>
            <a:pPr marL="0" indent="663575" algn="just" eaLnBrk="1" hangingPunct="1">
              <a:lnSpc>
                <a:spcPct val="80000"/>
              </a:lnSpc>
              <a:buClr>
                <a:schemeClr val="tx2"/>
              </a:buClr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</a:p>
          <a:p>
            <a:pPr marL="0" indent="663575" algn="just" eaLnBrk="1" hangingPunct="1">
              <a:lnSpc>
                <a:spcPct val="80000"/>
              </a:lnSpc>
              <a:buClr>
                <a:schemeClr val="tx2"/>
              </a:buClr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程序运行结果：</a:t>
            </a:r>
          </a:p>
          <a:p>
            <a:pPr marL="0" indent="663575" algn="just" eaLnBrk="1" hangingPunct="1">
              <a:lnSpc>
                <a:spcPct val="80000"/>
              </a:lnSpc>
              <a:buClr>
                <a:schemeClr val="tx2"/>
              </a:buClr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This is a C program.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26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日期占位符 5"/>
          <p:cNvSpPr txBox="1">
            <a:spLocks noGrp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6B29ED-AEE2-4AF8-8FBE-5092E8AF0C7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页脚占位符 7"/>
          <p:cNvSpPr txBox="1">
            <a:spLocks noGrp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8198" name="灯片编号占位符 8"/>
          <p:cNvSpPr txBox="1">
            <a:spLocks noGrp="1"/>
          </p:cNvSpPr>
          <p:nvPr>
            <p:ph type="sldNum" sz="quarter" idx="4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1E61A0-DC4D-4458-BF1A-E37752A400D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文本框 3"/>
          <p:cNvSpPr txBox="1"/>
          <p:nvPr/>
        </p:nvSpPr>
        <p:spPr>
          <a:xfrm>
            <a:off x="1174762" y="1628800"/>
            <a:ext cx="7138987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2.1.1  </a:t>
            </a:r>
            <a:r>
              <a:rPr lang="zh-CN" altLang="en-US" sz="24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Ｃ语言程序的总体结构 </a:t>
            </a:r>
            <a:endParaRPr lang="en-US" altLang="zh-CN" sz="24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/>
              <a:t>一个完整的Ｃ语言程序，是由一个</a:t>
            </a:r>
            <a:r>
              <a:rPr lang="en-US" altLang="zh-CN" sz="2600" dirty="0"/>
              <a:t>main()</a:t>
            </a:r>
            <a:r>
              <a:rPr lang="zh-CN" altLang="en-US" sz="2600" dirty="0"/>
              <a:t>函数（又称主函数）和若干个其它函数结合而成的，或仅由一个</a:t>
            </a:r>
            <a:r>
              <a:rPr lang="en-US" altLang="zh-CN" sz="2600" dirty="0"/>
              <a:t>main()</a:t>
            </a:r>
            <a:r>
              <a:rPr lang="zh-CN" altLang="en-US" sz="2600" dirty="0"/>
              <a:t>函数构成</a:t>
            </a:r>
            <a:r>
              <a:rPr lang="en-US" altLang="zh-CN" sz="2600" dirty="0"/>
              <a:t>.</a:t>
            </a:r>
            <a:endParaRPr lang="zh-CN" altLang="en-US" sz="2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60456E-7DDB-42B9-AA86-75B38C36CD2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9897" y="1095285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2.3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：包含循环与分支语句的示例程序及流程图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844824"/>
            <a:ext cx="34563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 smtClean="0"/>
              <a:t>     float </a:t>
            </a:r>
            <a:r>
              <a:rPr lang="en-US" altLang="zh-CN" dirty="0"/>
              <a:t>GPA;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=0;i&lt;3;i++){</a:t>
            </a:r>
            <a:endParaRPr lang="en-US" altLang="zh-CN" dirty="0"/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f",&amp;GPA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       if(GPA&gt;4.3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你作弊啦！</a:t>
            </a:r>
            <a:r>
              <a:rPr lang="en-US" altLang="zh-CN" dirty="0"/>
              <a:t>");</a:t>
            </a:r>
          </a:p>
          <a:p>
            <a:r>
              <a:rPr lang="en-US" altLang="zh-CN" dirty="0" smtClean="0"/>
              <a:t>           else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还要加油哦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/>
              <a:t>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流程图: 终止 4"/>
          <p:cNvSpPr/>
          <p:nvPr/>
        </p:nvSpPr>
        <p:spPr bwMode="auto">
          <a:xfrm>
            <a:off x="4788024" y="1664498"/>
            <a:ext cx="936104" cy="360651"/>
          </a:xfrm>
          <a:prstGeom prst="flowChartTerminator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6" name="流程图: 过程 5"/>
          <p:cNvSpPr/>
          <p:nvPr/>
        </p:nvSpPr>
        <p:spPr bwMode="auto">
          <a:xfrm>
            <a:off x="4485480" y="2212523"/>
            <a:ext cx="1584176" cy="360040"/>
          </a:xfrm>
          <a:prstGeom prst="flowChartProcess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1" hangingPunct="1"/>
            <a:r>
              <a:rPr lang="en-US" altLang="zh-CN"/>
              <a:t> i = 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流程图: 决策 6"/>
          <p:cNvSpPr/>
          <p:nvPr/>
        </p:nvSpPr>
        <p:spPr bwMode="auto">
          <a:xfrm>
            <a:off x="4485480" y="4231967"/>
            <a:ext cx="1554606" cy="449298"/>
          </a:xfrm>
          <a:prstGeom prst="flowChartDecisi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GPA&gt;4.3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流程图: 数据 7"/>
          <p:cNvSpPr/>
          <p:nvPr/>
        </p:nvSpPr>
        <p:spPr bwMode="auto">
          <a:xfrm>
            <a:off x="4261138" y="3534684"/>
            <a:ext cx="2022113" cy="458655"/>
          </a:xfrm>
          <a:prstGeom prst="flowChartInputOutpu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 smtClean="0"/>
              <a:t>从键盘输入</a:t>
            </a:r>
            <a:r>
              <a:rPr lang="en-US" altLang="zh-CN" sz="1200" dirty="0" smtClean="0"/>
              <a:t>GPA</a:t>
            </a:r>
            <a:r>
              <a:rPr lang="zh-CN" altLang="en-US" sz="1200" dirty="0" smtClean="0"/>
              <a:t>值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流程图: 数据 9"/>
          <p:cNvSpPr/>
          <p:nvPr/>
        </p:nvSpPr>
        <p:spPr bwMode="auto">
          <a:xfrm>
            <a:off x="6501484" y="4922123"/>
            <a:ext cx="2232248" cy="352404"/>
          </a:xfrm>
          <a:prstGeom prst="flowChartInputOutpu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1" hangingPunct="1"/>
            <a:r>
              <a:rPr lang="zh-CN" altLang="en-US" sz="1100" dirty="0"/>
              <a:t>输出“还要加油哦”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流程图: 数据 10"/>
          <p:cNvSpPr/>
          <p:nvPr/>
        </p:nvSpPr>
        <p:spPr bwMode="auto">
          <a:xfrm>
            <a:off x="4202085" y="5007432"/>
            <a:ext cx="2150966" cy="343173"/>
          </a:xfrm>
          <a:prstGeom prst="flowChartInputOutpu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/>
              <a:t>输出“你作弊啦”</a:t>
            </a:r>
          </a:p>
        </p:txBody>
      </p:sp>
      <p:sp>
        <p:nvSpPr>
          <p:cNvPr id="12" name="流程图: 过程 11"/>
          <p:cNvSpPr/>
          <p:nvPr/>
        </p:nvSpPr>
        <p:spPr bwMode="auto">
          <a:xfrm>
            <a:off x="4485480" y="5695358"/>
            <a:ext cx="1584176" cy="360040"/>
          </a:xfrm>
          <a:prstGeom prst="flowChartProcess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++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流程图: 终止 12"/>
          <p:cNvSpPr/>
          <p:nvPr/>
        </p:nvSpPr>
        <p:spPr bwMode="auto">
          <a:xfrm>
            <a:off x="4794731" y="6285868"/>
            <a:ext cx="936104" cy="360040"/>
          </a:xfrm>
          <a:prstGeom prst="flowChartTerminator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结束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 rot="360000">
            <a:off x="5256076" y="2025149"/>
            <a:ext cx="21492" cy="1873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/>
          <p:cNvCxnSpPr/>
          <p:nvPr/>
        </p:nvCxnSpPr>
        <p:spPr bwMode="auto">
          <a:xfrm rot="-180000" flipH="1">
            <a:off x="5266822" y="2572563"/>
            <a:ext cx="10746" cy="22398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直接箭头连接符 15"/>
          <p:cNvCxnSpPr>
            <a:stCxn id="25" idx="2"/>
            <a:endCxn id="8" idx="1"/>
          </p:cNvCxnSpPr>
          <p:nvPr/>
        </p:nvCxnSpPr>
        <p:spPr bwMode="auto">
          <a:xfrm>
            <a:off x="5269766" y="3204142"/>
            <a:ext cx="2429" cy="3305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直接箭头连接符 16"/>
          <p:cNvCxnSpPr/>
          <p:nvPr/>
        </p:nvCxnSpPr>
        <p:spPr bwMode="auto">
          <a:xfrm rot="-300000" flipH="1">
            <a:off x="5255140" y="3984868"/>
            <a:ext cx="19263" cy="2504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直接箭头连接符 17"/>
          <p:cNvCxnSpPr/>
          <p:nvPr/>
        </p:nvCxnSpPr>
        <p:spPr bwMode="auto">
          <a:xfrm rot="240000">
            <a:off x="5254872" y="4683112"/>
            <a:ext cx="20481" cy="324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9" name="直接箭头连接符 18"/>
          <p:cNvCxnSpPr>
            <a:stCxn id="11" idx="4"/>
            <a:endCxn id="12" idx="0"/>
          </p:cNvCxnSpPr>
          <p:nvPr/>
        </p:nvCxnSpPr>
        <p:spPr bwMode="auto">
          <a:xfrm>
            <a:off x="5277568" y="5350605"/>
            <a:ext cx="0" cy="34475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肘形连接符 19"/>
          <p:cNvCxnSpPr>
            <a:stCxn id="7" idx="3"/>
            <a:endCxn id="10" idx="1"/>
          </p:cNvCxnSpPr>
          <p:nvPr/>
        </p:nvCxnSpPr>
        <p:spPr bwMode="auto">
          <a:xfrm>
            <a:off x="6040086" y="4456616"/>
            <a:ext cx="1577522" cy="465507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5" name="流程图: 决策 24"/>
          <p:cNvSpPr/>
          <p:nvPr/>
        </p:nvSpPr>
        <p:spPr bwMode="auto">
          <a:xfrm>
            <a:off x="4492463" y="2814774"/>
            <a:ext cx="1554606" cy="389368"/>
          </a:xfrm>
          <a:prstGeom prst="flowChartDecisi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&lt;3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0" name="肘形连接符 39"/>
          <p:cNvCxnSpPr>
            <a:stCxn id="25" idx="3"/>
            <a:endCxn id="13" idx="0"/>
          </p:cNvCxnSpPr>
          <p:nvPr/>
        </p:nvCxnSpPr>
        <p:spPr bwMode="auto">
          <a:xfrm flipH="1">
            <a:off x="5262783" y="3009458"/>
            <a:ext cx="784286" cy="3276410"/>
          </a:xfrm>
          <a:prstGeom prst="bentConnector4">
            <a:avLst>
              <a:gd name="adj1" fmla="val -367043"/>
              <a:gd name="adj2" fmla="val 9535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肘形连接符 43"/>
          <p:cNvCxnSpPr>
            <a:stCxn id="10" idx="4"/>
          </p:cNvCxnSpPr>
          <p:nvPr/>
        </p:nvCxnSpPr>
        <p:spPr bwMode="auto">
          <a:xfrm rot="5400000">
            <a:off x="6339608" y="4212527"/>
            <a:ext cx="216000" cy="234000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5" name="文本框 44"/>
          <p:cNvSpPr txBox="1"/>
          <p:nvPr/>
        </p:nvSpPr>
        <p:spPr>
          <a:xfrm>
            <a:off x="6003080" y="4223386"/>
            <a:ext cx="505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+mj-lt"/>
              </a:rPr>
              <a:t>No</a:t>
            </a:r>
            <a:endParaRPr lang="zh-CN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009147" y="2759937"/>
            <a:ext cx="505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+mj-lt"/>
              </a:rPr>
              <a:t>No</a:t>
            </a:r>
            <a:endParaRPr lang="zh-CN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07428" y="3228726"/>
            <a:ext cx="505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+mj-lt"/>
              </a:rPr>
              <a:t>Yes</a:t>
            </a:r>
            <a:endParaRPr lang="zh-CN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225777" y="4703546"/>
            <a:ext cx="505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+mj-lt"/>
              </a:rPr>
              <a:t>Yes</a:t>
            </a:r>
            <a:endParaRPr lang="zh-CN" altLang="en-US" sz="12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6" name="肘形连接符 55"/>
          <p:cNvCxnSpPr>
            <a:stCxn id="12" idx="1"/>
          </p:cNvCxnSpPr>
          <p:nvPr/>
        </p:nvCxnSpPr>
        <p:spPr bwMode="auto">
          <a:xfrm rot="10800000">
            <a:off x="4067944" y="2684558"/>
            <a:ext cx="417536" cy="3190821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58" name="直接箭头连接符 57"/>
          <p:cNvCxnSpPr/>
          <p:nvPr/>
        </p:nvCxnSpPr>
        <p:spPr bwMode="auto">
          <a:xfrm>
            <a:off x="4056487" y="2684557"/>
            <a:ext cx="119958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74468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/>
          <p:nvPr/>
        </p:nvSpPr>
        <p:spPr>
          <a:xfrm>
            <a:off x="864354" y="2077840"/>
            <a:ext cx="8305800" cy="461664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400" kern="0" dirty="0"/>
              <a:t>伪代码（</a:t>
            </a:r>
            <a:r>
              <a:rPr lang="en-US" altLang="zh-CN" sz="2400" kern="0" dirty="0"/>
              <a:t>pseudo code）：</a:t>
            </a:r>
            <a:r>
              <a:rPr lang="zh-CN" altLang="en-US" sz="2400" kern="0" dirty="0"/>
              <a:t>介于自然语言与计算机语言之间的文字符号算法描述工具，没有固定，严格的语法规则。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/>
              <a:t>用伪代码重新描述例</a:t>
            </a:r>
            <a:r>
              <a:rPr lang="en-US" altLang="zh-CN" sz="2400" kern="0" dirty="0" smtClean="0"/>
              <a:t>2.3</a:t>
            </a:r>
          </a:p>
          <a:p>
            <a:pPr marL="457200" lvl="0" indent="-457200"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 b="1" dirty="0" smtClean="0">
                <a:ea typeface="宋体" panose="02010600030101010101" pitchFamily="2" charset="-122"/>
              </a:rPr>
              <a:t>for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=0 to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&lt;3</a:t>
            </a:r>
          </a:p>
          <a:p>
            <a:pPr marL="457200" lvl="0" indent="-457200"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 b="1" dirty="0" smtClean="0">
                <a:ea typeface="宋体" panose="02010600030101010101" pitchFamily="2" charset="-122"/>
              </a:rPr>
              <a:t>      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从键盘输入</a:t>
            </a:r>
            <a:r>
              <a:rPr lang="en-US" altLang="zh-CN" sz="2000" b="1" dirty="0" smtClean="0">
                <a:ea typeface="宋体" panose="02010600030101010101" pitchFamily="2" charset="-122"/>
              </a:rPr>
              <a:t>GPA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值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  if GPA&gt;4.3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输出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2000" b="1" dirty="0" smtClean="0">
                <a:ea typeface="宋体" panose="02010600030101010101" pitchFamily="2" charset="-122"/>
              </a:rPr>
              <a:t>你作弊啦”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  else 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输出“还要加油哦”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  end if   </a:t>
            </a:r>
          </a:p>
          <a:p>
            <a:pPr marL="457200" lvl="0" indent="-457200"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=i+1</a:t>
            </a:r>
          </a:p>
          <a:p>
            <a:pPr marL="457200" lvl="0" indent="-457200"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end for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5A5093-6091-470C-8AAE-89E201D538A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662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972CC8-FB30-4B57-81CA-ABA2FE461FC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18"/>
          <p:cNvSpPr txBox="1"/>
          <p:nvPr/>
        </p:nvSpPr>
        <p:spPr>
          <a:xfrm>
            <a:off x="789384" y="1671240"/>
            <a:ext cx="563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kern="0" dirty="0" smtClean="0"/>
              <a:t>2</a:t>
            </a:r>
            <a:r>
              <a:rPr lang="zh-CN" altLang="en-US" sz="2400" kern="0" dirty="0" smtClean="0"/>
              <a:t>. 用伪代码描述算法</a:t>
            </a:r>
            <a:endParaRPr lang="zh-CN" altLang="en-US" sz="2400" kern="0" dirty="0"/>
          </a:p>
        </p:txBody>
      </p:sp>
      <p:sp>
        <p:nvSpPr>
          <p:cNvPr id="8" name="矩形 7"/>
          <p:cNvSpPr/>
          <p:nvPr/>
        </p:nvSpPr>
        <p:spPr>
          <a:xfrm>
            <a:off x="1195608" y="1052736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altLang="zh-CN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2.3  C</a:t>
            </a:r>
            <a:r>
              <a:rPr lang="zh-CN" altLang="en-US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程序设计的基本过程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/>
        </p:nvSpPr>
        <p:spPr>
          <a:xfrm>
            <a:off x="729010" y="1822913"/>
            <a:ext cx="419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kern="0" dirty="0"/>
              <a:t>3.</a:t>
            </a:r>
            <a:r>
              <a:rPr lang="zh-CN" altLang="en-US" sz="2400" kern="0" dirty="0"/>
              <a:t>用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语句描述算法</a:t>
            </a:r>
          </a:p>
        </p:txBody>
      </p:sp>
      <p:sp>
        <p:nvSpPr>
          <p:cNvPr id="25605" name="Text Box 9"/>
          <p:cNvSpPr txBox="1"/>
          <p:nvPr/>
        </p:nvSpPr>
        <p:spPr>
          <a:xfrm>
            <a:off x="702844" y="2635015"/>
            <a:ext cx="8229600" cy="461665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/>
              <a:t>用计算机语言表示算法必须严格遵循所用语言的语法规则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5606" name="Text Box 10"/>
          <p:cNvSpPr txBox="1"/>
          <p:nvPr/>
        </p:nvSpPr>
        <p:spPr>
          <a:xfrm>
            <a:off x="647700" y="3761581"/>
            <a:ext cx="8156575" cy="1014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/>
              <a:t>写出了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程序，仍然只是描述了算法，并没有实现算法。只</a:t>
            </a:r>
            <a:endParaRPr lang="en-US" altLang="zh-CN" sz="2400" kern="0" dirty="0"/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kern="0" dirty="0"/>
              <a:t>有运行程序才是实现算法。</a:t>
            </a:r>
          </a:p>
        </p:txBody>
      </p:sp>
      <p:sp>
        <p:nvSpPr>
          <p:cNvPr id="7" name="日期占位符 6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F905B3-D834-43C1-8804-D5E61416E5B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页脚占位符 7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7657" name="灯片编号占位符 8"/>
          <p:cNvSpPr txBox="1">
            <a:spLocks noGrp="1"/>
          </p:cNvSpPr>
          <p:nvPr>
            <p:ph type="sldNum" sz="quarter" idx="12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F8F836-544F-41FB-AD90-F79BAA69BB7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5608" y="1052736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altLang="zh-CN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2.3  C</a:t>
            </a:r>
            <a:r>
              <a:rPr lang="zh-CN" altLang="en-US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程序设计的基本过程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 Box 2"/>
              <p:cNvSpPr txBox="1"/>
              <p:nvPr/>
            </p:nvSpPr>
            <p:spPr>
              <a:xfrm>
                <a:off x="764818" y="2592256"/>
                <a:ext cx="8153400" cy="3703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S1：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输入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n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的值</a:t>
                </a:r>
              </a:p>
              <a:p>
                <a:pPr marL="0" lvl="0" inden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S2：i=2（i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作为除数）</a:t>
                </a:r>
              </a:p>
              <a:p>
                <a:pPr marL="0" lvl="0" inden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S3：n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被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i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除，得余数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r</a:t>
                </a:r>
              </a:p>
              <a:p>
                <a:pPr marL="0" lvl="0" inden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S4：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若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r=0，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不是素数，算法结束；否则执行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S5</a:t>
                </a:r>
              </a:p>
              <a:p>
                <a:pPr marL="0" lvl="0" inden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S5：i+1→i</a:t>
                </a:r>
              </a:p>
              <a:p>
                <a:pPr marL="0" lvl="0" inden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S6：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若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i≤n-1，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返回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S3；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否则是素数，结束。</a:t>
                </a:r>
              </a:p>
              <a:p>
                <a:pPr marL="0" lvl="0" inden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实际上只需判断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n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能否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被</a:t>
                </a: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～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之间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的整数整除即可。所以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S6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可改为：</a:t>
                </a:r>
              </a:p>
              <a:p>
                <a:pPr marL="0" lvl="0" inden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S6：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若</a:t>
                </a:r>
                <a:r>
                  <a:rPr lang="en-US" altLang="zh-CN" sz="2000" dirty="0" err="1">
                    <a:latin typeface="仿宋" panose="02010609060101010101" pitchFamily="49" charset="-122"/>
                    <a:ea typeface="仿宋" panose="02010609060101010101" pitchFamily="49" charset="-122"/>
                  </a:rPr>
                  <a:t>i</a:t>
                </a:r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≤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返回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S3；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否则是素数，结束。</a:t>
                </a: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2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18" y="2592256"/>
                <a:ext cx="8153400" cy="3703386"/>
              </a:xfrm>
              <a:prstGeom prst="rect">
                <a:avLst/>
              </a:prstGeom>
              <a:blipFill>
                <a:blip r:embed="rId2"/>
                <a:stretch>
                  <a:fillRect l="-747" t="-82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BFB1D-F1B7-4D72-B9A6-69E5E9BC0E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3798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41E0B8-C908-4891-AEFD-A3549EF6602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4824" name="矩形 1"/>
          <p:cNvSpPr/>
          <p:nvPr/>
        </p:nvSpPr>
        <p:spPr>
          <a:xfrm>
            <a:off x="742579" y="1900213"/>
            <a:ext cx="748900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例2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.4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 判断一个大于等于3的正整数是否为素数。</a:t>
            </a:r>
          </a:p>
        </p:txBody>
      </p:sp>
      <p:sp>
        <p:nvSpPr>
          <p:cNvPr id="9" name="矩形 8"/>
          <p:cNvSpPr/>
          <p:nvPr/>
        </p:nvSpPr>
        <p:spPr>
          <a:xfrm>
            <a:off x="1195608" y="1052736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altLang="zh-CN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2.3  C</a:t>
            </a:r>
            <a:r>
              <a:rPr lang="zh-CN" altLang="en-US" sz="2800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程序设计的基本过程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4573588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+mn-lt"/>
                <a:ea typeface="+mn-ea"/>
              </a:rPr>
              <a:t>结构化程序设计方法</a:t>
            </a:r>
          </a:p>
        </p:txBody>
      </p:sp>
      <p:sp>
        <p:nvSpPr>
          <p:cNvPr id="31747" name="Text Box 3"/>
          <p:cNvSpPr txBox="1"/>
          <p:nvPr/>
        </p:nvSpPr>
        <p:spPr>
          <a:xfrm>
            <a:off x="2127250" y="2349500"/>
            <a:ext cx="3657600" cy="2462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800" b="1" u="sng" dirty="0">
                <a:ea typeface="宋体" panose="02010600030101010101" pitchFamily="2" charset="-122"/>
              </a:rPr>
              <a:t>自顶向下</a:t>
            </a:r>
          </a:p>
          <a:p>
            <a:pPr marL="457200" lvl="0" indent="-457200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800" b="1" u="sng" dirty="0">
                <a:ea typeface="宋体" panose="02010600030101010101" pitchFamily="2" charset="-122"/>
              </a:rPr>
              <a:t>逐步细化</a:t>
            </a:r>
          </a:p>
          <a:p>
            <a:pPr marL="457200" lvl="0" indent="-457200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800" b="1" u="sng" dirty="0">
                <a:ea typeface="宋体" panose="02010600030101010101" pitchFamily="2" charset="-122"/>
              </a:rPr>
              <a:t>模块化设计</a:t>
            </a:r>
          </a:p>
          <a:p>
            <a:pPr marL="457200" lvl="0" indent="-457200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800" b="1" u="sng" dirty="0">
                <a:ea typeface="宋体" panose="02010600030101010101" pitchFamily="2" charset="-122"/>
              </a:rPr>
              <a:t>结构化编码</a:t>
            </a: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18861-28C3-46F3-B5C6-FC12AC8BD60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方正姚体" panose="02010601030101010101" pitchFamily="2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4822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D9BA2-0C4C-419D-9373-63C2AE68A2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317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2.4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程序的上机步骤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971550" y="2133600"/>
            <a:ext cx="7848600" cy="261461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400" dirty="0"/>
              <a:t>1.</a:t>
            </a:r>
            <a:r>
              <a:rPr lang="zh-CN" altLang="en-US" sz="2400" dirty="0">
                <a:solidFill>
                  <a:schemeClr val="tx2"/>
                </a:solidFill>
              </a:rPr>
              <a:t>编辑</a:t>
            </a:r>
            <a:r>
              <a:rPr lang="zh-CN" altLang="en-US" sz="2400" dirty="0"/>
              <a:t>，在编辑软件中编辑用户源程序。</a:t>
            </a:r>
          </a:p>
          <a:p>
            <a:pPr eaLnBrk="1" hangingPunct="1">
              <a:buNone/>
            </a:pPr>
            <a:r>
              <a:rPr lang="en-US" altLang="zh-CN" sz="2400" dirty="0"/>
              <a:t>2.</a:t>
            </a:r>
            <a:r>
              <a:rPr lang="zh-CN" altLang="en-US" sz="2400" dirty="0">
                <a:solidFill>
                  <a:schemeClr val="tx2"/>
                </a:solidFill>
              </a:rPr>
              <a:t>编译</a:t>
            </a:r>
            <a:r>
              <a:rPr lang="zh-CN" altLang="en-US" sz="2400" dirty="0"/>
              <a:t>，将已编辑好的源程序翻译成二进制的目标代码。</a:t>
            </a:r>
          </a:p>
          <a:p>
            <a:pPr eaLnBrk="1" hangingPunct="1">
              <a:buNone/>
            </a:pPr>
            <a:r>
              <a:rPr lang="en-US" altLang="zh-CN" sz="2400" dirty="0"/>
              <a:t>3.</a:t>
            </a:r>
            <a:r>
              <a:rPr lang="zh-CN" altLang="en-US" sz="2400" dirty="0">
                <a:solidFill>
                  <a:schemeClr val="tx2"/>
                </a:solidFill>
              </a:rPr>
              <a:t>连接</a:t>
            </a:r>
            <a:r>
              <a:rPr lang="zh-CN" altLang="en-US" sz="2400" dirty="0"/>
              <a:t>，与其它模块的二进制目标代码及系统函数库连接，   </a:t>
            </a:r>
          </a:p>
          <a:p>
            <a:pPr eaLnBrk="1" hangingPunct="1">
              <a:buNone/>
            </a:pPr>
            <a:r>
              <a:rPr lang="zh-CN" altLang="en-US" sz="2400" dirty="0"/>
              <a:t>               得到可执行文件。</a:t>
            </a:r>
          </a:p>
          <a:p>
            <a:pPr eaLnBrk="1" hangingPunct="1">
              <a:buNone/>
            </a:pPr>
            <a:r>
              <a:rPr lang="en-US" altLang="zh-CN" sz="2400" dirty="0"/>
              <a:t>4.</a:t>
            </a:r>
            <a:r>
              <a:rPr lang="zh-CN" altLang="en-US" sz="2400" dirty="0">
                <a:solidFill>
                  <a:schemeClr val="tx2"/>
                </a:solidFill>
              </a:rPr>
              <a:t>运行</a:t>
            </a:r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6" name="日期占位符 5"/>
          <p:cNvSpPr txBox="1">
            <a:spLocks noGrp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891075-AF6C-413C-842D-D5300E4889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页脚占位符 7"/>
          <p:cNvSpPr txBox="1">
            <a:spLocks noGrp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5846" name="灯片编号占位符 8"/>
          <p:cNvSpPr txBox="1">
            <a:spLocks noGrp="1"/>
          </p:cNvSpPr>
          <p:nvPr>
            <p:ph type="sldNum" sz="quarter" idx="4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B86EC7-2531-45A2-B60E-BFFFE3D9FD3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734481" y="1628800"/>
            <a:ext cx="6840537" cy="489585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288925" algn="just" eaLnBrk="1" hangingPunct="1">
              <a:buClr>
                <a:schemeClr val="tx2"/>
              </a:buClr>
              <a:buNone/>
            </a:pPr>
            <a:endParaRPr lang="zh-CN" altLang="en-US" sz="2500" dirty="0"/>
          </a:p>
          <a:p>
            <a:pPr marL="0" indent="288925" algn="just" eaLnBrk="1" hangingPunct="1">
              <a:buClr>
                <a:schemeClr val="tx2"/>
              </a:buClr>
              <a:buNone/>
            </a:pPr>
            <a:r>
              <a:rPr lang="en-US" altLang="zh-CN" sz="2400" dirty="0"/>
              <a:t>int max(int x, int y)</a:t>
            </a:r>
          </a:p>
          <a:p>
            <a:pPr marL="0" indent="288925" algn="just" eaLnBrk="1" hangingPunct="1">
              <a:buClr>
                <a:schemeClr val="tx2"/>
              </a:buClr>
              <a:buNone/>
            </a:pPr>
            <a:r>
              <a:rPr lang="en-US" altLang="zh-CN" sz="2400" dirty="0"/>
              <a:t>    { return( x&gt;y ? x : y ); }</a:t>
            </a:r>
          </a:p>
          <a:p>
            <a:pPr marL="0" indent="288925" algn="just" eaLnBrk="1" hangingPunct="1">
              <a:buClr>
                <a:schemeClr val="tx2"/>
              </a:buClr>
              <a:buNone/>
            </a:pPr>
            <a:r>
              <a:rPr lang="en-US" altLang="zh-CN" sz="2400" dirty="0"/>
              <a:t>main()</a:t>
            </a:r>
          </a:p>
          <a:p>
            <a:pPr marL="0" indent="288925" algn="just" eaLnBrk="1" hangingPunct="1">
              <a:buClr>
                <a:schemeClr val="tx2"/>
              </a:buClr>
              <a:buNone/>
            </a:pPr>
            <a:r>
              <a:rPr lang="en-US" altLang="zh-CN" sz="2400" dirty="0"/>
              <a:t>   { int num1,num2;</a:t>
            </a:r>
          </a:p>
          <a:p>
            <a:pPr marL="0" indent="288925" algn="just" eaLnBrk="1" hangingPunct="1">
              <a:buClr>
                <a:schemeClr val="tx2"/>
              </a:buClr>
              <a:buNone/>
            </a:pPr>
            <a:r>
              <a:rPr lang="en-US" altLang="zh-CN" sz="2400" dirty="0"/>
              <a:t>      printf(“Input the first integer number: ”);</a:t>
            </a:r>
          </a:p>
          <a:p>
            <a:pPr marL="0" indent="288925" algn="just" eaLnBrk="1" hangingPunct="1">
              <a:buClr>
                <a:schemeClr val="tx2"/>
              </a:buClr>
              <a:buNone/>
            </a:pPr>
            <a:r>
              <a:rPr lang="en-US" altLang="zh-CN" sz="2400" dirty="0"/>
              <a:t>      scanf(“%d”, &amp;num1);</a:t>
            </a:r>
          </a:p>
          <a:p>
            <a:pPr marL="0" indent="288925" algn="just" eaLnBrk="1" hangingPunct="1">
              <a:buClr>
                <a:schemeClr val="tx2"/>
              </a:buClr>
              <a:buNone/>
            </a:pPr>
            <a:r>
              <a:rPr lang="en-US" altLang="zh-CN" sz="2400" dirty="0"/>
              <a:t>      printf(“Input the second integer number: ”);</a:t>
            </a:r>
          </a:p>
          <a:p>
            <a:pPr marL="0" indent="288925" algn="just" eaLnBrk="1" hangingPunct="1">
              <a:buClr>
                <a:schemeClr val="tx2"/>
              </a:buClr>
              <a:buNone/>
            </a:pPr>
            <a:r>
              <a:rPr lang="en-US" altLang="zh-CN" sz="2400" dirty="0"/>
              <a:t>      scanf(“%d”, &amp;num2);</a:t>
            </a:r>
          </a:p>
          <a:p>
            <a:pPr marL="0" indent="288925" algn="just" eaLnBrk="1" hangingPunct="1">
              <a:buClr>
                <a:schemeClr val="tx2"/>
              </a:buClr>
              <a:buNone/>
            </a:pPr>
            <a:r>
              <a:rPr lang="en-US" altLang="zh-CN" sz="2400" dirty="0"/>
              <a:t>      printf(“max=%d\n”, max(num1, num2));</a:t>
            </a:r>
          </a:p>
          <a:p>
            <a:pPr marL="0" indent="288925" algn="just" eaLnBrk="1" hangingPunct="1">
              <a:buClr>
                <a:schemeClr val="tx2"/>
              </a:buClr>
              <a:buNone/>
            </a:pPr>
            <a:r>
              <a:rPr lang="en-US" altLang="zh-CN" sz="2400" dirty="0"/>
              <a:t>    }</a:t>
            </a:r>
          </a:p>
        </p:txBody>
      </p:sp>
      <p:sp>
        <p:nvSpPr>
          <p:cNvPr id="5" name="日期占位符 4"/>
          <p:cNvSpPr txBox="1">
            <a:spLocks noGrp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AA0F28-547C-45F4-9970-758FEBC0DB3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221" name="灯片编号占位符 7"/>
          <p:cNvSpPr txBox="1">
            <a:spLocks noGrp="1"/>
          </p:cNvSpPr>
          <p:nvPr>
            <p:ph type="sldNum" sz="quarter" idx="4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D19B13-4483-45AF-A083-97B3FBF18AD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文本框 2"/>
          <p:cNvSpPr txBox="1"/>
          <p:nvPr/>
        </p:nvSpPr>
        <p:spPr>
          <a:xfrm>
            <a:off x="827584" y="1700808"/>
            <a:ext cx="76676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2.2]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由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main()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函数和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个其它函数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max()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构成的Ｃ语言程序</a:t>
            </a:r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1104422"/>
            <a:ext cx="7772400" cy="4572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2400" b="1" kern="12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2.1  </a:t>
            </a:r>
            <a:r>
              <a:rPr lang="zh-CN" altLang="en-US" sz="2400" b="1" kern="12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Ｃ语言程序的结构与书写规则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42988" y="1952625"/>
            <a:ext cx="7200900" cy="2771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288925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程序运行情况：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660B24-A7D9-414E-8D54-5A902D581C6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5" name="灯片编号占位符 5"/>
          <p:cNvSpPr txBox="1">
            <a:spLocks noGrp="1"/>
          </p:cNvSpPr>
          <p:nvPr>
            <p:ph type="sldNum" sz="quarter" idx="4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BC41AE-E3E1-4574-A5D6-C98035C49F5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5695" y="2708910"/>
            <a:ext cx="6923622" cy="2664306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1104422"/>
            <a:ext cx="7772400" cy="457200"/>
          </a:xfrm>
        </p:spPr>
        <p:txBody>
          <a:bodyPr vert="horz" wrap="square" lIns="91440" tIns="45720" rIns="91440" bIns="45720" numCol="1" anchor="b" anchorCtr="0" compatLnSpc="1"/>
          <a:lstStyle/>
          <a:p>
            <a:pPr eaLnBrk="1" hangingPunct="1">
              <a:defRPr/>
            </a:pPr>
            <a:r>
              <a:rPr lang="en-US" altLang="zh-CN" sz="2400" b="1" kern="12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2.1  </a:t>
            </a:r>
            <a:r>
              <a:rPr lang="zh-CN" altLang="en-US" sz="2400" b="1" kern="12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Ｃ语言程序的结构与书写规则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609601" y="2564904"/>
            <a:ext cx="7924800" cy="3749937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476250" algn="just" eaLnBrk="1" hangingPunct="1">
              <a:buClr>
                <a:schemeClr val="tx2"/>
              </a:buClr>
              <a:buNone/>
            </a:pPr>
            <a:r>
              <a:rPr lang="en-US" altLang="zh-CN" sz="2400" b="1" kern="1200" dirty="0" smtClean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400" b="1" kern="1200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语言程序总是从</a:t>
            </a:r>
            <a:r>
              <a:rPr lang="en-US" altLang="zh-CN" sz="2400" b="1" kern="1200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main()</a:t>
            </a:r>
            <a:r>
              <a:rPr lang="zh-CN" altLang="en-US" sz="2400" b="1" kern="1200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函数开始执行。</a:t>
            </a:r>
          </a:p>
          <a:p>
            <a:pPr marL="0" indent="476250" algn="just" eaLnBrk="1" hangingPunct="1">
              <a:buClr>
                <a:schemeClr val="tx2"/>
              </a:buClr>
              <a:buNone/>
            </a:pP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476250" algn="just" eaLnBrk="1" hangingPunct="1">
              <a:buClr>
                <a:schemeClr val="tx2"/>
              </a:buClr>
              <a:buNone/>
            </a:pPr>
            <a:r>
              <a:rPr lang="zh-CN" altLang="en-US" sz="2600" kern="1200" dirty="0"/>
              <a:t>一个Ｃ语言程序，总是从</a:t>
            </a:r>
            <a:r>
              <a:rPr lang="en-US" altLang="zh-CN" sz="2600" kern="1200" dirty="0"/>
              <a:t>main()</a:t>
            </a:r>
            <a:r>
              <a:rPr lang="zh-CN" altLang="en-US" sz="2600" kern="1200" dirty="0"/>
              <a:t>函数开始执行，</a:t>
            </a:r>
            <a:endParaRPr lang="en-US" altLang="zh-CN" sz="2600" kern="1200" dirty="0"/>
          </a:p>
          <a:p>
            <a:pPr marL="0" indent="476250" algn="just" eaLnBrk="1" hangingPunct="1">
              <a:buClr>
                <a:schemeClr val="tx2"/>
              </a:buClr>
              <a:buNone/>
            </a:pPr>
            <a:r>
              <a:rPr lang="zh-CN" altLang="en-US" sz="2600" kern="1200" dirty="0"/>
              <a:t>而不论其在程序中的位置。当主函数执行完毕</a:t>
            </a:r>
            <a:endParaRPr lang="en-US" altLang="zh-CN" sz="2600" kern="1200" dirty="0"/>
          </a:p>
          <a:p>
            <a:pPr marL="0" indent="476250" algn="just" eaLnBrk="1" hangingPunct="1">
              <a:buClr>
                <a:schemeClr val="tx2"/>
              </a:buClr>
              <a:buNone/>
            </a:pPr>
            <a:r>
              <a:rPr lang="zh-CN" altLang="en-US" sz="2600" kern="1200" dirty="0"/>
              <a:t>时，亦即程序执行完毕。</a:t>
            </a:r>
          </a:p>
          <a:p>
            <a:pPr marL="0" indent="476250" algn="just" eaLnBrk="1" hangingPunct="1">
              <a:buClr>
                <a:schemeClr val="tx2"/>
              </a:buClr>
              <a:buNone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476250" algn="just" eaLnBrk="1" hangingPunct="1">
              <a:buClr>
                <a:schemeClr val="tx2"/>
              </a:buClr>
              <a:buNone/>
            </a:pPr>
            <a:r>
              <a:rPr lang="zh-CN" altLang="en-US" sz="2600" kern="1200" dirty="0"/>
              <a:t>习惯上，将主函数</a:t>
            </a:r>
            <a:r>
              <a:rPr lang="en-US" altLang="zh-CN" sz="2600" kern="1200" dirty="0"/>
              <a:t>main()</a:t>
            </a:r>
            <a:r>
              <a:rPr lang="zh-CN" altLang="en-US" sz="2600" kern="1200" dirty="0"/>
              <a:t>放在最前头。</a:t>
            </a:r>
          </a:p>
        </p:txBody>
      </p:sp>
      <p:sp>
        <p:nvSpPr>
          <p:cNvPr id="5" name="日期占位符 4"/>
          <p:cNvSpPr txBox="1">
            <a:spLocks noGrp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6BB77B-EF86-43B5-8E32-D0C9EF2A87C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1269" name="灯片编号占位符 7"/>
          <p:cNvSpPr txBox="1">
            <a:spLocks noGrp="1"/>
          </p:cNvSpPr>
          <p:nvPr>
            <p:ph type="sldNum" sz="quarter" idx="4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3659C-A77F-429E-B84B-A0A7D523E0D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1948074"/>
            <a:ext cx="4366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2.1.2  </a:t>
            </a:r>
            <a:r>
              <a:rPr lang="zh-CN" altLang="en-US" sz="24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Ｃ语言程序</a:t>
            </a:r>
            <a:r>
              <a:rPr lang="zh-CN" altLang="en-US" sz="2400" b="1" dirty="0" smtClean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的执行过程</a:t>
            </a:r>
            <a:endParaRPr lang="en-US" altLang="zh-CN" sz="24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1104422"/>
            <a:ext cx="7772400" cy="4572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2.1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Ｃ语言程序的结构与书写规则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xfrm>
            <a:off x="755650" y="2008430"/>
            <a:ext cx="8280400" cy="467995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28892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任何函数（包括主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函数）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都是由函数说明和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函数体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28892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。其一般结构如下：</a:t>
            </a:r>
          </a:p>
          <a:p>
            <a:pPr marL="0" indent="28892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400" dirty="0"/>
              <a:t>     </a:t>
            </a:r>
            <a:endParaRPr lang="en-US" altLang="zh-CN" sz="2400" dirty="0"/>
          </a:p>
          <a:p>
            <a:pPr marL="0" indent="28892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[</a:t>
            </a:r>
            <a:r>
              <a:rPr lang="zh-CN" altLang="en-US" sz="2400" dirty="0">
                <a:solidFill>
                  <a:srgbClr val="FF0000"/>
                </a:solidFill>
              </a:rPr>
              <a:t>函数类型</a:t>
            </a:r>
            <a:r>
              <a:rPr lang="en-US" altLang="zh-CN" sz="2400" dirty="0">
                <a:solidFill>
                  <a:srgbClr val="FF0000"/>
                </a:solidFill>
              </a:rPr>
              <a:t>]    </a:t>
            </a:r>
            <a:r>
              <a:rPr lang="zh-CN" altLang="en-US" sz="2400" dirty="0">
                <a:solidFill>
                  <a:srgbClr val="FF0000"/>
                </a:solidFill>
              </a:rPr>
              <a:t>函数名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函数参数表</a:t>
            </a:r>
            <a:r>
              <a:rPr lang="en-US" altLang="zh-CN" sz="2400" dirty="0">
                <a:solidFill>
                  <a:srgbClr val="FF0000"/>
                </a:solidFill>
              </a:rPr>
              <a:t>)       </a:t>
            </a:r>
            <a:r>
              <a:rPr lang="zh-CN" altLang="en-US" sz="2400" dirty="0">
                <a:solidFill>
                  <a:srgbClr val="FF0000"/>
                </a:solidFill>
              </a:rPr>
              <a:t>函数说明部分</a:t>
            </a:r>
          </a:p>
          <a:p>
            <a:pPr marL="0" indent="28892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{ </a:t>
            </a:r>
            <a:r>
              <a:rPr lang="zh-CN" altLang="en-US" sz="2400" dirty="0">
                <a:solidFill>
                  <a:srgbClr val="FF0000"/>
                </a:solidFill>
              </a:rPr>
              <a:t>说明语句部分；</a:t>
            </a:r>
          </a:p>
          <a:p>
            <a:pPr marL="0" indent="28892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                 执行语句部分；                   函数体部分</a:t>
            </a:r>
          </a:p>
          <a:p>
            <a:pPr marL="0" indent="28892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} </a:t>
            </a:r>
          </a:p>
          <a:p>
            <a:pPr marL="0" indent="28892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zh-CN" sz="2400" dirty="0">
                <a:ea typeface="楷体_GB2312" pitchFamily="49" charset="-122"/>
              </a:rPr>
              <a:t>   </a:t>
            </a:r>
          </a:p>
          <a:p>
            <a:pPr marL="0" indent="28892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使用的语法符号约定</a:t>
            </a:r>
          </a:p>
          <a:p>
            <a:pPr marL="0" indent="28892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[...]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──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方括号表示可选（即可以指定，也可以缺省）</a:t>
            </a:r>
          </a:p>
          <a:p>
            <a:pPr marL="0" indent="28892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──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省略号表示前面的项可以重复</a:t>
            </a:r>
          </a:p>
          <a:p>
            <a:pPr marL="0" indent="28892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|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──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多（含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）中选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</a:p>
          <a:p>
            <a:pPr marL="0" indent="28892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endParaRPr lang="en-US" altLang="zh-CN" sz="2400" dirty="0"/>
          </a:p>
        </p:txBody>
      </p:sp>
      <p:sp>
        <p:nvSpPr>
          <p:cNvPr id="12291" name="AutoShape 4"/>
          <p:cNvSpPr/>
          <p:nvPr/>
        </p:nvSpPr>
        <p:spPr>
          <a:xfrm>
            <a:off x="6102350" y="3478213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AutoShape 5"/>
          <p:cNvSpPr/>
          <p:nvPr/>
        </p:nvSpPr>
        <p:spPr>
          <a:xfrm>
            <a:off x="6084888" y="3068638"/>
            <a:ext cx="76200" cy="2286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日期占位符 6"/>
          <p:cNvSpPr txBox="1">
            <a:spLocks noGrp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FCC6F7-5C17-45BB-B28E-5C100EC6BE6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9" name="页脚占位符 8"/>
          <p:cNvSpPr txBox="1">
            <a:spLocks noGrp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计算机程序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设计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2295" name="灯片编号占位符 9"/>
          <p:cNvSpPr txBox="1">
            <a:spLocks noGrp="1"/>
          </p:cNvSpPr>
          <p:nvPr>
            <p:ph type="sldNum" sz="quarter" idx="4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65E5F8-3C8B-45ED-BA6E-B2A8CF4EA08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6" name="矩形 2"/>
          <p:cNvSpPr/>
          <p:nvPr/>
        </p:nvSpPr>
        <p:spPr>
          <a:xfrm>
            <a:off x="1043608" y="1534010"/>
            <a:ext cx="39608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2.1.3  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函数的一般结构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1104422"/>
            <a:ext cx="7772400" cy="4572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2.1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Ｃ语言程序的结构与书写规则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899592" y="1990167"/>
            <a:ext cx="7935912" cy="4464050"/>
          </a:xfrm>
          <a:ln/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endParaRPr lang="en-US" altLang="zh-CN" sz="2600" dirty="0"/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600" dirty="0"/>
              <a:t>例如，</a:t>
            </a:r>
            <a:r>
              <a:rPr lang="en-US" altLang="zh-CN" sz="2600" dirty="0"/>
              <a:t>[</a:t>
            </a:r>
            <a:r>
              <a:rPr lang="zh-CN" altLang="en-US" sz="2600" dirty="0"/>
              <a:t>例</a:t>
            </a:r>
            <a:r>
              <a:rPr lang="en-US" altLang="zh-CN" sz="2600" dirty="0"/>
              <a:t>2.2]</a:t>
            </a:r>
            <a:r>
              <a:rPr lang="zh-CN" altLang="en-US" sz="2600" dirty="0"/>
              <a:t>中的函数</a:t>
            </a:r>
            <a:r>
              <a:rPr lang="en-US" altLang="zh-CN" sz="2600" dirty="0"/>
              <a:t>max()</a:t>
            </a:r>
            <a:r>
              <a:rPr lang="zh-CN" altLang="en-US" sz="2600" dirty="0"/>
              <a:t>，其函数说明各</a:t>
            </a:r>
            <a:r>
              <a:rPr lang="zh-CN" altLang="en-US" sz="2600" dirty="0" smtClean="0"/>
              <a:t>部分</a:t>
            </a:r>
            <a:endParaRPr lang="en-US" altLang="zh-CN" sz="2600" dirty="0" smtClean="0"/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600" dirty="0" smtClean="0"/>
              <a:t>如图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2-1</a:t>
            </a:r>
            <a:r>
              <a:rPr lang="zh-CN" altLang="en-US" sz="2600" dirty="0"/>
              <a:t>所示。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600" dirty="0"/>
              <a:t>       函数类型         函数名        函数参数表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600" dirty="0"/>
              <a:t>            ↓                   ↓                    ↓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600" dirty="0"/>
              <a:t>            </a:t>
            </a:r>
            <a:r>
              <a:rPr lang="en-US" altLang="zh-CN" sz="2600" dirty="0"/>
              <a:t>int                max  (     int    x ,     int     y    )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zh-CN" sz="2600" dirty="0"/>
              <a:t>                   </a:t>
            </a:r>
            <a:r>
              <a:rPr lang="zh-CN" altLang="en-US" sz="2600" dirty="0"/>
              <a:t>图</a:t>
            </a:r>
            <a:r>
              <a:rPr lang="en-US" altLang="zh-CN" sz="2600" dirty="0"/>
              <a:t>2-1    </a:t>
            </a:r>
            <a:r>
              <a:rPr lang="zh-CN" altLang="en-US" sz="2600" dirty="0"/>
              <a:t>函数说明部分结构图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endParaRPr lang="zh-CN" altLang="en-US" sz="2600" b="1" i="1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600" dirty="0"/>
          </a:p>
        </p:txBody>
      </p:sp>
      <p:sp>
        <p:nvSpPr>
          <p:cNvPr id="6" name="日期占位符 5"/>
          <p:cNvSpPr txBox="1">
            <a:spLocks noGrp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0B1051-8792-4F0C-A7FD-A48098F80F8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页脚占位符 7"/>
          <p:cNvSpPr txBox="1">
            <a:spLocks noGrp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3317" name="灯片编号占位符 8"/>
          <p:cNvSpPr txBox="1">
            <a:spLocks noGrp="1"/>
          </p:cNvSpPr>
          <p:nvPr>
            <p:ph type="sldNum" sz="quarter" idx="4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B09FAD-AA7B-424D-9646-471784B9A91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矩形 1"/>
          <p:cNvSpPr/>
          <p:nvPr/>
        </p:nvSpPr>
        <p:spPr>
          <a:xfrm>
            <a:off x="971600" y="1789583"/>
            <a:ext cx="2663825" cy="423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）函数说明部分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1104422"/>
            <a:ext cx="7772400" cy="4572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2.1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Ｃ语言程序的结构与书写规则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179388" y="2307755"/>
            <a:ext cx="8676456" cy="3816424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485775" algn="just" eaLnBrk="1" hangingPunct="1">
              <a:buClr>
                <a:schemeClr val="tx2"/>
              </a:buClr>
              <a:buNone/>
            </a:pPr>
            <a:r>
              <a:rPr lang="zh-CN" altLang="en-US" sz="2600" kern="1200" dirty="0" smtClean="0"/>
              <a:t>函数</a:t>
            </a:r>
            <a:r>
              <a:rPr lang="zh-CN" altLang="en-US" sz="2600" kern="1200" dirty="0"/>
              <a:t>体一般由说明语句和可执行语句两部分构成</a:t>
            </a:r>
            <a:r>
              <a:rPr lang="zh-CN" altLang="en-US" sz="2600" kern="1200" dirty="0" smtClean="0"/>
              <a:t>：  </a:t>
            </a:r>
            <a:endParaRPr lang="en-US" altLang="zh-CN" sz="2600" kern="1200" dirty="0" smtClean="0"/>
          </a:p>
          <a:p>
            <a:pPr marL="0" indent="485775" algn="just" eaLnBrk="1" hangingPunct="1">
              <a:buClr>
                <a:schemeClr val="tx2"/>
              </a:buClr>
              <a:buNone/>
            </a:pPr>
            <a:r>
              <a:rPr lang="zh-CN" altLang="en-US" sz="2600" kern="1200" dirty="0" smtClean="0"/>
              <a:t>（</a:t>
            </a:r>
            <a:r>
              <a:rPr lang="en-US" altLang="zh-CN" sz="2600" kern="1200" dirty="0"/>
              <a:t>1</a:t>
            </a:r>
            <a:r>
              <a:rPr lang="zh-CN" altLang="en-US" sz="2600" kern="1200" dirty="0"/>
              <a:t>）说明语句部分</a:t>
            </a:r>
          </a:p>
          <a:p>
            <a:pPr marL="0" indent="485775" algn="just" eaLnBrk="1" hangingPunct="1">
              <a:buClr>
                <a:schemeClr val="tx2"/>
              </a:buClr>
              <a:buNone/>
            </a:pPr>
            <a:r>
              <a:rPr lang="zh-CN" altLang="en-US" sz="2600" kern="1200" dirty="0"/>
              <a:t>    </a:t>
            </a:r>
            <a:r>
              <a:rPr lang="zh-CN" altLang="en-US" sz="2600" kern="1200" dirty="0" smtClean="0"/>
              <a:t>      </a:t>
            </a:r>
            <a:r>
              <a:rPr lang="zh-CN" altLang="en-US" sz="2600" kern="1200" dirty="0"/>
              <a:t>说明语句部分由变量定义、自定义类型定义、自  </a:t>
            </a:r>
            <a:endParaRPr lang="en-US" altLang="zh-CN" sz="2600" kern="1200" dirty="0"/>
          </a:p>
          <a:p>
            <a:pPr marL="0" indent="485775" algn="just" eaLnBrk="1" hangingPunct="1">
              <a:buClr>
                <a:schemeClr val="tx2"/>
              </a:buClr>
              <a:buNone/>
            </a:pPr>
            <a:r>
              <a:rPr lang="en-US" altLang="zh-CN" sz="2600" kern="1200" dirty="0"/>
              <a:t>       </a:t>
            </a:r>
            <a:r>
              <a:rPr lang="en-US" altLang="zh-CN" sz="2600" kern="1200" dirty="0" smtClean="0"/>
              <a:t>   </a:t>
            </a:r>
            <a:r>
              <a:rPr lang="zh-CN" altLang="en-US" sz="2600" kern="1200" dirty="0" smtClean="0"/>
              <a:t>定义</a:t>
            </a:r>
            <a:r>
              <a:rPr lang="zh-CN" altLang="en-US" sz="2600" kern="1200" dirty="0"/>
              <a:t>函数说明、外部变量说明等组成。 </a:t>
            </a:r>
            <a:endParaRPr lang="en-US" altLang="zh-CN" sz="2600" kern="1200" dirty="0"/>
          </a:p>
          <a:p>
            <a:pPr marL="0" indent="48577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600" kern="1200" dirty="0"/>
              <a:t> </a:t>
            </a:r>
            <a:endParaRPr lang="en-US" altLang="zh-CN" sz="2600" kern="1200" dirty="0" smtClean="0"/>
          </a:p>
          <a:p>
            <a:pPr marL="0" indent="48577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600" kern="1200" dirty="0" smtClean="0"/>
              <a:t>（</a:t>
            </a:r>
            <a:r>
              <a:rPr lang="en-US" altLang="zh-CN" sz="2600" kern="1200" dirty="0"/>
              <a:t>2</a:t>
            </a:r>
            <a:r>
              <a:rPr lang="zh-CN" altLang="en-US" sz="2600" kern="1200" dirty="0"/>
              <a:t>）可执行语句</a:t>
            </a:r>
          </a:p>
          <a:p>
            <a:pPr marL="0" indent="485775" algn="just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zh-CN" altLang="en-US" sz="2600" kern="1200" dirty="0"/>
              <a:t>       </a:t>
            </a:r>
            <a:r>
              <a:rPr lang="zh-CN" altLang="en-US" sz="2600" kern="1200" dirty="0" smtClean="0"/>
              <a:t>     一般</a:t>
            </a:r>
            <a:r>
              <a:rPr lang="zh-CN" altLang="en-US" sz="2600" kern="1200" dirty="0"/>
              <a:t>由若干条可执行语句构成。</a:t>
            </a:r>
          </a:p>
        </p:txBody>
      </p:sp>
      <p:sp>
        <p:nvSpPr>
          <p:cNvPr id="5" name="日期占位符 4"/>
          <p:cNvSpPr txBox="1">
            <a:spLocks noGrp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FB0307-5A36-41CA-A086-742758CC781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341" name="灯片编号占位符 7"/>
          <p:cNvSpPr txBox="1">
            <a:spLocks noGrp="1"/>
          </p:cNvSpPr>
          <p:nvPr>
            <p:ph type="sldNum" sz="quarter" idx="4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9714B3-DD38-4F53-8C45-8A887E59BFF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矩形 1"/>
          <p:cNvSpPr/>
          <p:nvPr/>
        </p:nvSpPr>
        <p:spPr>
          <a:xfrm>
            <a:off x="425450" y="1739033"/>
            <a:ext cx="21018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485775" algn="just" eaLnBrk="1" hangingPunct="1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）函数体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1104422"/>
            <a:ext cx="7772400" cy="4572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2.1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Ｃ语言程序的结构与书写规则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179389" y="2586175"/>
            <a:ext cx="8857108" cy="3800338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377825" algn="just" eaLnBrk="1" hangingPunct="1">
              <a:lnSpc>
                <a:spcPct val="90000"/>
              </a:lnSpc>
              <a:buNone/>
            </a:pPr>
            <a:r>
              <a:rPr lang="en-US" altLang="zh-CN" sz="2500" dirty="0" smtClean="0"/>
              <a:t>main</a:t>
            </a:r>
            <a:r>
              <a:rPr lang="en-US" altLang="zh-CN" sz="2500" dirty="0" smtClean="0"/>
              <a:t>()             </a:t>
            </a:r>
            <a:r>
              <a:rPr lang="zh-CN" altLang="en-US" sz="1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r>
              <a:rPr lang="zh-CN" altLang="en-US" sz="1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说明部分</a:t>
            </a:r>
            <a:endParaRPr lang="en-US" altLang="zh-CN" sz="16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377825" algn="just" eaLnBrk="1" hangingPunct="1">
              <a:lnSpc>
                <a:spcPct val="90000"/>
              </a:lnSpc>
              <a:buNone/>
            </a:pPr>
            <a:r>
              <a:rPr lang="en-US" altLang="zh-CN" sz="2500" dirty="0"/>
              <a:t>{ int num1,num2;                                             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变量定义部分</a:t>
            </a:r>
          </a:p>
          <a:p>
            <a:pPr marL="0" indent="377825" algn="just" eaLnBrk="1" hangingPunct="1">
              <a:lnSpc>
                <a:spcPct val="90000"/>
              </a:lnSpc>
              <a:buNone/>
            </a:pPr>
            <a:r>
              <a:rPr lang="zh-CN" altLang="en-US" sz="2500" dirty="0"/>
              <a:t>   </a:t>
            </a:r>
            <a:r>
              <a:rPr lang="en-US" altLang="zh-CN" sz="2500" dirty="0"/>
              <a:t>printf(“Input the first integer number: ”);</a:t>
            </a:r>
          </a:p>
          <a:p>
            <a:pPr marL="0" indent="377825" algn="just" eaLnBrk="1" hangingPunct="1">
              <a:lnSpc>
                <a:spcPct val="90000"/>
              </a:lnSpc>
              <a:buNone/>
            </a:pPr>
            <a:r>
              <a:rPr lang="en-US" altLang="zh-CN" sz="2500" dirty="0"/>
              <a:t>   scanf(“%d”,&amp;num1);                                                          </a:t>
            </a:r>
            <a:endParaRPr lang="zh-CN" altLang="en-US" sz="2000" dirty="0"/>
          </a:p>
          <a:p>
            <a:pPr marL="0" indent="377825" algn="just" eaLnBrk="1" hangingPunct="1">
              <a:lnSpc>
                <a:spcPct val="90000"/>
              </a:lnSpc>
              <a:buNone/>
            </a:pPr>
            <a:r>
              <a:rPr lang="zh-CN" altLang="en-US" sz="2500" dirty="0"/>
              <a:t>   </a:t>
            </a:r>
            <a:r>
              <a:rPr lang="en-US" altLang="zh-CN" sz="2500" dirty="0"/>
              <a:t>printf(“Input the second integer number: ”);   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可执行语句部分  </a:t>
            </a:r>
            <a:r>
              <a:rPr lang="zh-CN" altLang="en-US" sz="1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函数体</a:t>
            </a:r>
          </a:p>
          <a:p>
            <a:pPr marL="0" indent="377825" algn="just" eaLnBrk="1" hangingPunct="1">
              <a:lnSpc>
                <a:spcPct val="90000"/>
              </a:lnSpc>
              <a:buNone/>
            </a:pPr>
            <a:r>
              <a:rPr lang="zh-CN" altLang="en-US" sz="2500" dirty="0"/>
              <a:t>   </a:t>
            </a:r>
            <a:r>
              <a:rPr lang="en-US" altLang="zh-CN" sz="2500" dirty="0"/>
              <a:t>scanf(“%d”, &amp;num2);</a:t>
            </a:r>
          </a:p>
          <a:p>
            <a:pPr marL="0" indent="377825" algn="just" eaLnBrk="1" hangingPunct="1">
              <a:lnSpc>
                <a:spcPct val="90000"/>
              </a:lnSpc>
              <a:buNone/>
            </a:pPr>
            <a:r>
              <a:rPr lang="en-US" altLang="zh-CN" sz="2500" dirty="0"/>
              <a:t>   printf(“max=%d\n”, max(num1, num2));</a:t>
            </a:r>
          </a:p>
          <a:p>
            <a:pPr marL="0" indent="377825" algn="just" eaLnBrk="1" hangingPunct="1">
              <a:lnSpc>
                <a:spcPct val="90000"/>
              </a:lnSpc>
              <a:buNone/>
            </a:pPr>
            <a:r>
              <a:rPr lang="en-US" altLang="zh-CN" sz="2500" dirty="0"/>
              <a:t> }                 </a:t>
            </a:r>
          </a:p>
          <a:p>
            <a:pPr marL="0" indent="377825" algn="ctr" eaLnBrk="1" hangingPunct="1">
              <a:lnSpc>
                <a:spcPct val="90000"/>
              </a:lnSpc>
              <a:buNone/>
            </a:pPr>
            <a:r>
              <a:rPr lang="zh-CN" altLang="en-US" sz="2500" dirty="0"/>
              <a:t>图</a:t>
            </a:r>
            <a:r>
              <a:rPr lang="en-US" altLang="zh-CN" sz="2500" dirty="0"/>
              <a:t>2-2   </a:t>
            </a:r>
            <a:r>
              <a:rPr lang="zh-CN" altLang="en-US" sz="2500" dirty="0"/>
              <a:t>函数体结构示意图</a:t>
            </a:r>
          </a:p>
          <a:p>
            <a:pPr marL="0" indent="377825" algn="just" eaLnBrk="1" hangingPunct="1">
              <a:lnSpc>
                <a:spcPct val="90000"/>
              </a:lnSpc>
              <a:buNone/>
            </a:pPr>
            <a:r>
              <a:rPr lang="zh-CN" altLang="en-US" sz="2100" dirty="0">
                <a:ea typeface="楷体_GB2312" pitchFamily="49" charset="-122"/>
              </a:rPr>
              <a:t>  </a:t>
            </a:r>
            <a:endParaRPr lang="zh-CN" altLang="en-US" sz="2100" dirty="0"/>
          </a:p>
        </p:txBody>
      </p:sp>
      <p:sp>
        <p:nvSpPr>
          <p:cNvPr id="13315" name="AutoShape 4"/>
          <p:cNvSpPr/>
          <p:nvPr/>
        </p:nvSpPr>
        <p:spPr>
          <a:xfrm>
            <a:off x="6374130" y="3104492"/>
            <a:ext cx="152400" cy="228600"/>
          </a:xfrm>
          <a:prstGeom prst="rightBrace">
            <a:avLst>
              <a:gd name="adj1" fmla="val 12500"/>
              <a:gd name="adj2" fmla="val 50000"/>
            </a:avLst>
          </a:prstGeom>
          <a:noFill/>
          <a:ln w="9525" cap="flat" cmpd="sng">
            <a:solidFill>
              <a:srgbClr val="9933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AutoShape 5"/>
          <p:cNvSpPr/>
          <p:nvPr/>
        </p:nvSpPr>
        <p:spPr>
          <a:xfrm>
            <a:off x="8172400" y="3362169"/>
            <a:ext cx="76200" cy="2232025"/>
          </a:xfrm>
          <a:prstGeom prst="rightBrace">
            <a:avLst>
              <a:gd name="adj1" fmla="val 244097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AutoShape 6"/>
          <p:cNvSpPr/>
          <p:nvPr/>
        </p:nvSpPr>
        <p:spPr>
          <a:xfrm>
            <a:off x="6374130" y="3459649"/>
            <a:ext cx="304800" cy="2057400"/>
          </a:xfrm>
          <a:prstGeom prst="rightBrace">
            <a:avLst>
              <a:gd name="adj1" fmla="val 56250"/>
              <a:gd name="adj2" fmla="val 50000"/>
            </a:avLst>
          </a:prstGeom>
          <a:noFill/>
          <a:ln w="9525" cap="flat" cmpd="sng">
            <a:solidFill>
              <a:srgbClr val="9933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日期占位符 7"/>
          <p:cNvSpPr txBox="1">
            <a:spLocks noGrp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5A8A35-DE69-4DB5-A463-DCA4B0E899B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方正姚体" panose="02010601030101010101" pitchFamily="2" charset="-122"/>
                <a:cs typeface="+mn-cs"/>
              </a:rPr>
              <a:t>2025/9/17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0" name="页脚占位符 9"/>
          <p:cNvSpPr txBox="1">
            <a:spLocks noGrp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计算机程序设计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语言概述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5368" name="灯片编号占位符 10"/>
          <p:cNvSpPr txBox="1">
            <a:spLocks noGrp="1"/>
          </p:cNvSpPr>
          <p:nvPr>
            <p:ph type="sldNum" sz="quarter" idx="4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90783F-DF83-4755-8618-688A58BD1DD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9" name="矩形 1"/>
          <p:cNvSpPr/>
          <p:nvPr/>
        </p:nvSpPr>
        <p:spPr>
          <a:xfrm>
            <a:off x="144186" y="2106841"/>
            <a:ext cx="6488112" cy="4524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77825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dirty="0"/>
              <a:t>图</a:t>
            </a:r>
            <a:r>
              <a:rPr lang="en-US" altLang="zh-CN" sz="2600" dirty="0"/>
              <a:t>2-2</a:t>
            </a:r>
            <a:r>
              <a:rPr lang="zh-CN" altLang="en-US" sz="2600" dirty="0"/>
              <a:t>是</a:t>
            </a:r>
            <a:r>
              <a:rPr lang="en-US" altLang="zh-CN" sz="2600" dirty="0"/>
              <a:t>[</a:t>
            </a:r>
            <a:r>
              <a:rPr lang="zh-CN" altLang="en-US" sz="2600" dirty="0"/>
              <a:t>例</a:t>
            </a:r>
            <a:r>
              <a:rPr lang="en-US" altLang="zh-CN" sz="2600" dirty="0"/>
              <a:t>2.2]</a:t>
            </a:r>
            <a:r>
              <a:rPr lang="zh-CN" altLang="en-US" sz="2600" dirty="0"/>
              <a:t>的</a:t>
            </a:r>
            <a:r>
              <a:rPr lang="en-US" altLang="zh-CN" sz="2600" dirty="0"/>
              <a:t>main()</a:t>
            </a:r>
            <a:r>
              <a:rPr lang="zh-CN" altLang="en-US" sz="2600" dirty="0"/>
              <a:t>函数体的示意图。</a:t>
            </a:r>
          </a:p>
        </p:txBody>
      </p:sp>
      <p:sp>
        <p:nvSpPr>
          <p:cNvPr id="11" name="矩形 2"/>
          <p:cNvSpPr/>
          <p:nvPr/>
        </p:nvSpPr>
        <p:spPr>
          <a:xfrm>
            <a:off x="1043608" y="1631428"/>
            <a:ext cx="39608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2.1.3  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函数的一般结构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1104422"/>
            <a:ext cx="7772400" cy="4572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2.1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Ｃ语言程序的结构与书写规则</a:t>
            </a:r>
          </a:p>
        </p:txBody>
      </p:sp>
      <p:sp>
        <p:nvSpPr>
          <p:cNvPr id="13" name="AutoShape 5"/>
          <p:cNvSpPr/>
          <p:nvPr/>
        </p:nvSpPr>
        <p:spPr>
          <a:xfrm>
            <a:off x="2195736" y="2638609"/>
            <a:ext cx="76200" cy="2286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6" grpId="0" animBg="1"/>
      <p:bldP spid="133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054669-daba-4f46-acce-7129912bfa92"/>
  <p:tag name="COMMONDATA" val="eyJoZGlkIjoiZmUyMGIyN2ZjYTYxMTM5YjdhMDk5OWRkNWI4ZTVjYW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365,&quot;width&quot;:1134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1921</Words>
  <Application>Microsoft Office PowerPoint</Application>
  <PresentationFormat>全屏显示(4:3)</PresentationFormat>
  <Paragraphs>324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方正姚体</vt:lpstr>
      <vt:lpstr>仿宋</vt:lpstr>
      <vt:lpstr>华文隶书</vt:lpstr>
      <vt:lpstr>华文新魏</vt:lpstr>
      <vt:lpstr>华文行楷</vt:lpstr>
      <vt:lpstr>楷体</vt:lpstr>
      <vt:lpstr>楷体_GB2312</vt:lpstr>
      <vt:lpstr>宋体</vt:lpstr>
      <vt:lpstr>Arial</vt:lpstr>
      <vt:lpstr>Cambria Math</vt:lpstr>
      <vt:lpstr>Garamond</vt:lpstr>
      <vt:lpstr>Tahoma</vt:lpstr>
      <vt:lpstr>Times New Roman</vt:lpstr>
      <vt:lpstr>Wingdings</vt:lpstr>
      <vt:lpstr>Blends</vt:lpstr>
      <vt:lpstr>第2章 程序设计入门  ̶  c语言概述</vt:lpstr>
      <vt:lpstr>2.1  Ｃ语言程序的结构与书写规则</vt:lpstr>
      <vt:lpstr>2.1  Ｃ语言程序的结构与书写规则</vt:lpstr>
      <vt:lpstr>2.1  Ｃ语言程序的结构与书写规则</vt:lpstr>
      <vt:lpstr>2.1  Ｃ语言程序的结构与书写规则</vt:lpstr>
      <vt:lpstr>2.1  Ｃ语言程序的结构与书写规则</vt:lpstr>
      <vt:lpstr>2.1  Ｃ语言程序的结构与书写规则</vt:lpstr>
      <vt:lpstr>2.1  Ｃ语言程序的结构与书写规则</vt:lpstr>
      <vt:lpstr>2.1  Ｃ语言程序的结构与书写规则</vt:lpstr>
      <vt:lpstr>2.1  Ｃ语言程序的结构与书写规则</vt:lpstr>
      <vt:lpstr>PowerPoint 演示文稿</vt:lpstr>
      <vt:lpstr>2.2  C语言的特点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C程序的上机步骤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zhengzhong</dc:creator>
  <cp:lastModifiedBy>zheng</cp:lastModifiedBy>
  <cp:revision>1026</cp:revision>
  <dcterms:created xsi:type="dcterms:W3CDTF">2003-08-26T10:11:20Z</dcterms:created>
  <dcterms:modified xsi:type="dcterms:W3CDTF">2025-09-17T03:24:36Z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C4D9E460F776418984A79E554EA982AA_12</vt:lpwstr>
  </property>
  <property fmtid="{D5CDD505-2E9C-101B-9397-08002B2CF9AE}" pid="3" name="KSOProductBuildVer">
    <vt:lpwstr>2052-11.1.0.14309</vt:lpwstr>
  </property>
</Properties>
</file>