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17363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772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A410"/>
    <a:srgbClr val="C00000"/>
    <a:srgbClr val="41C6BB"/>
    <a:srgbClr val="F0F0F0"/>
    <a:srgbClr val="71D8D0"/>
    <a:srgbClr val="F2BA02"/>
    <a:srgbClr val="517BCE"/>
    <a:srgbClr val="6A8ED5"/>
    <a:srgbClr val="337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3" autoAdjust="0"/>
    <p:restoredTop sz="94660"/>
  </p:normalViewPr>
  <p:slideViewPr>
    <p:cSldViewPr snapToGrid="0">
      <p:cViewPr>
        <p:scale>
          <a:sx n="125" d="100"/>
          <a:sy n="125" d="100"/>
        </p:scale>
        <p:origin x="60" y="-1108"/>
      </p:cViewPr>
      <p:guideLst>
        <p:guide orient="horz" pos="1312"/>
        <p:guide pos="27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02.03.2025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79675" y="512763"/>
            <a:ext cx="41846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00287" y="681685"/>
            <a:ext cx="6601718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00287" y="2187758"/>
            <a:ext cx="6601718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079719" y="-1365737"/>
            <a:ext cx="2642855" cy="7591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483181" y="1037726"/>
            <a:ext cx="3529914" cy="1897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632180" y="-805255"/>
            <a:ext cx="3529914" cy="5583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54004" y="1563279"/>
            <a:ext cx="9433006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54004" y="3706067"/>
            <a:ext cx="9433006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589129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3962189" y="5936316"/>
            <a:ext cx="3812016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545846" y="5936316"/>
            <a:ext cx="2599102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00574" y="1038441"/>
            <a:ext cx="7591976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00574" y="2787484"/>
            <a:ext cx="7591976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05160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456162" y="1108823"/>
            <a:ext cx="3740974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06304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06304" y="1021081"/>
            <a:ext cx="3723781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06304" y="1521500"/>
            <a:ext cx="3723781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456161" y="1021081"/>
            <a:ext cx="3742120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456161" y="1521500"/>
            <a:ext cx="3742120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06305" y="277688"/>
            <a:ext cx="2838967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742121" y="599731"/>
            <a:ext cx="4456160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06305" y="1249598"/>
            <a:ext cx="2838967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05158" y="221764"/>
            <a:ext cx="7591976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05158" y="1108823"/>
            <a:ext cx="7591976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0515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2915759" y="3860633"/>
            <a:ext cx="2970773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216618" y="3860633"/>
            <a:ext cx="1980515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8"/>
          <p:cNvSpPr/>
          <p:nvPr/>
        </p:nvSpPr>
        <p:spPr>
          <a:xfrm>
            <a:off x="175563" y="132767"/>
            <a:ext cx="2219315" cy="2297141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9" name="AutoShape 9"/>
          <p:cNvSpPr/>
          <p:nvPr/>
        </p:nvSpPr>
        <p:spPr>
          <a:xfrm>
            <a:off x="208478" y="132767"/>
            <a:ext cx="2191336" cy="3683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/>
              <a:t>Project Collection</a:t>
            </a:r>
            <a:endParaRPr lang="en-US" sz="1100" dirty="0"/>
          </a:p>
        </p:txBody>
      </p:sp>
      <p:grpSp>
        <p:nvGrpSpPr>
          <p:cNvPr id="10" name="Group 10"/>
          <p:cNvGrpSpPr/>
          <p:nvPr/>
        </p:nvGrpSpPr>
        <p:grpSpPr>
          <a:xfrm>
            <a:off x="394062" y="471834"/>
            <a:ext cx="1912105" cy="363206"/>
            <a:chOff x="263549" y="1618545"/>
            <a:chExt cx="1912105" cy="363206"/>
          </a:xfrm>
        </p:grpSpPr>
        <p:sp>
          <p:nvSpPr>
            <p:cNvPr id="11" name="AutoShape 11"/>
            <p:cNvSpPr/>
            <p:nvPr/>
          </p:nvSpPr>
          <p:spPr>
            <a:xfrm>
              <a:off x="263549" y="1618545"/>
              <a:ext cx="1832302" cy="363206"/>
            </a:xfrm>
            <a:prstGeom prst="roundRect">
              <a:avLst>
                <a:gd name="adj" fmla="val 6803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285950" y="1647808"/>
              <a:ext cx="295298" cy="289289"/>
            </a:xfrm>
            <a:prstGeom prst="rect">
              <a:avLst/>
            </a:prstGeom>
            <a:ln w="12700">
              <a:noFill/>
              <a:prstDash val="solid"/>
            </a:ln>
          </p:spPr>
        </p:pic>
        <p:sp>
          <p:nvSpPr>
            <p:cNvPr id="13" name="AutoShape 13"/>
            <p:cNvSpPr/>
            <p:nvPr/>
          </p:nvSpPr>
          <p:spPr>
            <a:xfrm>
              <a:off x="470001" y="1685177"/>
              <a:ext cx="1705653" cy="215493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 dirty="0"/>
                <a:t>Open Source Repositories</a:t>
              </a:r>
            </a:p>
          </p:txBody>
        </p:sp>
      </p:grpSp>
      <p:grpSp>
        <p:nvGrpSpPr>
          <p:cNvPr id="148" name="组合 147">
            <a:extLst>
              <a:ext uri="{FF2B5EF4-FFF2-40B4-BE49-F238E27FC236}">
                <a16:creationId xmlns:a16="http://schemas.microsoft.com/office/drawing/2014/main" id="{9F0F279B-D923-371E-2484-808A01A2B079}"/>
              </a:ext>
            </a:extLst>
          </p:cNvPr>
          <p:cNvGrpSpPr/>
          <p:nvPr/>
        </p:nvGrpSpPr>
        <p:grpSpPr>
          <a:xfrm>
            <a:off x="539580" y="863241"/>
            <a:ext cx="1323762" cy="270290"/>
            <a:chOff x="153579" y="1175873"/>
            <a:chExt cx="1323762" cy="270290"/>
          </a:xfrm>
        </p:grpSpPr>
        <p:sp>
          <p:nvSpPr>
            <p:cNvPr id="14" name="AutoShape 14"/>
            <p:cNvSpPr/>
            <p:nvPr/>
          </p:nvSpPr>
          <p:spPr>
            <a:xfrm>
              <a:off x="1183161" y="1209812"/>
              <a:ext cx="204600" cy="236351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3556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15" name="AutoShape 15"/>
            <p:cNvSpPr/>
            <p:nvPr/>
          </p:nvSpPr>
          <p:spPr>
            <a:xfrm>
              <a:off x="153579" y="1175873"/>
              <a:ext cx="132376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50" dirty="0"/>
                <a:t>Tags &amp; Topics</a:t>
              </a:r>
              <a:endParaRPr lang="en-US" sz="1000" dirty="0"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02168" y="1161732"/>
            <a:ext cx="1804730" cy="346483"/>
            <a:chOff x="289530" y="2392556"/>
            <a:chExt cx="1135546" cy="429942"/>
          </a:xfrm>
        </p:grpSpPr>
        <p:sp>
          <p:nvSpPr>
            <p:cNvPr id="17" name="AutoShape 17"/>
            <p:cNvSpPr/>
            <p:nvPr/>
          </p:nvSpPr>
          <p:spPr>
            <a:xfrm>
              <a:off x="289530" y="2392556"/>
              <a:ext cx="1135546" cy="429942"/>
            </a:xfrm>
            <a:prstGeom prst="roundRect">
              <a:avLst>
                <a:gd name="adj" fmla="val 6802"/>
              </a:avLst>
            </a:prstGeom>
            <a:noFill/>
            <a:ln w="25400" cap="flat">
              <a:solidFill>
                <a:srgbClr val="262626">
                  <a:alpha val="100000"/>
                </a:srgbClr>
              </a:solidFill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18" name="AutoShape 18"/>
            <p:cNvSpPr/>
            <p:nvPr/>
          </p:nvSpPr>
          <p:spPr>
            <a:xfrm>
              <a:off x="449965" y="2468779"/>
              <a:ext cx="916915" cy="23865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50" dirty="0"/>
                <a:t>Unity-based Projects</a:t>
              </a:r>
            </a:p>
          </p:txBody>
        </p:sp>
      </p:grpSp>
      <p:pic>
        <p:nvPicPr>
          <p:cNvPr id="19" name="Picture 19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448427" y="1219900"/>
            <a:ext cx="214392" cy="237573"/>
          </a:xfrm>
          <a:prstGeom prst="rect">
            <a:avLst/>
          </a:prstGeom>
          <a:ln w="12700">
            <a:noFill/>
            <a:prstDash val="solid"/>
          </a:ln>
        </p:spPr>
      </p:pic>
      <p:grpSp>
        <p:nvGrpSpPr>
          <p:cNvPr id="152" name="组合 151">
            <a:extLst>
              <a:ext uri="{FF2B5EF4-FFF2-40B4-BE49-F238E27FC236}">
                <a16:creationId xmlns:a16="http://schemas.microsoft.com/office/drawing/2014/main" id="{D271149E-5CB0-86A2-D6E6-0FA33E27CBAF}"/>
              </a:ext>
            </a:extLst>
          </p:cNvPr>
          <p:cNvGrpSpPr/>
          <p:nvPr/>
        </p:nvGrpSpPr>
        <p:grpSpPr>
          <a:xfrm>
            <a:off x="376711" y="1876595"/>
            <a:ext cx="1852392" cy="388904"/>
            <a:chOff x="420657" y="2183146"/>
            <a:chExt cx="1794226" cy="388904"/>
          </a:xfrm>
        </p:grpSpPr>
        <p:grpSp>
          <p:nvGrpSpPr>
            <p:cNvPr id="20" name="Group 20"/>
            <p:cNvGrpSpPr/>
            <p:nvPr/>
          </p:nvGrpSpPr>
          <p:grpSpPr>
            <a:xfrm>
              <a:off x="420657" y="2183146"/>
              <a:ext cx="1794226" cy="388904"/>
              <a:chOff x="204912" y="3167433"/>
              <a:chExt cx="1359720" cy="442796"/>
            </a:xfrm>
          </p:grpSpPr>
          <p:sp>
            <p:nvSpPr>
              <p:cNvPr id="21" name="AutoShape 21"/>
              <p:cNvSpPr/>
              <p:nvPr/>
            </p:nvSpPr>
            <p:spPr>
              <a:xfrm>
                <a:off x="204912" y="3167433"/>
                <a:ext cx="1351621" cy="442796"/>
              </a:xfrm>
              <a:prstGeom prst="roundRect">
                <a:avLst>
                  <a:gd name="adj" fmla="val 6802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22" name="AutoShape 22"/>
              <p:cNvSpPr/>
              <p:nvPr/>
            </p:nvSpPr>
            <p:spPr>
              <a:xfrm>
                <a:off x="379776" y="3270617"/>
                <a:ext cx="1184856" cy="33176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Quality Unity VR Projects</a:t>
                </a:r>
              </a:p>
            </p:txBody>
          </p:sp>
        </p:grpSp>
        <p:grpSp>
          <p:nvGrpSpPr>
            <p:cNvPr id="23" name="Group 23"/>
            <p:cNvGrpSpPr/>
            <p:nvPr/>
          </p:nvGrpSpPr>
          <p:grpSpPr>
            <a:xfrm>
              <a:off x="482514" y="2260901"/>
              <a:ext cx="299348" cy="305809"/>
              <a:chOff x="254041" y="3222883"/>
              <a:chExt cx="354124" cy="379460"/>
            </a:xfrm>
          </p:grpSpPr>
          <p:pic>
            <p:nvPicPr>
              <p:cNvPr id="24" name="Picture 24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54041" y="3222883"/>
                <a:ext cx="268277" cy="29728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pic>
            <p:nvPicPr>
              <p:cNvPr id="25" name="Picture 25"/>
              <p:cNvPicPr>
                <a:picLocks noChangeAspect="1"/>
              </p:cNvPicPr>
              <p:nvPr/>
            </p:nvPicPr>
            <p:blipFill>
              <a:blip r:embed="rId5"/>
              <a:srcRect/>
              <a:stretch>
                <a:fillRect/>
              </a:stretch>
            </p:blipFill>
            <p:spPr>
              <a:xfrm>
                <a:off x="457034" y="3462748"/>
                <a:ext cx="151131" cy="139595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</p:grpSp>
      <p:sp>
        <p:nvSpPr>
          <p:cNvPr id="31" name="AutoShape 31"/>
          <p:cNvSpPr/>
          <p:nvPr/>
        </p:nvSpPr>
        <p:spPr>
          <a:xfrm>
            <a:off x="2619150" y="51649"/>
            <a:ext cx="3708400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sp>
        <p:nvSpPr>
          <p:cNvPr id="94" name="AutoShape 94"/>
          <p:cNvSpPr/>
          <p:nvPr/>
        </p:nvSpPr>
        <p:spPr>
          <a:xfrm>
            <a:off x="2729287" y="473127"/>
            <a:ext cx="3722489" cy="1193069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104" name="Group 104"/>
          <p:cNvGrpSpPr/>
          <p:nvPr/>
        </p:nvGrpSpPr>
        <p:grpSpPr>
          <a:xfrm>
            <a:off x="2805451" y="607133"/>
            <a:ext cx="3522099" cy="1077372"/>
            <a:chOff x="2800273" y="1563958"/>
            <a:chExt cx="3522099" cy="1077372"/>
          </a:xfrm>
        </p:grpSpPr>
        <p:pic>
          <p:nvPicPr>
            <p:cNvPr id="105" name="Picture 10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800273" y="1581459"/>
              <a:ext cx="1217367" cy="835792"/>
            </a:xfrm>
            <a:prstGeom prst="rect">
              <a:avLst/>
            </a:prstGeom>
            <a:ln>
              <a:noFill/>
              <a:prstDash val="solid"/>
            </a:ln>
          </p:spPr>
        </p:pic>
        <p:pic>
          <p:nvPicPr>
            <p:cNvPr id="106" name="Picture 10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024022" y="1563958"/>
              <a:ext cx="1221304" cy="872974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107" name="AutoShape 107"/>
            <p:cNvSpPr/>
            <p:nvPr/>
          </p:nvSpPr>
          <p:spPr>
            <a:xfrm rot="16200000">
              <a:off x="4268484" y="1900696"/>
              <a:ext cx="197372" cy="607329"/>
            </a:xfrm>
            <a:prstGeom prst="downArrow">
              <a:avLst>
                <a:gd name="adj1" fmla="val 50000"/>
                <a:gd name="adj2" fmla="val 50000"/>
              </a:avLst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108" name="AutoShape 108"/>
            <p:cNvSpPr/>
            <p:nvPr/>
          </p:nvSpPr>
          <p:spPr>
            <a:xfrm>
              <a:off x="3831818" y="1903063"/>
              <a:ext cx="1058353" cy="241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solidFill>
                    <a:srgbClr val="2B2F36"/>
                  </a:solidFill>
                </a:rPr>
                <a:t>Bake NavMesh</a:t>
              </a:r>
              <a:endParaRPr lang="en-US" sz="1100" dirty="0"/>
            </a:p>
          </p:txBody>
        </p:sp>
        <p:sp>
          <p:nvSpPr>
            <p:cNvPr id="109" name="AutoShape 109"/>
            <p:cNvSpPr/>
            <p:nvPr/>
          </p:nvSpPr>
          <p:spPr>
            <a:xfrm>
              <a:off x="2837170" y="2309379"/>
              <a:ext cx="1180471" cy="241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/>
                <a:t>Original Scene</a:t>
              </a:r>
              <a:endParaRPr lang="en-US" sz="1100"/>
            </a:p>
          </p:txBody>
        </p:sp>
        <p:sp>
          <p:nvSpPr>
            <p:cNvPr id="110" name="AutoShape 110"/>
            <p:cNvSpPr/>
            <p:nvPr/>
          </p:nvSpPr>
          <p:spPr>
            <a:xfrm>
              <a:off x="4924580" y="2400030"/>
              <a:ext cx="1397792" cy="241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000" dirty="0"/>
                <a:t>Scene with NavMesh</a:t>
              </a:r>
              <a:endParaRPr lang="en-US" sz="1100" dirty="0"/>
            </a:p>
          </p:txBody>
        </p:sp>
      </p:grpSp>
      <p:grpSp>
        <p:nvGrpSpPr>
          <p:cNvPr id="125" name="Group 125"/>
          <p:cNvGrpSpPr/>
          <p:nvPr/>
        </p:nvGrpSpPr>
        <p:grpSpPr>
          <a:xfrm>
            <a:off x="2801076" y="454630"/>
            <a:ext cx="2454729" cy="279400"/>
            <a:chOff x="2795898" y="1411455"/>
            <a:chExt cx="2454729" cy="279400"/>
          </a:xfrm>
        </p:grpSpPr>
        <p:sp>
          <p:nvSpPr>
            <p:cNvPr id="126" name="AutoShape 126"/>
            <p:cNvSpPr/>
            <p:nvPr/>
          </p:nvSpPr>
          <p:spPr>
            <a:xfrm>
              <a:off x="2859398" y="1411455"/>
              <a:ext cx="2391229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Preliminary Scene Configuration</a:t>
              </a:r>
              <a:endParaRPr lang="en-US" sz="1100" dirty="0"/>
            </a:p>
          </p:txBody>
        </p:sp>
        <p:grpSp>
          <p:nvGrpSpPr>
            <p:cNvPr id="127" name="Group 127"/>
            <p:cNvGrpSpPr/>
            <p:nvPr/>
          </p:nvGrpSpPr>
          <p:grpSpPr>
            <a:xfrm>
              <a:off x="2795898" y="1435137"/>
              <a:ext cx="183799" cy="192218"/>
              <a:chOff x="2795898" y="1435137"/>
              <a:chExt cx="183799" cy="192218"/>
            </a:xfrm>
          </p:grpSpPr>
          <p:sp>
            <p:nvSpPr>
              <p:cNvPr id="128" name="AutoShape 128"/>
              <p:cNvSpPr/>
              <p:nvPr/>
            </p:nvSpPr>
            <p:spPr>
              <a:xfrm>
                <a:off x="2795898" y="1449555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29" name="AutoShape 129"/>
              <p:cNvSpPr/>
              <p:nvPr/>
            </p:nvSpPr>
            <p:spPr>
              <a:xfrm>
                <a:off x="2852697" y="1435137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</a:t>
                </a:r>
                <a:endParaRPr lang="en-US" sz="1100" dirty="0"/>
              </a:p>
            </p:txBody>
          </p:sp>
        </p:grpSp>
      </p:grpSp>
      <p:grpSp>
        <p:nvGrpSpPr>
          <p:cNvPr id="131" name="Group 131"/>
          <p:cNvGrpSpPr/>
          <p:nvPr/>
        </p:nvGrpSpPr>
        <p:grpSpPr>
          <a:xfrm>
            <a:off x="4285375" y="1873988"/>
            <a:ext cx="2501900" cy="279400"/>
            <a:chOff x="4280197" y="2830813"/>
            <a:chExt cx="2501900" cy="279400"/>
          </a:xfrm>
        </p:grpSpPr>
        <p:sp>
          <p:nvSpPr>
            <p:cNvPr id="132" name="AutoShape 132"/>
            <p:cNvSpPr/>
            <p:nvPr/>
          </p:nvSpPr>
          <p:spPr>
            <a:xfrm>
              <a:off x="4394497" y="2830813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Implementation Interface</a:t>
              </a:r>
              <a:endParaRPr lang="en-US" sz="1100"/>
            </a:p>
          </p:txBody>
        </p:sp>
        <p:grpSp>
          <p:nvGrpSpPr>
            <p:cNvPr id="133" name="Group 133"/>
            <p:cNvGrpSpPr/>
            <p:nvPr/>
          </p:nvGrpSpPr>
          <p:grpSpPr>
            <a:xfrm>
              <a:off x="4280197" y="2850262"/>
              <a:ext cx="183799" cy="196451"/>
              <a:chOff x="4280197" y="2850262"/>
              <a:chExt cx="183799" cy="196451"/>
            </a:xfrm>
          </p:grpSpPr>
          <p:sp>
            <p:nvSpPr>
              <p:cNvPr id="134" name="AutoShape 134"/>
              <p:cNvSpPr/>
              <p:nvPr/>
            </p:nvSpPr>
            <p:spPr>
              <a:xfrm>
                <a:off x="4280197" y="2868913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135" name="AutoShape 135"/>
              <p:cNvSpPr/>
              <p:nvPr/>
            </p:nvSpPr>
            <p:spPr>
              <a:xfrm>
                <a:off x="4336996" y="2850262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2</a:t>
                </a:r>
                <a:endParaRPr lang="en-US" sz="1100" dirty="0"/>
              </a:p>
            </p:txBody>
          </p:sp>
        </p:grpSp>
      </p:grpSp>
      <p:cxnSp>
        <p:nvCxnSpPr>
          <p:cNvPr id="147" name="Connector 147"/>
          <p:cNvCxnSpPr>
            <a:cxnSpLocks/>
            <a:stCxn id="150" idx="1"/>
          </p:cNvCxnSpPr>
          <p:nvPr/>
        </p:nvCxnSpPr>
        <p:spPr>
          <a:xfrm flipV="1">
            <a:off x="6773279" y="178852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6587740" y="651654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47FB9DBE-DE3F-95AC-B6D4-93616AEFE23D}"/>
              </a:ext>
            </a:extLst>
          </p:cNvPr>
          <p:cNvGrpSpPr/>
          <p:nvPr/>
        </p:nvGrpSpPr>
        <p:grpSpPr>
          <a:xfrm>
            <a:off x="6928166" y="303895"/>
            <a:ext cx="4752854" cy="4994761"/>
            <a:chOff x="6877929" y="1504348"/>
            <a:chExt cx="4752854" cy="4994761"/>
          </a:xfrm>
        </p:grpSpPr>
        <p:grpSp>
          <p:nvGrpSpPr>
            <p:cNvPr id="45" name="Group 45"/>
            <p:cNvGrpSpPr/>
            <p:nvPr/>
          </p:nvGrpSpPr>
          <p:grpSpPr>
            <a:xfrm>
              <a:off x="9058068" y="3039244"/>
              <a:ext cx="2572715" cy="698500"/>
              <a:chOff x="4604727" y="4920679"/>
              <a:chExt cx="2572715" cy="698500"/>
            </a:xfrm>
          </p:grpSpPr>
          <p:sp>
            <p:nvSpPr>
              <p:cNvPr id="46" name="AutoShape 46"/>
              <p:cNvSpPr/>
              <p:nvPr/>
            </p:nvSpPr>
            <p:spPr>
              <a:xfrm>
                <a:off x="4692102" y="4920679"/>
                <a:ext cx="1579057" cy="698500"/>
              </a:xfrm>
              <a:prstGeom prst="roundRect">
                <a:avLst>
                  <a:gd name="adj" fmla="val 1818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47" name="AutoShape 47"/>
              <p:cNvSpPr/>
              <p:nvPr/>
            </p:nvSpPr>
            <p:spPr>
              <a:xfrm>
                <a:off x="4604727" y="4920679"/>
                <a:ext cx="1666431" cy="2667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Entity Manager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48" name="Group 48"/>
              <p:cNvGrpSpPr/>
              <p:nvPr/>
            </p:nvGrpSpPr>
            <p:grpSpPr>
              <a:xfrm>
                <a:off x="4680492" y="5130229"/>
                <a:ext cx="2496950" cy="241300"/>
                <a:chOff x="4680492" y="5130229"/>
                <a:chExt cx="2496950" cy="241300"/>
              </a:xfrm>
            </p:grpSpPr>
            <p:sp>
              <p:nvSpPr>
                <p:cNvPr id="49" name="AutoShape 49"/>
                <p:cNvSpPr/>
                <p:nvPr/>
              </p:nvSpPr>
              <p:spPr>
                <a:xfrm>
                  <a:off x="4680492" y="5130229"/>
                  <a:ext cx="249695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;</a:t>
                  </a:r>
                  <a:endParaRPr lang="en-US" sz="1100" dirty="0"/>
                </a:p>
              </p:txBody>
            </p:sp>
            <p:pic>
              <p:nvPicPr>
                <p:cNvPr id="50" name="Picture 50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832591" y="5190582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51" name="Group 51"/>
              <p:cNvGrpSpPr/>
              <p:nvPr/>
            </p:nvGrpSpPr>
            <p:grpSpPr>
              <a:xfrm>
                <a:off x="4686783" y="5296305"/>
                <a:ext cx="1812645" cy="272074"/>
                <a:chOff x="4686783" y="5296305"/>
                <a:chExt cx="1812645" cy="272074"/>
              </a:xfrm>
            </p:grpSpPr>
            <p:sp>
              <p:nvSpPr>
                <p:cNvPr id="52" name="AutoShape 52"/>
                <p:cNvSpPr/>
                <p:nvPr/>
              </p:nvSpPr>
              <p:spPr>
                <a:xfrm>
                  <a:off x="4686783" y="5296305"/>
                  <a:ext cx="1812645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F2BA02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</a:t>
                  </a:r>
                  <a:r>
                    <a:rPr lang="en-US" sz="1000" b="1" dirty="0">
                      <a:solidFill>
                        <a:srgbClr val="FFC60A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 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m;</a:t>
                  </a:r>
                  <a:endParaRPr lang="en-US" sz="1100" dirty="0"/>
                </a:p>
              </p:txBody>
            </p:sp>
            <p:grpSp>
              <p:nvGrpSpPr>
                <p:cNvPr id="53" name="Group 53"/>
                <p:cNvGrpSpPr/>
                <p:nvPr/>
              </p:nvGrpSpPr>
              <p:grpSpPr>
                <a:xfrm>
                  <a:off x="5401018" y="5311455"/>
                  <a:ext cx="240937" cy="256924"/>
                  <a:chOff x="5401018" y="5311455"/>
                  <a:chExt cx="240937" cy="256924"/>
                </a:xfrm>
              </p:grpSpPr>
              <p:pic>
                <p:nvPicPr>
                  <p:cNvPr id="54" name="Picture 54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5401018" y="5311455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55" name="Picture 55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27728" y="54562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grpSp>
          <p:nvGrpSpPr>
            <p:cNvPr id="56" name="Group 56"/>
            <p:cNvGrpSpPr/>
            <p:nvPr/>
          </p:nvGrpSpPr>
          <p:grpSpPr>
            <a:xfrm>
              <a:off x="9186271" y="1599114"/>
              <a:ext cx="1647081" cy="1213916"/>
              <a:chOff x="8872111" y="1887282"/>
              <a:chExt cx="1647081" cy="1213916"/>
            </a:xfrm>
          </p:grpSpPr>
          <p:sp>
            <p:nvSpPr>
              <p:cNvPr id="57" name="AutoShape 57"/>
              <p:cNvSpPr/>
              <p:nvPr/>
            </p:nvSpPr>
            <p:spPr>
              <a:xfrm>
                <a:off x="8872111" y="1887282"/>
                <a:ext cx="1565885" cy="1126734"/>
              </a:xfrm>
              <a:prstGeom prst="roundRect">
                <a:avLst>
                  <a:gd name="adj" fmla="val 11271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58" name="Group 58"/>
              <p:cNvGrpSpPr/>
              <p:nvPr/>
            </p:nvGrpSpPr>
            <p:grpSpPr>
              <a:xfrm>
                <a:off x="8959083" y="2010342"/>
                <a:ext cx="1311287" cy="964772"/>
                <a:chOff x="8959083" y="2010342"/>
                <a:chExt cx="1311287" cy="964772"/>
              </a:xfrm>
            </p:grpSpPr>
            <p:pic>
              <p:nvPicPr>
                <p:cNvPr id="59" name="Picture 59"/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9083" y="2018810"/>
                  <a:ext cx="1075254" cy="956304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grpSp>
              <p:nvGrpSpPr>
                <p:cNvPr id="60" name="Group 60"/>
                <p:cNvGrpSpPr/>
                <p:nvPr/>
              </p:nvGrpSpPr>
              <p:grpSpPr>
                <a:xfrm>
                  <a:off x="8959083" y="2462474"/>
                  <a:ext cx="549333" cy="127000"/>
                  <a:chOff x="8959083" y="2462474"/>
                  <a:chExt cx="549333" cy="127000"/>
                </a:xfrm>
              </p:grpSpPr>
              <p:sp>
                <p:nvSpPr>
                  <p:cNvPr id="61" name="AutoShape 61"/>
                  <p:cNvSpPr/>
                  <p:nvPr/>
                </p:nvSpPr>
                <p:spPr>
                  <a:xfrm>
                    <a:off x="8959083" y="2470942"/>
                    <a:ext cx="530522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2" name="AutoShape 62"/>
                  <p:cNvSpPr/>
                  <p:nvPr/>
                </p:nvSpPr>
                <p:spPr>
                  <a:xfrm>
                    <a:off x="8976680" y="2462474"/>
                    <a:ext cx="531736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Collider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3" name="Group 63"/>
                <p:cNvGrpSpPr/>
                <p:nvPr/>
              </p:nvGrpSpPr>
              <p:grpSpPr>
                <a:xfrm>
                  <a:off x="9304166" y="2010342"/>
                  <a:ext cx="380948" cy="127000"/>
                  <a:chOff x="9304166" y="2010342"/>
                  <a:chExt cx="380948" cy="127000"/>
                </a:xfrm>
              </p:grpSpPr>
              <p:sp>
                <p:nvSpPr>
                  <p:cNvPr id="64" name="AutoShape 64"/>
                  <p:cNvSpPr/>
                  <p:nvPr/>
                </p:nvSpPr>
                <p:spPr>
                  <a:xfrm>
                    <a:off x="9304166" y="2018810"/>
                    <a:ext cx="371290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5" name="AutoShape 65"/>
                  <p:cNvSpPr/>
                  <p:nvPr/>
                </p:nvSpPr>
                <p:spPr>
                  <a:xfrm>
                    <a:off x="9317963" y="2010342"/>
                    <a:ext cx="367151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Camera</a:t>
                    </a:r>
                    <a:endParaRPr lang="en-US" sz="1100" dirty="0"/>
                  </a:p>
                </p:txBody>
              </p:sp>
            </p:grpSp>
            <p:grpSp>
              <p:nvGrpSpPr>
                <p:cNvPr id="66" name="Group 66"/>
                <p:cNvGrpSpPr/>
                <p:nvPr/>
              </p:nvGrpSpPr>
              <p:grpSpPr>
                <a:xfrm>
                  <a:off x="9600516" y="2258529"/>
                  <a:ext cx="669854" cy="127000"/>
                  <a:chOff x="9600516" y="2258529"/>
                  <a:chExt cx="669854" cy="127000"/>
                </a:xfrm>
              </p:grpSpPr>
              <p:sp>
                <p:nvSpPr>
                  <p:cNvPr id="67" name="AutoShape 67"/>
                  <p:cNvSpPr/>
                  <p:nvPr/>
                </p:nvSpPr>
                <p:spPr>
                  <a:xfrm>
                    <a:off x="9600516" y="2266997"/>
                    <a:ext cx="669854" cy="117788"/>
                  </a:xfrm>
                  <a:prstGeom prst="roundRect">
                    <a:avLst>
                      <a:gd name="adj" fmla="val 32346"/>
                    </a:avLst>
                  </a:prstGeom>
                  <a:solidFill>
                    <a:srgbClr val="8EE085">
                      <a:alpha val="100000"/>
                    </a:srgbClr>
                  </a:solidFill>
                  <a:ln w="12700" cap="flat" cmpd="sng">
                    <a:solidFill>
                      <a:srgbClr val="2B2F36">
                        <a:alpha val="10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/>
                  </a:p>
                </p:txBody>
              </p:sp>
              <p:sp>
                <p:nvSpPr>
                  <p:cNvPr id="68" name="AutoShape 68"/>
                  <p:cNvSpPr/>
                  <p:nvPr/>
                </p:nvSpPr>
                <p:spPr>
                  <a:xfrm>
                    <a:off x="9609895" y="2258529"/>
                    <a:ext cx="660475" cy="127000"/>
                  </a:xfrm>
                  <a:prstGeom prst="rect">
                    <a:avLst/>
                  </a:prstGeom>
                  <a:noFill/>
                  <a:ln w="12700" cap="flat" cmpd="sng">
                    <a:noFill/>
                    <a:prstDash val="solid"/>
                    <a:round/>
                  </a:ln>
                </p:spPr>
                <p:txBody>
                  <a:bodyPr lIns="0" tIns="0" rIns="0" bIns="0" rtlCol="0" anchor="ctr">
                    <a:noAutofit/>
                  </a:bodyPr>
                  <a:lstStyle/>
                  <a:p>
                    <a:pPr algn="ctr">
                      <a:lnSpc>
                        <a:spcPct val="125000"/>
                      </a:lnSpc>
                      <a:defRPr/>
                    </a:pPr>
                    <a:r>
                      <a:rPr lang="en-US" sz="700" dirty="0"/>
                      <a:t>Hand Controller</a:t>
                    </a:r>
                    <a:endParaRPr lang="en-US" sz="1100" dirty="0"/>
                  </a:p>
                </p:txBody>
              </p:sp>
            </p:grpSp>
          </p:grpSp>
          <p:sp>
            <p:nvSpPr>
              <p:cNvPr id="69" name="AutoShape 69"/>
              <p:cNvSpPr/>
              <p:nvPr/>
            </p:nvSpPr>
            <p:spPr>
              <a:xfrm>
                <a:off x="9439692" y="2732898"/>
                <a:ext cx="1079500" cy="368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1F2329"/>
                    </a:solidFill>
                  </a:rPr>
                  <a:t>VRExplorer</a:t>
                </a:r>
                <a:endParaRPr lang="en-US" sz="1100" dirty="0"/>
              </a:p>
              <a:p>
                <a:pPr algn="ctr"/>
                <a:endParaRPr lang="en-US" sz="1100" dirty="0"/>
              </a:p>
            </p:txBody>
          </p:sp>
        </p:grpSp>
        <p:sp>
          <p:nvSpPr>
            <p:cNvPr id="2" name="AutoShape 2"/>
            <p:cNvSpPr/>
            <p:nvPr/>
          </p:nvSpPr>
          <p:spPr>
            <a:xfrm>
              <a:off x="7136685" y="1895231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7337870" y="2637975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353748" y="2042863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7907393" y="2748391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131428" y="2296898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8" name="Group 88"/>
            <p:cNvGrpSpPr/>
            <p:nvPr/>
          </p:nvGrpSpPr>
          <p:grpSpPr>
            <a:xfrm>
              <a:off x="6945640" y="1578368"/>
              <a:ext cx="2501900" cy="279400"/>
              <a:chOff x="7423140" y="1212510"/>
              <a:chExt cx="2501900" cy="279400"/>
            </a:xfrm>
          </p:grpSpPr>
          <p:sp>
            <p:nvSpPr>
              <p:cNvPr id="89" name="AutoShape 89"/>
              <p:cNvSpPr/>
              <p:nvPr/>
            </p:nvSpPr>
            <p:spPr>
              <a:xfrm>
                <a:off x="7537440" y="1212510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Exploration and Interaction</a:t>
                </a:r>
                <a:endParaRPr lang="en-US" sz="1100" dirty="0"/>
              </a:p>
            </p:txBody>
          </p:sp>
          <p:grpSp>
            <p:nvGrpSpPr>
              <p:cNvPr id="90" name="Group 90"/>
              <p:cNvGrpSpPr/>
              <p:nvPr/>
            </p:nvGrpSpPr>
            <p:grpSpPr>
              <a:xfrm>
                <a:off x="7423140" y="1241440"/>
                <a:ext cx="182860" cy="195436"/>
                <a:chOff x="7423140" y="1241440"/>
                <a:chExt cx="182860" cy="195436"/>
              </a:xfrm>
            </p:grpSpPr>
            <p:sp>
              <p:nvSpPr>
                <p:cNvPr id="91" name="AutoShape 91"/>
                <p:cNvSpPr/>
                <p:nvPr/>
              </p:nvSpPr>
              <p:spPr>
                <a:xfrm>
                  <a:off x="7423140" y="1259076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92" name="AutoShape 92"/>
                <p:cNvSpPr/>
                <p:nvPr/>
              </p:nvSpPr>
              <p:spPr>
                <a:xfrm>
                  <a:off x="7479000" y="1241440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3</a:t>
                  </a:r>
                  <a:endParaRPr lang="en-US" sz="1100" dirty="0"/>
                </a:p>
              </p:txBody>
            </p:sp>
          </p:grpSp>
        </p:grpSp>
        <p:sp>
          <p:nvSpPr>
            <p:cNvPr id="162" name="箭头: 左弧形 161">
              <a:extLst>
                <a:ext uri="{FF2B5EF4-FFF2-40B4-BE49-F238E27FC236}">
                  <a16:creationId xmlns:a16="http://schemas.microsoft.com/office/drawing/2014/main" id="{4F79F346-6C1D-DC5A-5A19-7CE1B9B9E57A}"/>
                </a:ext>
              </a:extLst>
            </p:cNvPr>
            <p:cNvSpPr/>
            <p:nvPr/>
          </p:nvSpPr>
          <p:spPr>
            <a:xfrm>
              <a:off x="8528638" y="2232194"/>
              <a:ext cx="613183" cy="1205177"/>
            </a:xfrm>
            <a:prstGeom prst="curvedRightArrow">
              <a:avLst>
                <a:gd name="adj1" fmla="val 26234"/>
                <a:gd name="adj2" fmla="val 72355"/>
                <a:gd name="adj3" fmla="val 26356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altLang="zh-CN" sz="800" dirty="0">
                <a:solidFill>
                  <a:srgbClr val="000000"/>
                </a:solidFill>
                <a:latin typeface="Arial"/>
                <a:ea typeface="Arial"/>
                <a:cs typeface="Arial"/>
              </a:endParaRPr>
            </a:p>
          </p:txBody>
        </p:sp>
        <p:grpSp>
          <p:nvGrpSpPr>
            <p:cNvPr id="136" name="Group 136"/>
            <p:cNvGrpSpPr/>
            <p:nvPr/>
          </p:nvGrpSpPr>
          <p:grpSpPr>
            <a:xfrm>
              <a:off x="7445683" y="4167219"/>
              <a:ext cx="4011241" cy="691581"/>
              <a:chOff x="4695829" y="5705803"/>
              <a:chExt cx="4011241" cy="691581"/>
            </a:xfrm>
          </p:grpSpPr>
          <p:sp>
            <p:nvSpPr>
              <p:cNvPr id="137" name="AutoShape 137"/>
              <p:cNvSpPr/>
              <p:nvPr/>
            </p:nvSpPr>
            <p:spPr>
              <a:xfrm>
                <a:off x="4709637" y="5744970"/>
                <a:ext cx="3128240" cy="652414"/>
              </a:xfrm>
              <a:prstGeom prst="roundRect">
                <a:avLst>
                  <a:gd name="adj" fmla="val 19466"/>
                </a:avLst>
              </a:prstGeom>
              <a:gradFill rotWithShape="0">
                <a:gsLst>
                  <a:gs pos="0">
                    <a:srgbClr val="6EDBD2">
                      <a:alpha val="6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>
                  <a:defRPr/>
                </a:pPr>
                <a:endParaRPr dirty="0"/>
              </a:p>
            </p:txBody>
          </p:sp>
          <p:sp>
            <p:nvSpPr>
              <p:cNvPr id="138" name="AutoShape 138"/>
              <p:cNvSpPr/>
              <p:nvPr/>
            </p:nvSpPr>
            <p:spPr>
              <a:xfrm>
                <a:off x="4695829" y="5705803"/>
                <a:ext cx="3170119" cy="29042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dirty="0">
                    <a:solidFill>
                      <a:srgbClr val="1F2329"/>
                    </a:solidFill>
                    <a:latin typeface="+mj-lt"/>
                  </a:rPr>
                  <a:t>Task Generator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9" name="Group 139"/>
              <p:cNvGrpSpPr/>
              <p:nvPr/>
            </p:nvGrpSpPr>
            <p:grpSpPr>
              <a:xfrm>
                <a:off x="4698770" y="5935470"/>
                <a:ext cx="4006460" cy="241300"/>
                <a:chOff x="4698770" y="5935470"/>
                <a:chExt cx="4006460" cy="241300"/>
              </a:xfrm>
            </p:grpSpPr>
            <p:sp>
              <p:nvSpPr>
                <p:cNvPr id="140" name="AutoShape 140"/>
                <p:cNvSpPr/>
                <p:nvPr/>
              </p:nvSpPr>
              <p:spPr>
                <a:xfrm>
                  <a:off x="4698770" y="5935470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altLang="zh-CN" sz="1000" b="1" dirty="0">
                      <a:solidFill>
                        <a:srgbClr val="517BC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E07B05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BaseEntity  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[] </a:t>
                  </a:r>
                  <a:r>
                    <a:rPr lang="en-US" altLang="zh-CN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e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);</a:t>
                  </a:r>
                  <a:endParaRPr lang="en-US" sz="1100" dirty="0"/>
                </a:p>
              </p:txBody>
            </p:sp>
            <p:pic>
              <p:nvPicPr>
                <p:cNvPr id="141" name="Picture 14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46159" y="5986270"/>
                  <a:ext cx="139700" cy="145059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142" name="Group 142"/>
              <p:cNvGrpSpPr/>
              <p:nvPr/>
            </p:nvGrpSpPr>
            <p:grpSpPr>
              <a:xfrm>
                <a:off x="4700610" y="6111156"/>
                <a:ext cx="4006460" cy="256923"/>
                <a:chOff x="4700610" y="6111156"/>
                <a:chExt cx="4006460" cy="256923"/>
              </a:xfrm>
            </p:grpSpPr>
            <p:sp>
              <p:nvSpPr>
                <p:cNvPr id="143" name="AutoShape 143"/>
                <p:cNvSpPr/>
                <p:nvPr/>
              </p:nvSpPr>
              <p:spPr>
                <a:xfrm>
                  <a:off x="4700610" y="6119707"/>
                  <a:ext cx="4006460" cy="2413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List&lt;</a:t>
                  </a:r>
                  <a:r>
                    <a:rPr lang="en-US" sz="1000" b="1" dirty="0">
                      <a:solidFill>
                        <a:srgbClr val="517BCE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BaseAction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&gt; </a:t>
                  </a:r>
                  <a:r>
                    <a:rPr lang="en-US" sz="1000" b="1" dirty="0">
                      <a:latin typeface="Consolas"/>
                      <a:ea typeface="Consolas"/>
                      <a:cs typeface="Consolas"/>
                      <a:sym typeface="Consolas"/>
                    </a:rPr>
                    <a:t>GetTask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(</a:t>
                  </a:r>
                  <a:r>
                    <a:rPr lang="en-US" sz="1000" b="1" dirty="0">
                      <a:solidFill>
                        <a:srgbClr val="F2BA02"/>
                      </a:solidFill>
                      <a:latin typeface="Consolas"/>
                      <a:ea typeface="Consolas"/>
                      <a:cs typeface="Consolas"/>
                      <a:sym typeface="Consolas"/>
                    </a:rPr>
                    <a:t>Mono</a:t>
                  </a:r>
                  <a:r>
                    <a:rPr lang="en-US" sz="1000" dirty="0">
                      <a:latin typeface="Consolas"/>
                      <a:ea typeface="Consolas"/>
                      <a:cs typeface="Consolas"/>
                      <a:sym typeface="Consolas"/>
                    </a:rPr>
                    <a:t>    m);</a:t>
                  </a:r>
                  <a:endParaRPr lang="en-US" sz="1100" dirty="0"/>
                </a:p>
              </p:txBody>
            </p:sp>
            <p:grpSp>
              <p:nvGrpSpPr>
                <p:cNvPr id="144" name="Group 144"/>
                <p:cNvGrpSpPr/>
                <p:nvPr/>
              </p:nvGrpSpPr>
              <p:grpSpPr>
                <a:xfrm>
                  <a:off x="6823867" y="6111156"/>
                  <a:ext cx="240937" cy="256923"/>
                  <a:chOff x="6823867" y="6111156"/>
                  <a:chExt cx="240937" cy="256923"/>
                </a:xfrm>
              </p:grpSpPr>
              <p:pic>
                <p:nvPicPr>
                  <p:cNvPr id="145" name="Picture 145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823867" y="6111156"/>
                    <a:ext cx="221834" cy="217752"/>
                  </a:xfrm>
                  <a:prstGeom prst="roundRect">
                    <a:avLst>
                      <a:gd name="adj" fmla="val 18982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46" name="Picture 146"/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950577" y="6255954"/>
                    <a:ext cx="114227" cy="112125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</p:grpSp>
        <p:sp>
          <p:nvSpPr>
            <p:cNvPr id="172" name="文本框 171">
              <a:extLst>
                <a:ext uri="{FF2B5EF4-FFF2-40B4-BE49-F238E27FC236}">
                  <a16:creationId xmlns:a16="http://schemas.microsoft.com/office/drawing/2014/main" id="{5A0E7748-5792-36D1-A042-B237805FF4EF}"/>
                </a:ext>
              </a:extLst>
            </p:cNvPr>
            <p:cNvSpPr txBox="1"/>
            <p:nvPr/>
          </p:nvSpPr>
          <p:spPr>
            <a:xfrm>
              <a:off x="8773613" y="2720306"/>
              <a:ext cx="2343177" cy="264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Scene Analysis &amp; Interaction </a:t>
              </a:r>
            </a:p>
          </p:txBody>
        </p:sp>
        <p:sp>
          <p:nvSpPr>
            <p:cNvPr id="173" name="AutoShape 130">
              <a:extLst>
                <a:ext uri="{FF2B5EF4-FFF2-40B4-BE49-F238E27FC236}">
                  <a16:creationId xmlns:a16="http://schemas.microsoft.com/office/drawing/2014/main" id="{FC01647C-7136-DB54-54B4-4D47E738CC49}"/>
                </a:ext>
              </a:extLst>
            </p:cNvPr>
            <p:cNvSpPr/>
            <p:nvPr/>
          </p:nvSpPr>
          <p:spPr>
            <a:xfrm>
              <a:off x="9312180" y="3781124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379566" y="3704290"/>
              <a:ext cx="1869485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sp>
          <p:nvSpPr>
            <p:cNvPr id="272" name="AutoShape 94">
              <a:extLst>
                <a:ext uri="{FF2B5EF4-FFF2-40B4-BE49-F238E27FC236}">
                  <a16:creationId xmlns:a16="http://schemas.microsoft.com/office/drawing/2014/main" id="{BCFA3356-B937-C1B2-9FFF-6C366F6B3DE9}"/>
                </a:ext>
              </a:extLst>
            </p:cNvPr>
            <p:cNvSpPr/>
            <p:nvPr/>
          </p:nvSpPr>
          <p:spPr>
            <a:xfrm>
              <a:off x="6877929" y="1504348"/>
              <a:ext cx="4554985" cy="4994761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295" name="Group 67">
              <a:extLst>
                <a:ext uri="{FF2B5EF4-FFF2-40B4-BE49-F238E27FC236}">
                  <a16:creationId xmlns:a16="http://schemas.microsoft.com/office/drawing/2014/main" id="{AEAA26F5-7B4B-24EC-782A-A15200C4C581}"/>
                </a:ext>
              </a:extLst>
            </p:cNvPr>
            <p:cNvGrpSpPr/>
            <p:nvPr/>
          </p:nvGrpSpPr>
          <p:grpSpPr>
            <a:xfrm>
              <a:off x="8241403" y="5325894"/>
              <a:ext cx="2468789" cy="973427"/>
              <a:chOff x="8501761" y="3093823"/>
              <a:chExt cx="2468789" cy="973427"/>
            </a:xfrm>
          </p:grpSpPr>
          <p:sp>
            <p:nvSpPr>
              <p:cNvPr id="296" name="AutoShape 68">
                <a:extLst>
                  <a:ext uri="{FF2B5EF4-FFF2-40B4-BE49-F238E27FC236}">
                    <a16:creationId xmlns:a16="http://schemas.microsoft.com/office/drawing/2014/main" id="{3B21FAC0-A4F8-4A25-DB58-D94E47CBF06E}"/>
                  </a:ext>
                </a:extLst>
              </p:cNvPr>
              <p:cNvSpPr/>
              <p:nvPr/>
            </p:nvSpPr>
            <p:spPr>
              <a:xfrm>
                <a:off x="8501761" y="3093823"/>
                <a:ext cx="2468789" cy="948285"/>
              </a:xfrm>
              <a:prstGeom prst="roundRect">
                <a:avLst>
                  <a:gd name="adj" fmla="val 16666"/>
                </a:avLst>
              </a:prstGeom>
              <a:gradFill rotWithShape="0">
                <a:gsLst>
                  <a:gs pos="0">
                    <a:srgbClr val="6EDBD2">
                      <a:alpha val="30000"/>
                    </a:srgbClr>
                  </a:gs>
                  <a:gs pos="100000">
                    <a:srgbClr val="30C0B4">
                      <a:alpha val="100000"/>
                    </a:srgbClr>
                  </a:gs>
                </a:gsLst>
                <a:lin ang="0"/>
              </a:gradFill>
              <a:ln w="12700" cap="flat">
                <a:solidFill>
                  <a:schemeClr val="tx1"/>
                </a:solidFill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91440" tIns="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dirty="0">
                    <a:latin typeface="+mj-lt"/>
                    <a:ea typeface="Times New Roman"/>
                    <a:cs typeface="Times New Roman" panose="02020603050405020304" pitchFamily="18" charset="0"/>
                    <a:sym typeface="Times New Roman"/>
                  </a:rPr>
                  <a:t>Grab-And-Drag-Box Task</a:t>
                </a:r>
                <a:endParaRPr lang="en-US" sz="1100" dirty="0">
                  <a:latin typeface="+mj-lt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7" name="Connector 69">
                <a:extLst>
                  <a:ext uri="{FF2B5EF4-FFF2-40B4-BE49-F238E27FC236}">
                    <a16:creationId xmlns:a16="http://schemas.microsoft.com/office/drawing/2014/main" id="{1918F898-F55F-E4F5-419F-6CDC9C9464E8}"/>
                  </a:ext>
                </a:extLst>
              </p:cNvPr>
              <p:cNvCxnSpPr/>
              <p:nvPr/>
            </p:nvCxnSpPr>
            <p:spPr>
              <a:xfrm>
                <a:off x="8773795" y="3890695"/>
                <a:ext cx="1945260" cy="0"/>
              </a:xfrm>
              <a:prstGeom prst="line">
                <a:avLst/>
              </a:prstGeom>
              <a:noFill/>
              <a:ln w="12700" cap="flat">
                <a:solidFill>
                  <a:srgbClr val="4874CB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298" name="AutoShape 70">
                <a:extLst>
                  <a:ext uri="{FF2B5EF4-FFF2-40B4-BE49-F238E27FC236}">
                    <a16:creationId xmlns:a16="http://schemas.microsoft.com/office/drawing/2014/main" id="{6196A3E6-8F72-5091-B428-099FA75E83EE}"/>
                  </a:ext>
                </a:extLst>
              </p:cNvPr>
              <p:cNvSpPr/>
              <p:nvPr/>
            </p:nvSpPr>
            <p:spPr>
              <a:xfrm>
                <a:off x="8697999" y="3445922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299" name="AutoShape 71">
                <a:extLst>
                  <a:ext uri="{FF2B5EF4-FFF2-40B4-BE49-F238E27FC236}">
                    <a16:creationId xmlns:a16="http://schemas.microsoft.com/office/drawing/2014/main" id="{AB984B33-70B2-903B-FFCF-BF852F06A3D9}"/>
                  </a:ext>
                </a:extLst>
              </p:cNvPr>
              <p:cNvSpPr/>
              <p:nvPr/>
            </p:nvSpPr>
            <p:spPr>
              <a:xfrm>
                <a:off x="9723211" y="3443734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0" name="AutoShape 72">
                <a:extLst>
                  <a:ext uri="{FF2B5EF4-FFF2-40B4-BE49-F238E27FC236}">
                    <a16:creationId xmlns:a16="http://schemas.microsoft.com/office/drawing/2014/main" id="{9538AEE2-F472-F6DD-89C2-6E5BFEB7B349}"/>
                  </a:ext>
                </a:extLst>
              </p:cNvPr>
              <p:cNvSpPr/>
              <p:nvPr/>
            </p:nvSpPr>
            <p:spPr>
              <a:xfrm>
                <a:off x="9723211" y="3643626"/>
                <a:ext cx="1079500" cy="172135"/>
              </a:xfrm>
              <a:prstGeom prst="chevron">
                <a:avLst/>
              </a:prstGeom>
              <a:gradFill rotWithShape="0">
                <a:gsLst>
                  <a:gs pos="0">
                    <a:srgbClr val="8EA9DF">
                      <a:alpha val="100000"/>
                    </a:srgbClr>
                  </a:gs>
                  <a:gs pos="100000">
                    <a:srgbClr val="4874CB">
                      <a:alpha val="100000"/>
                    </a:srgbClr>
                  </a:gs>
                </a:gsLst>
                <a:lin ang="2700000"/>
              </a:gradFill>
              <a:ln w="12700" cap="flat">
                <a:noFill/>
                <a:prstDash val="solid"/>
              </a:ln>
              <a:effectLst>
                <a:outerShdw blurRad="101600" dist="50800" dir="5400000" algn="ctr" rotWithShape="0">
                  <a:srgbClr val="FFFFFF">
                    <a:alpha val="60000"/>
                  </a:srgbClr>
                </a:outerShdw>
              </a:effectLst>
            </p:spPr>
            <p:txBody>
              <a:bodyPr lIns="0" tIns="0" rIns="0" bIns="0" rtlCol="0" anchor="ctr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Action</a:t>
                </a:r>
                <a:endParaRPr lang="en-US" sz="1100" dirty="0">
                  <a:latin typeface="+mj-lt"/>
                </a:endParaRPr>
              </a:p>
            </p:txBody>
          </p:sp>
          <p:sp>
            <p:nvSpPr>
              <p:cNvPr id="301" name="AutoShape 73">
                <a:extLst>
                  <a:ext uri="{FF2B5EF4-FFF2-40B4-BE49-F238E27FC236}">
                    <a16:creationId xmlns:a16="http://schemas.microsoft.com/office/drawing/2014/main" id="{957B3DA1-5B75-3143-8CFC-29473D13BB77}"/>
                  </a:ext>
                </a:extLst>
              </p:cNvPr>
              <p:cNvSpPr/>
              <p:nvPr/>
            </p:nvSpPr>
            <p:spPr>
              <a:xfrm>
                <a:off x="9206173" y="3838650"/>
                <a:ext cx="1718752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Asynchronous </a:t>
                </a:r>
                <a:r>
                  <a:rPr lang="en-US" altLang="zh-CN" sz="800" b="1" i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onsolas"/>
                    <a:cs typeface="Times New Roman" panose="02020603050405020304" pitchFamily="18" charset="0"/>
                    <a:sym typeface="Consolas"/>
                  </a:rPr>
                  <a:t>Action</a:t>
                </a:r>
                <a:endParaRPr lang="en-US" sz="1050" b="1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AutoShape 74">
                <a:extLst>
                  <a:ext uri="{FF2B5EF4-FFF2-40B4-BE49-F238E27FC236}">
                    <a16:creationId xmlns:a16="http://schemas.microsoft.com/office/drawing/2014/main" id="{83D84914-3362-0329-3DB3-9B6529F1B454}"/>
                  </a:ext>
                </a:extLst>
              </p:cNvPr>
              <p:cNvSpPr/>
              <p:nvPr/>
            </p:nvSpPr>
            <p:spPr>
              <a:xfrm>
                <a:off x="9837374" y="3258035"/>
                <a:ext cx="1130194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b="1" i="1" dirty="0">
                    <a:latin typeface="Times New Roman" panose="02020603050405020304" pitchFamily="18" charset="0"/>
                    <a:ea typeface="Times New Roman"/>
                    <a:cs typeface="Times New Roman" panose="02020603050405020304" pitchFamily="18" charset="0"/>
                    <a:sym typeface="Times New Roman"/>
                  </a:rPr>
                  <a:t>Parallel Action</a:t>
                </a:r>
                <a:endParaRPr lang="en-US" sz="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03" name="Group 75">
              <a:extLst>
                <a:ext uri="{FF2B5EF4-FFF2-40B4-BE49-F238E27FC236}">
                  <a16:creationId xmlns:a16="http://schemas.microsoft.com/office/drawing/2014/main" id="{9C8ED21D-461E-3296-45EA-83E294E3A468}"/>
                </a:ext>
              </a:extLst>
            </p:cNvPr>
            <p:cNvGrpSpPr/>
            <p:nvPr/>
          </p:nvGrpSpPr>
          <p:grpSpPr>
            <a:xfrm>
              <a:off x="7018883" y="5286338"/>
              <a:ext cx="1261460" cy="1117419"/>
              <a:chOff x="10984861" y="3003295"/>
              <a:chExt cx="1261460" cy="1117419"/>
            </a:xfrm>
          </p:grpSpPr>
          <p:pic>
            <p:nvPicPr>
              <p:cNvPr id="304" name="Picture 76">
                <a:extLst>
                  <a:ext uri="{FF2B5EF4-FFF2-40B4-BE49-F238E27FC236}">
                    <a16:creationId xmlns:a16="http://schemas.microsoft.com/office/drawing/2014/main" id="{B0F21D8B-30E0-60E1-3AB0-CBB135E399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11243659" y="3467990"/>
                <a:ext cx="489198" cy="496885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grpSp>
            <p:nvGrpSpPr>
              <p:cNvPr id="305" name="Group 77">
                <a:extLst>
                  <a:ext uri="{FF2B5EF4-FFF2-40B4-BE49-F238E27FC236}">
                    <a16:creationId xmlns:a16="http://schemas.microsoft.com/office/drawing/2014/main" id="{668AE94E-298E-ACCE-C605-8897A77A0FDC}"/>
                  </a:ext>
                </a:extLst>
              </p:cNvPr>
              <p:cNvGrpSpPr/>
              <p:nvPr/>
            </p:nvGrpSpPr>
            <p:grpSpPr>
              <a:xfrm>
                <a:off x="10984861" y="3003295"/>
                <a:ext cx="1261460" cy="387488"/>
                <a:chOff x="10984861" y="3003295"/>
                <a:chExt cx="1261460" cy="387488"/>
              </a:xfrm>
            </p:grpSpPr>
            <p:pic>
              <p:nvPicPr>
                <p:cNvPr id="308" name="Picture 78">
                  <a:extLst>
                    <a:ext uri="{FF2B5EF4-FFF2-40B4-BE49-F238E27FC236}">
                      <a16:creationId xmlns:a16="http://schemas.microsoft.com/office/drawing/2014/main" id="{F8AF6EDD-A22C-8F82-E653-89A6FE65A7F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 rot="10800000" flipV="1">
                  <a:off x="10984861" y="3003295"/>
                  <a:ext cx="1196405" cy="386910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cxnSp>
              <p:nvCxnSpPr>
                <p:cNvPr id="309" name="Connector 79">
                  <a:extLst>
                    <a:ext uri="{FF2B5EF4-FFF2-40B4-BE49-F238E27FC236}">
                      <a16:creationId xmlns:a16="http://schemas.microsoft.com/office/drawing/2014/main" id="{B6D45FDE-6CC1-7884-7EC2-DC69609F99E4}"/>
                    </a:ext>
                  </a:extLst>
                </p:cNvPr>
                <p:cNvCxnSpPr/>
                <p:nvPr/>
              </p:nvCxnSpPr>
              <p:spPr>
                <a:xfrm>
                  <a:off x="11191883" y="3210964"/>
                  <a:ext cx="748955" cy="82211"/>
                </a:xfrm>
                <a:prstGeom prst="line">
                  <a:avLst/>
                </a:prstGeom>
                <a:noFill/>
                <a:ln w="12700" cap="flat">
                  <a:solidFill>
                    <a:srgbClr val="000000">
                      <a:alpha val="100000"/>
                    </a:srgbClr>
                  </a:solidFill>
                  <a:prstDash val="solid"/>
                  <a:headEnd type="none" w="med" len="med"/>
                  <a:tailEnd type="triangle" w="med" len="med"/>
                </a:ln>
              </p:spPr>
            </p:cxnSp>
            <p:sp>
              <p:nvSpPr>
                <p:cNvPr id="310" name="AutoShape 80">
                  <a:extLst>
                    <a:ext uri="{FF2B5EF4-FFF2-40B4-BE49-F238E27FC236}">
                      <a16:creationId xmlns:a16="http://schemas.microsoft.com/office/drawing/2014/main" id="{5E679331-24FF-40ED-AB43-5E9EC30E98E0}"/>
                    </a:ext>
                  </a:extLst>
                </p:cNvPr>
                <p:cNvSpPr/>
                <p:nvPr/>
              </p:nvSpPr>
              <p:spPr>
                <a:xfrm rot="330564">
                  <a:off x="11110076" y="3249091"/>
                  <a:ext cx="1136245" cy="141692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>
                      <a:latin typeface="+mj-lt"/>
                      <a:ea typeface="Times New Roman"/>
                      <a:cs typeface="Times New Roman"/>
                      <a:sym typeface="Times New Roman"/>
                    </a:rPr>
                    <a:t>Move to Approcach</a:t>
                  </a:r>
                  <a:endParaRPr lang="en-US" sz="1100" dirty="0">
                    <a:latin typeface="+mj-lt"/>
                  </a:endParaRPr>
                </a:p>
              </p:txBody>
            </p:sp>
          </p:grpSp>
          <p:sp>
            <p:nvSpPr>
              <p:cNvPr id="306" name="AutoShape 81">
                <a:extLst>
                  <a:ext uri="{FF2B5EF4-FFF2-40B4-BE49-F238E27FC236}">
                    <a16:creationId xmlns:a16="http://schemas.microsoft.com/office/drawing/2014/main" id="{60F4A7BE-D4CA-76C7-7DD2-B56EF25848D8}"/>
                  </a:ext>
                </a:extLst>
              </p:cNvPr>
              <p:cNvSpPr/>
              <p:nvPr/>
            </p:nvSpPr>
            <p:spPr>
              <a:xfrm>
                <a:off x="11548518" y="3528115"/>
                <a:ext cx="537858" cy="177824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Grab</a:t>
                </a:r>
                <a:endParaRPr lang="en-US" sz="1200" dirty="0">
                  <a:latin typeface="+mj-lt"/>
                </a:endParaRPr>
              </a:p>
            </p:txBody>
          </p:sp>
          <p:sp>
            <p:nvSpPr>
              <p:cNvPr id="307" name="AutoShape 82">
                <a:extLst>
                  <a:ext uri="{FF2B5EF4-FFF2-40B4-BE49-F238E27FC236}">
                    <a16:creationId xmlns:a16="http://schemas.microsoft.com/office/drawing/2014/main" id="{652A3FF0-D484-AE56-75EB-29CF98528944}"/>
                  </a:ext>
                </a:extLst>
              </p:cNvPr>
              <p:cNvSpPr/>
              <p:nvPr/>
            </p:nvSpPr>
            <p:spPr>
              <a:xfrm>
                <a:off x="11243658" y="3930214"/>
                <a:ext cx="876355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Walk Around</a:t>
                </a:r>
                <a:endParaRPr lang="en-US" sz="1200" dirty="0">
                  <a:latin typeface="+mj-lt"/>
                </a:endParaRPr>
              </a:p>
            </p:txBody>
          </p:sp>
        </p:grp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51D3F694-0D03-4E85-6DF9-53F47B39A5CC}"/>
                </a:ext>
              </a:extLst>
            </p:cNvPr>
            <p:cNvSpPr txBox="1"/>
            <p:nvPr/>
          </p:nvSpPr>
          <p:spPr>
            <a:xfrm>
              <a:off x="7415142" y="4895007"/>
              <a:ext cx="2060656" cy="435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Output Current </a:t>
              </a:r>
              <a:r>
                <a:rPr lang="en-US" altLang="zh-CN" sz="1100" b="1" dirty="0">
                  <a:solidFill>
                    <a:srgbClr val="41C6BB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in the form of 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List&lt;</a:t>
              </a:r>
              <a:r>
                <a:rPr lang="en-US" altLang="zh-CN" sz="1100" b="1" dirty="0">
                  <a:solidFill>
                    <a:srgbClr val="517BCE"/>
                  </a:solidFill>
                  <a:latin typeface="Consolas"/>
                  <a:ea typeface="Consolas"/>
                  <a:cs typeface="Consolas"/>
                  <a:sym typeface="Consolas"/>
                </a:rPr>
                <a:t>BaseAction</a:t>
              </a:r>
              <a:r>
                <a:rPr lang="en-US" altLang="zh-CN" sz="1100" dirty="0">
                  <a:latin typeface="Consolas"/>
                  <a:ea typeface="Consolas"/>
                  <a:cs typeface="Consolas"/>
                  <a:sym typeface="Consolas"/>
                </a:rPr>
                <a:t>&gt; </a:t>
              </a:r>
              <a:endParaRPr lang="en-US" altLang="zh-CN" sz="1100" dirty="0"/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8379182" y="3919733"/>
              <a:ext cx="237484" cy="249595"/>
              <a:chOff x="9009336" y="3335347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09336" y="3335347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132593" y="3472817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32" name="箭头: 手杖形 331">
              <a:extLst>
                <a:ext uri="{FF2B5EF4-FFF2-40B4-BE49-F238E27FC236}">
                  <a16:creationId xmlns:a16="http://schemas.microsoft.com/office/drawing/2014/main" id="{7331C5C1-4881-046D-2A7B-1CFDA4572284}"/>
                </a:ext>
              </a:extLst>
            </p:cNvPr>
            <p:cNvSpPr/>
            <p:nvPr/>
          </p:nvSpPr>
          <p:spPr>
            <a:xfrm rot="16200000" flipV="1">
              <a:off x="9117013" y="3668847"/>
              <a:ext cx="3802185" cy="550217"/>
            </a:xfrm>
            <a:prstGeom prst="uturnArrow">
              <a:avLst>
                <a:gd name="adj1" fmla="val 25000"/>
                <a:gd name="adj2" fmla="val 25000"/>
                <a:gd name="adj3" fmla="val 35578"/>
                <a:gd name="adj4" fmla="val 61599"/>
                <a:gd name="adj5" fmla="val 91888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3" name="AutoShape 130">
              <a:extLst>
                <a:ext uri="{FF2B5EF4-FFF2-40B4-BE49-F238E27FC236}">
                  <a16:creationId xmlns:a16="http://schemas.microsoft.com/office/drawing/2014/main" id="{3E66DD17-E987-F4F8-C687-779DA1B4544F}"/>
                </a:ext>
              </a:extLst>
            </p:cNvPr>
            <p:cNvSpPr/>
            <p:nvPr/>
          </p:nvSpPr>
          <p:spPr>
            <a:xfrm>
              <a:off x="9342673" y="4891641"/>
              <a:ext cx="327236" cy="389080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4119D8DC-6928-70DE-7CC2-E283CD75A1AE}"/>
                </a:ext>
              </a:extLst>
            </p:cNvPr>
            <p:cNvSpPr txBox="1"/>
            <p:nvPr/>
          </p:nvSpPr>
          <p:spPr>
            <a:xfrm rot="5400000">
              <a:off x="9766873" y="3834348"/>
              <a:ext cx="2468788" cy="2968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Execute </a:t>
              </a:r>
              <a:r>
                <a:rPr lang="en-US" altLang="zh-CN" sz="1100" b="1" dirty="0">
                  <a:solidFill>
                    <a:srgbClr val="41C6BB"/>
                  </a:solidFill>
                  <a:latin typeface="Consolas" panose="020B0609020204030204" pitchFamily="49" charset="0"/>
                </a:rPr>
                <a:t>Task</a:t>
              </a:r>
              <a:r>
                <a:rPr lang="en-US" altLang="zh-CN" sz="1100" dirty="0"/>
                <a:t> </a:t>
              </a:r>
              <a:r>
                <a:rPr lang="en-US" altLang="zh-CN" dirty="0">
                  <a:solidFill>
                    <a:srgbClr val="1C2127"/>
                  </a:solidFill>
                  <a:latin typeface="-apple-system"/>
                </a:rPr>
                <a:t>Asynchronously</a:t>
              </a:r>
              <a:endParaRPr lang="en-US" altLang="zh-CN" sz="1100" dirty="0"/>
            </a:p>
          </p:txBody>
        </p:sp>
      </p:grp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2581651" y="122348"/>
            <a:ext cx="9062071" cy="5361367"/>
          </a:xfrm>
          <a:prstGeom prst="corner">
            <a:avLst>
              <a:gd name="adj1" fmla="val 60870"/>
              <a:gd name="adj2" fmla="val 89927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237110" y="5631348"/>
            <a:ext cx="4106341" cy="1454030"/>
            <a:chOff x="7929365" y="6685782"/>
            <a:chExt cx="4106341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54030"/>
              <a:chOff x="9171994" y="5410123"/>
              <a:chExt cx="4030508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170696" y="2681909"/>
            <a:ext cx="2055668" cy="435596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8" name="AutoShape 28"/>
          <p:cNvSpPr/>
          <p:nvPr/>
        </p:nvSpPr>
        <p:spPr>
          <a:xfrm>
            <a:off x="253237" y="2702221"/>
            <a:ext cx="1972605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586088" y="3119562"/>
            <a:ext cx="1268118" cy="1130324"/>
            <a:chOff x="2815837" y="5831928"/>
            <a:chExt cx="1902614" cy="1609259"/>
          </a:xfrm>
        </p:grpSpPr>
        <p:sp>
          <p:nvSpPr>
            <p:cNvPr id="3" name="AutoShape 3"/>
            <p:cNvSpPr/>
            <p:nvPr/>
          </p:nvSpPr>
          <p:spPr>
            <a:xfrm>
              <a:off x="2815837" y="5850493"/>
              <a:ext cx="1830007" cy="1590694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890329" y="5831928"/>
              <a:ext cx="1600200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900" dirty="0">
                  <a:solidFill>
                    <a:srgbClr val="1F2329"/>
                  </a:solidFill>
                </a:rPr>
                <a:t>Hierarchy</a:t>
              </a:r>
              <a:r>
                <a:rPr lang="en-US" sz="900" dirty="0">
                  <a:solidFill>
                    <a:srgbClr val="1F2329"/>
                  </a:solidFill>
                </a:rPr>
                <a:t> Analysis</a:t>
              </a:r>
              <a:endParaRPr lang="en-US" sz="70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3"/>
              <a:ext cx="995274" cy="1231901"/>
              <a:chOff x="5041746" y="5728664"/>
              <a:chExt cx="1665805" cy="1815053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19" name="Picture 71">
                <a:extLst>
                  <a:ext uri="{FF2B5EF4-FFF2-40B4-BE49-F238E27FC236}">
                    <a16:creationId xmlns:a16="http://schemas.microsoft.com/office/drawing/2014/main" id="{37117E7F-CCDB-3429-776F-95B53A373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35789" y="7155119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21" name="连接符: 肘形 220">
                <a:extLst>
                  <a:ext uri="{FF2B5EF4-FFF2-40B4-BE49-F238E27FC236}">
                    <a16:creationId xmlns:a16="http://schemas.microsoft.com/office/drawing/2014/main" id="{BCC83D2F-1122-1169-706B-38EBD7222992}"/>
                  </a:ext>
                </a:extLst>
              </p:cNvPr>
              <p:cNvCxnSpPr>
                <a:cxnSpLocks/>
                <a:stCxn id="174" idx="2"/>
                <a:endCxn id="219" idx="1"/>
              </p:cNvCxnSpPr>
              <p:nvPr/>
            </p:nvCxnSpPr>
            <p:spPr>
              <a:xfrm rot="16200000" flipH="1">
                <a:off x="4877399" y="6491028"/>
                <a:ext cx="1232156" cy="484622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51" y="6332845"/>
              <a:ext cx="1155700" cy="215901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Interactables</a:t>
              </a:r>
              <a:endParaRPr lang="en-US" sz="11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72009" y="6134806"/>
              <a:ext cx="1155700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Environment</a:t>
              </a:r>
              <a:endParaRPr lang="en-US" sz="11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906675" y="6577666"/>
              <a:ext cx="809641" cy="25312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Box</a:t>
              </a:r>
              <a:endParaRPr lang="en-US" sz="11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466351" y="5828350"/>
            <a:ext cx="1316730" cy="803785"/>
            <a:chOff x="201783" y="7274076"/>
            <a:chExt cx="1289044" cy="803785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297"/>
              <a:ext cx="1289044" cy="751564"/>
              <a:chOff x="201783" y="7326297"/>
              <a:chExt cx="1289044" cy="751564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297"/>
                <a:ext cx="1289044" cy="751564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354" name="组合 353">
                <a:extLst>
                  <a:ext uri="{FF2B5EF4-FFF2-40B4-BE49-F238E27FC236}">
                    <a16:creationId xmlns:a16="http://schemas.microsoft.com/office/drawing/2014/main" id="{C36639DF-66D2-CE8E-6988-FB2FB878B0C4}"/>
                  </a:ext>
                </a:extLst>
              </p:cNvPr>
              <p:cNvGrpSpPr/>
              <p:nvPr/>
            </p:nvGrpSpPr>
            <p:grpSpPr>
              <a:xfrm>
                <a:off x="314949" y="7702810"/>
                <a:ext cx="502496" cy="255942"/>
                <a:chOff x="982467" y="7299029"/>
                <a:chExt cx="502496" cy="255942"/>
              </a:xfrm>
            </p:grpSpPr>
            <p:pic>
              <p:nvPicPr>
                <p:cNvPr id="350" name="Picture 123">
                  <a:extLst>
                    <a:ext uri="{FF2B5EF4-FFF2-40B4-BE49-F238E27FC236}">
                      <a16:creationId xmlns:a16="http://schemas.microsoft.com/office/drawing/2014/main" id="{5F335CBE-C642-1672-5AEC-A9A13DDAC6B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82467" y="7299029"/>
                  <a:ext cx="253843" cy="23976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351" name="Picture 123">
                  <a:extLst>
                    <a:ext uri="{FF2B5EF4-FFF2-40B4-BE49-F238E27FC236}">
                      <a16:creationId xmlns:a16="http://schemas.microsoft.com/office/drawing/2014/main" id="{FC30D744-2B4A-EB6D-C43F-1104A2F46F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31120" y="7315210"/>
                  <a:ext cx="253843" cy="23976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grpSp>
            <p:nvGrpSpPr>
              <p:cNvPr id="353" name="组合 352">
                <a:extLst>
                  <a:ext uri="{FF2B5EF4-FFF2-40B4-BE49-F238E27FC236}">
                    <a16:creationId xmlns:a16="http://schemas.microsoft.com/office/drawing/2014/main" id="{8FFDB24B-94B8-3D33-B731-92CB1F9F4707}"/>
                  </a:ext>
                </a:extLst>
              </p:cNvPr>
              <p:cNvGrpSpPr/>
              <p:nvPr/>
            </p:nvGrpSpPr>
            <p:grpSpPr>
              <a:xfrm>
                <a:off x="844195" y="7726466"/>
                <a:ext cx="529272" cy="244752"/>
                <a:chOff x="1531452" y="7267309"/>
                <a:chExt cx="529272" cy="244752"/>
              </a:xfrm>
            </p:grpSpPr>
            <p:pic>
              <p:nvPicPr>
                <p:cNvPr id="352" name="Picture 122">
                  <a:extLst>
                    <a:ext uri="{FF2B5EF4-FFF2-40B4-BE49-F238E27FC236}">
                      <a16:creationId xmlns:a16="http://schemas.microsoft.com/office/drawing/2014/main" id="{F2098F1F-04F1-A9C0-18DE-9F55A98504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531452" y="7267309"/>
                  <a:ext cx="253749" cy="23967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pic>
              <p:nvPicPr>
                <p:cNvPr id="349" name="Picture 122">
                  <a:extLst>
                    <a:ext uri="{FF2B5EF4-FFF2-40B4-BE49-F238E27FC236}">
                      <a16:creationId xmlns:a16="http://schemas.microsoft.com/office/drawing/2014/main" id="{5A64813C-1886-E612-69B3-019DB630395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06975" y="7272389"/>
                  <a:ext cx="253749" cy="239672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99458" y="7274076"/>
              <a:ext cx="1112374" cy="56704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9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900" dirty="0"/>
            </a:p>
          </p:txBody>
        </p:sp>
      </p:grp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6520037" y="3332140"/>
            <a:ext cx="989691" cy="78017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AutoShape 119">
            <a:extLst>
              <a:ext uri="{FF2B5EF4-FFF2-40B4-BE49-F238E27FC236}">
                <a16:creationId xmlns:a16="http://schemas.microsoft.com/office/drawing/2014/main" id="{B4055208-3059-66E8-AE48-3C0D1BC5F13D}"/>
              </a:ext>
            </a:extLst>
          </p:cNvPr>
          <p:cNvSpPr/>
          <p:nvPr/>
        </p:nvSpPr>
        <p:spPr>
          <a:xfrm>
            <a:off x="2292214" y="4407429"/>
            <a:ext cx="306223" cy="1477271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eaVert"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200" dirty="0">
                <a:latin typeface="+mn-lt"/>
              </a:rPr>
              <a:t>Model Abstraction</a:t>
            </a:r>
            <a:endParaRPr lang="en-US" sz="1050" dirty="0">
              <a:latin typeface="+mn-lt"/>
            </a:endParaRP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F741FA3E-BFDC-B50A-E2E6-64500B5A022F}"/>
              </a:ext>
            </a:extLst>
          </p:cNvPr>
          <p:cNvGrpSpPr/>
          <p:nvPr/>
        </p:nvGrpSpPr>
        <p:grpSpPr>
          <a:xfrm>
            <a:off x="2530399" y="3511715"/>
            <a:ext cx="4160174" cy="3651272"/>
            <a:chOff x="2485323" y="3492398"/>
            <a:chExt cx="4160174" cy="3651272"/>
          </a:xfrm>
        </p:grpSpPr>
        <p:grpSp>
          <p:nvGrpSpPr>
            <p:cNvPr id="180" name="组合 179">
              <a:extLst>
                <a:ext uri="{FF2B5EF4-FFF2-40B4-BE49-F238E27FC236}">
                  <a16:creationId xmlns:a16="http://schemas.microsoft.com/office/drawing/2014/main" id="{BED77AB5-D46D-213E-A28B-4BA27055C854}"/>
                </a:ext>
              </a:extLst>
            </p:cNvPr>
            <p:cNvGrpSpPr/>
            <p:nvPr/>
          </p:nvGrpSpPr>
          <p:grpSpPr>
            <a:xfrm>
              <a:off x="2619150" y="4619301"/>
              <a:ext cx="3855717" cy="2388687"/>
              <a:chOff x="3975100" y="3385173"/>
              <a:chExt cx="3855717" cy="2388687"/>
            </a:xfrm>
          </p:grpSpPr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B6CE7424-8DC1-8043-B337-213D2FF10549}"/>
                  </a:ext>
                </a:extLst>
              </p:cNvPr>
              <p:cNvSpPr/>
              <p:nvPr/>
            </p:nvSpPr>
            <p:spPr>
              <a:xfrm>
                <a:off x="3976229" y="3385173"/>
                <a:ext cx="3854588" cy="833405"/>
              </a:xfrm>
              <a:prstGeom prst="rect">
                <a:avLst/>
              </a:prstGeom>
              <a:solidFill>
                <a:srgbClr val="4874CB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 dirty="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7A9B3E56-F89E-5FC2-5704-1D047D5142BC}"/>
                  </a:ext>
                </a:extLst>
              </p:cNvPr>
              <p:cNvSpPr/>
              <p:nvPr/>
            </p:nvSpPr>
            <p:spPr>
              <a:xfrm>
                <a:off x="3975100" y="4256941"/>
                <a:ext cx="3854588" cy="893777"/>
              </a:xfrm>
              <a:prstGeom prst="rect">
                <a:avLst/>
              </a:prstGeom>
              <a:solidFill>
                <a:srgbClr val="EE822F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88D3A9CE-1647-034D-A195-A42346C28474}"/>
                  </a:ext>
                </a:extLst>
              </p:cNvPr>
              <p:cNvSpPr/>
              <p:nvPr/>
            </p:nvSpPr>
            <p:spPr>
              <a:xfrm>
                <a:off x="3975100" y="5178975"/>
                <a:ext cx="3854588" cy="594885"/>
              </a:xfrm>
              <a:prstGeom prst="rect">
                <a:avLst/>
              </a:prstGeom>
              <a:solidFill>
                <a:srgbClr val="F2BA02">
                  <a:alpha val="25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endParaRPr lang="zh-CN" altLang="en-US" sz="1100" kern="1200">
                  <a:solidFill>
                    <a:prstClr val="white"/>
                  </a:solidFill>
                  <a:latin typeface="+mj-lt"/>
                  <a:ea typeface="微软雅黑"/>
                  <a:cs typeface="+mn-cs"/>
                </a:endParaRPr>
              </a:p>
            </p:txBody>
          </p:sp>
          <p:grpSp>
            <p:nvGrpSpPr>
              <p:cNvPr id="185" name="组合 184">
                <a:extLst>
                  <a:ext uri="{FF2B5EF4-FFF2-40B4-BE49-F238E27FC236}">
                    <a16:creationId xmlns:a16="http://schemas.microsoft.com/office/drawing/2014/main" id="{6C532875-A944-EB3C-6410-ABE6A0F4E7C3}"/>
                  </a:ext>
                </a:extLst>
              </p:cNvPr>
              <p:cNvGrpSpPr/>
              <p:nvPr/>
            </p:nvGrpSpPr>
            <p:grpSpPr>
              <a:xfrm>
                <a:off x="4133942" y="3437709"/>
                <a:ext cx="3670457" cy="2211908"/>
                <a:chOff x="1972415" y="1617971"/>
                <a:chExt cx="5285945" cy="2871699"/>
              </a:xfrm>
            </p:grpSpPr>
            <p:sp>
              <p:nvSpPr>
                <p:cNvPr id="186" name="矩形: 圆角 185">
                  <a:extLst>
                    <a:ext uri="{FF2B5EF4-FFF2-40B4-BE49-F238E27FC236}">
                      <a16:creationId xmlns:a16="http://schemas.microsoft.com/office/drawing/2014/main" id="{952D6875-5D8B-0F88-09CB-FDA86F46E2D6}"/>
                    </a:ext>
                  </a:extLst>
                </p:cNvPr>
                <p:cNvSpPr/>
                <p:nvPr/>
              </p:nvSpPr>
              <p:spPr>
                <a:xfrm>
                  <a:off x="3923050" y="1617971"/>
                  <a:ext cx="1464403" cy="337050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Base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7" name="矩形: 圆角 186">
                  <a:extLst>
                    <a:ext uri="{FF2B5EF4-FFF2-40B4-BE49-F238E27FC236}">
                      <a16:creationId xmlns:a16="http://schemas.microsoft.com/office/drawing/2014/main" id="{DBFA2BFE-E434-5CD7-0ECA-BA17613AA200}"/>
                    </a:ext>
                  </a:extLst>
                </p:cNvPr>
                <p:cNvSpPr/>
                <p:nvPr/>
              </p:nvSpPr>
              <p:spPr>
                <a:xfrm>
                  <a:off x="2952686" y="2180196"/>
                  <a:ext cx="1464403" cy="353993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8" name="矩形: 圆角 187">
                  <a:extLst>
                    <a:ext uri="{FF2B5EF4-FFF2-40B4-BE49-F238E27FC236}">
                      <a16:creationId xmlns:a16="http://schemas.microsoft.com/office/drawing/2014/main" id="{6699670C-5A30-90E7-AD92-F463FA240989}"/>
                    </a:ext>
                  </a:extLst>
                </p:cNvPr>
                <p:cNvSpPr/>
                <p:nvPr/>
              </p:nvSpPr>
              <p:spPr>
                <a:xfrm>
                  <a:off x="4882652" y="2199227"/>
                  <a:ext cx="1663370" cy="337050"/>
                </a:xfrm>
                <a:prstGeom prst="roundRect">
                  <a:avLst/>
                </a:prstGeom>
                <a:gradFill>
                  <a:gsLst>
                    <a:gs pos="0">
                      <a:srgbClr val="4874CB">
                        <a:lumOff val="17500"/>
                      </a:srgbClr>
                    </a:gs>
                    <a:gs pos="100000">
                      <a:srgbClr val="4874CB"/>
                    </a:gs>
                  </a:gsLst>
                  <a:lin ang="2700000" scaled="0"/>
                </a:gradFill>
                <a:ln w="12700" cap="flat" cmpd="sng" algn="ctr">
                  <a:solidFill>
                    <a:srgbClr val="4874CB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4874CB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 Action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89" name="文本框 188">
                  <a:extLst>
                    <a:ext uri="{FF2B5EF4-FFF2-40B4-BE49-F238E27FC236}">
                      <a16:creationId xmlns:a16="http://schemas.microsoft.com/office/drawing/2014/main" id="{3BB0CF74-328E-E94D-EB10-8498CCA95E90}"/>
                    </a:ext>
                  </a:extLst>
                </p:cNvPr>
                <p:cNvSpPr txBox="1"/>
                <p:nvPr/>
              </p:nvSpPr>
              <p:spPr>
                <a:xfrm>
                  <a:off x="4265877" y="1917746"/>
                  <a:ext cx="825866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Inherit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0" name="连接符: 曲线 189">
                  <a:extLst>
                    <a:ext uri="{FF2B5EF4-FFF2-40B4-BE49-F238E27FC236}">
                      <a16:creationId xmlns:a16="http://schemas.microsoft.com/office/drawing/2014/main" id="{63F61584-454A-5D63-0B16-589ACED6A258}"/>
                    </a:ext>
                  </a:extLst>
                </p:cNvPr>
                <p:cNvCxnSpPr>
                  <a:cxnSpLocks/>
                  <a:stCxn id="187" idx="0"/>
                  <a:endCxn id="186" idx="1"/>
                </p:cNvCxnSpPr>
                <p:nvPr/>
              </p:nvCxnSpPr>
              <p:spPr>
                <a:xfrm rot="5400000" flipH="1" flipV="1">
                  <a:off x="3607119" y="1864266"/>
                  <a:ext cx="393699" cy="238162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1" name="连接符: 曲线 190">
                  <a:extLst>
                    <a:ext uri="{FF2B5EF4-FFF2-40B4-BE49-F238E27FC236}">
                      <a16:creationId xmlns:a16="http://schemas.microsoft.com/office/drawing/2014/main" id="{D0DD4E76-05D9-1CC3-43DD-9DC3E19F6319}"/>
                    </a:ext>
                  </a:extLst>
                </p:cNvPr>
                <p:cNvCxnSpPr>
                  <a:cxnSpLocks/>
                  <a:stCxn id="188" idx="0"/>
                  <a:endCxn id="186" idx="3"/>
                </p:cNvCxnSpPr>
                <p:nvPr/>
              </p:nvCxnSpPr>
              <p:spPr>
                <a:xfrm rot="16200000" flipV="1">
                  <a:off x="5344531" y="1829421"/>
                  <a:ext cx="412730" cy="326884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92" name="矩形: 圆角 191">
                  <a:extLst>
                    <a:ext uri="{FF2B5EF4-FFF2-40B4-BE49-F238E27FC236}">
                      <a16:creationId xmlns:a16="http://schemas.microsoft.com/office/drawing/2014/main" id="{B7BB51EE-A68C-13DC-5B90-C5E212D8472D}"/>
                    </a:ext>
                  </a:extLst>
                </p:cNvPr>
                <p:cNvSpPr/>
                <p:nvPr/>
              </p:nvSpPr>
              <p:spPr>
                <a:xfrm>
                  <a:off x="3920442" y="2767044"/>
                  <a:ext cx="1464403" cy="337051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Base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3" name="矩形: 圆角 192">
                  <a:extLst>
                    <a:ext uri="{FF2B5EF4-FFF2-40B4-BE49-F238E27FC236}">
                      <a16:creationId xmlns:a16="http://schemas.microsoft.com/office/drawing/2014/main" id="{F5E5DF41-85F5-4ED4-F646-F8FAFE89C792}"/>
                    </a:ext>
                  </a:extLst>
                </p:cNvPr>
                <p:cNvSpPr/>
                <p:nvPr/>
              </p:nvSpPr>
              <p:spPr>
                <a:xfrm>
                  <a:off x="2587660" y="3340841"/>
                  <a:ext cx="1858434" cy="353993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Grabbable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4" name="矩形: 圆角 193">
                  <a:extLst>
                    <a:ext uri="{FF2B5EF4-FFF2-40B4-BE49-F238E27FC236}">
                      <a16:creationId xmlns:a16="http://schemas.microsoft.com/office/drawing/2014/main" id="{ED2DE75C-2E52-5D63-2AAE-567535DCFE88}"/>
                    </a:ext>
                  </a:extLst>
                </p:cNvPr>
                <p:cNvSpPr/>
                <p:nvPr/>
              </p:nvSpPr>
              <p:spPr>
                <a:xfrm>
                  <a:off x="4887809" y="3359976"/>
                  <a:ext cx="1981036" cy="337050"/>
                </a:xfrm>
                <a:prstGeom prst="roundRect">
                  <a:avLst/>
                </a:prstGeom>
                <a:gradFill>
                  <a:gsLst>
                    <a:gs pos="0">
                      <a:srgbClr val="EE822F">
                        <a:lumOff val="17500"/>
                      </a:srgbClr>
                    </a:gs>
                    <a:gs pos="100000">
                      <a:srgbClr val="EE822F"/>
                    </a:gs>
                  </a:gsLst>
                  <a:lin ang="2700000" scaled="0"/>
                </a:gradFill>
                <a:ln w="12700" cap="flat" cmpd="sng" algn="ctr">
                  <a:solidFill>
                    <a:srgbClr val="EE822F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EE822F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Triggerable Entity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5" name="文本框 194">
                  <a:extLst>
                    <a:ext uri="{FF2B5EF4-FFF2-40B4-BE49-F238E27FC236}">
                      <a16:creationId xmlns:a16="http://schemas.microsoft.com/office/drawing/2014/main" id="{EADEA7D4-962A-8218-A71C-A658A03EB4B1}"/>
                    </a:ext>
                  </a:extLst>
                </p:cNvPr>
                <p:cNvSpPr txBox="1"/>
                <p:nvPr/>
              </p:nvSpPr>
              <p:spPr>
                <a:xfrm>
                  <a:off x="4210413" y="3050180"/>
                  <a:ext cx="825866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Inherit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196" name="连接符: 曲线 195">
                  <a:extLst>
                    <a:ext uri="{FF2B5EF4-FFF2-40B4-BE49-F238E27FC236}">
                      <a16:creationId xmlns:a16="http://schemas.microsoft.com/office/drawing/2014/main" id="{97F6C8EA-CD22-1811-4A2B-8DD19A89FC1D}"/>
                    </a:ext>
                  </a:extLst>
                </p:cNvPr>
                <p:cNvCxnSpPr>
                  <a:cxnSpLocks/>
                  <a:stCxn id="193" idx="0"/>
                  <a:endCxn id="192" idx="1"/>
                </p:cNvCxnSpPr>
                <p:nvPr/>
              </p:nvCxnSpPr>
              <p:spPr>
                <a:xfrm rot="5400000" flipH="1" flipV="1">
                  <a:off x="3516023" y="2936423"/>
                  <a:ext cx="405272" cy="403565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197" name="连接符: 曲线 196">
                  <a:extLst>
                    <a:ext uri="{FF2B5EF4-FFF2-40B4-BE49-F238E27FC236}">
                      <a16:creationId xmlns:a16="http://schemas.microsoft.com/office/drawing/2014/main" id="{96223471-2FF8-6C11-D1A1-9B4597A71356}"/>
                    </a:ext>
                  </a:extLst>
                </p:cNvPr>
                <p:cNvCxnSpPr>
                  <a:cxnSpLocks/>
                  <a:stCxn id="194" idx="0"/>
                  <a:endCxn id="192" idx="3"/>
                </p:cNvCxnSpPr>
                <p:nvPr/>
              </p:nvCxnSpPr>
              <p:spPr>
                <a:xfrm rot="16200000" flipV="1">
                  <a:off x="5419385" y="2901030"/>
                  <a:ext cx="424406" cy="493483"/>
                </a:xfrm>
                <a:prstGeom prst="curvedConnector2">
                  <a:avLst/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198" name="矩形: 圆角 197">
                  <a:extLst>
                    <a:ext uri="{FF2B5EF4-FFF2-40B4-BE49-F238E27FC236}">
                      <a16:creationId xmlns:a16="http://schemas.microsoft.com/office/drawing/2014/main" id="{7AFABE55-DEE2-D93E-8044-989F95F7C163}"/>
                    </a:ext>
                  </a:extLst>
                </p:cNvPr>
                <p:cNvSpPr/>
                <p:nvPr/>
              </p:nvSpPr>
              <p:spPr>
                <a:xfrm>
                  <a:off x="1972415" y="4114365"/>
                  <a:ext cx="1344089" cy="353993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Box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9" name="矩形: 圆角 198">
                  <a:extLst>
                    <a:ext uri="{FF2B5EF4-FFF2-40B4-BE49-F238E27FC236}">
                      <a16:creationId xmlns:a16="http://schemas.microsoft.com/office/drawing/2014/main" id="{FC835F6A-DDAA-D426-3704-EB4C8EA11EDF}"/>
                    </a:ext>
                  </a:extLst>
                </p:cNvPr>
                <p:cNvSpPr/>
                <p:nvPr/>
              </p:nvSpPr>
              <p:spPr>
                <a:xfrm>
                  <a:off x="4223132" y="4152619"/>
                  <a:ext cx="1417547" cy="337051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Joystick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0" name="矩形: 圆角 199">
                  <a:extLst>
                    <a:ext uri="{FF2B5EF4-FFF2-40B4-BE49-F238E27FC236}">
                      <a16:creationId xmlns:a16="http://schemas.microsoft.com/office/drawing/2014/main" id="{DB3E548D-B889-4D48-3E37-707CEBC028B4}"/>
                    </a:ext>
                  </a:extLst>
                </p:cNvPr>
                <p:cNvSpPr/>
                <p:nvPr/>
              </p:nvSpPr>
              <p:spPr>
                <a:xfrm>
                  <a:off x="5828389" y="4152618"/>
                  <a:ext cx="1405912" cy="337050"/>
                </a:xfrm>
                <a:prstGeom prst="roundRect">
                  <a:avLst/>
                </a:prstGeom>
                <a:gradFill>
                  <a:gsLst>
                    <a:gs pos="0">
                      <a:srgbClr val="F2BA02">
                        <a:lumOff val="17500"/>
                      </a:srgbClr>
                    </a:gs>
                    <a:gs pos="100000">
                      <a:srgbClr val="F2BA02"/>
                    </a:gs>
                  </a:gsLst>
                  <a:lin ang="2700000" scaled="0"/>
                </a:gradFill>
                <a:ln w="12700" cap="flat" cmpd="sng" algn="ctr">
                  <a:solidFill>
                    <a:srgbClr val="F2BA02"/>
                  </a:solidFill>
                  <a:prstDash val="solid"/>
                  <a:miter lim="800000"/>
                </a:ln>
                <a:effectLst>
                  <a:outerShdw blurRad="101600" dist="50800" dir="5400000" algn="ctr" rotWithShape="0">
                    <a:srgbClr val="F2BA02">
                      <a:alpha val="60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algn="ctr"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XR Button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1" name="连接符: 曲线 200">
                  <a:extLst>
                    <a:ext uri="{FF2B5EF4-FFF2-40B4-BE49-F238E27FC236}">
                      <a16:creationId xmlns:a16="http://schemas.microsoft.com/office/drawing/2014/main" id="{2AFC70B0-F9D2-742F-517C-695B03869E6C}"/>
                    </a:ext>
                  </a:extLst>
                </p:cNvPr>
                <p:cNvCxnSpPr>
                  <a:cxnSpLocks/>
                  <a:stCxn id="198" idx="0"/>
                  <a:endCxn id="193" idx="2"/>
                </p:cNvCxnSpPr>
                <p:nvPr/>
              </p:nvCxnSpPr>
              <p:spPr>
                <a:xfrm rot="5400000" flipH="1" flipV="1">
                  <a:off x="2870903" y="3468393"/>
                  <a:ext cx="419531" cy="872416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2" name="连接符: 曲线 201">
                  <a:extLst>
                    <a:ext uri="{FF2B5EF4-FFF2-40B4-BE49-F238E27FC236}">
                      <a16:creationId xmlns:a16="http://schemas.microsoft.com/office/drawing/2014/main" id="{38A2025F-A5E7-CBDB-310F-1888F39C4B47}"/>
                    </a:ext>
                  </a:extLst>
                </p:cNvPr>
                <p:cNvCxnSpPr>
                  <a:cxnSpLocks/>
                  <a:stCxn id="200" idx="0"/>
                  <a:endCxn id="194" idx="2"/>
                </p:cNvCxnSpPr>
                <p:nvPr/>
              </p:nvCxnSpPr>
              <p:spPr>
                <a:xfrm rot="16200000" flipV="1">
                  <a:off x="5977041" y="3598314"/>
                  <a:ext cx="455592" cy="653017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3" name="连接符: 曲线 202">
                  <a:extLst>
                    <a:ext uri="{FF2B5EF4-FFF2-40B4-BE49-F238E27FC236}">
                      <a16:creationId xmlns:a16="http://schemas.microsoft.com/office/drawing/2014/main" id="{741EB95F-90F5-551A-86A3-867B74A8C75D}"/>
                    </a:ext>
                  </a:extLst>
                </p:cNvPr>
                <p:cNvCxnSpPr>
                  <a:cxnSpLocks/>
                  <a:stCxn id="199" idx="0"/>
                  <a:endCxn id="194" idx="2"/>
                </p:cNvCxnSpPr>
                <p:nvPr/>
              </p:nvCxnSpPr>
              <p:spPr>
                <a:xfrm rot="5400000" flipH="1" flipV="1">
                  <a:off x="5177320" y="3451612"/>
                  <a:ext cx="455593" cy="946422"/>
                </a:xfrm>
                <a:prstGeom prst="curvedConnector3">
                  <a:avLst>
                    <a:gd name="adj1" fmla="val 50000"/>
                  </a:avLst>
                </a:prstGeom>
                <a:noFill/>
                <a:ln w="2540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8E942CA2-68BB-A4D2-F69A-81D10326AF21}"/>
                    </a:ext>
                  </a:extLst>
                </p:cNvPr>
                <p:cNvSpPr txBox="1"/>
                <p:nvPr/>
              </p:nvSpPr>
              <p:spPr>
                <a:xfrm>
                  <a:off x="3725854" y="3811843"/>
                  <a:ext cx="1376202" cy="34335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Implement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205" name="连接符: 曲线 204">
                  <a:extLst>
                    <a:ext uri="{FF2B5EF4-FFF2-40B4-BE49-F238E27FC236}">
                      <a16:creationId xmlns:a16="http://schemas.microsoft.com/office/drawing/2014/main" id="{3A11CA9D-C8E0-A8D1-1B22-F1D7AC5CC81B}"/>
                    </a:ext>
                  </a:extLst>
                </p:cNvPr>
                <p:cNvCxnSpPr>
                  <a:cxnSpLocks/>
                  <a:stCxn id="187" idx="1"/>
                  <a:endCxn id="193" idx="1"/>
                </p:cNvCxnSpPr>
                <p:nvPr/>
              </p:nvCxnSpPr>
              <p:spPr>
                <a:xfrm rot="10800000" flipV="1">
                  <a:off x="2587661" y="2357193"/>
                  <a:ext cx="365026" cy="1160646"/>
                </a:xfrm>
                <a:prstGeom prst="curvedConnector3">
                  <a:avLst>
                    <a:gd name="adj1" fmla="val 190189"/>
                  </a:avLst>
                </a:prstGeom>
                <a:noFill/>
                <a:ln w="50800" cap="flat" cmpd="sng" algn="ctr">
                  <a:solidFill>
                    <a:srgbClr val="4874CB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cxnSp>
              <p:nvCxnSpPr>
                <p:cNvPr id="206" name="连接符: 曲线 205">
                  <a:extLst>
                    <a:ext uri="{FF2B5EF4-FFF2-40B4-BE49-F238E27FC236}">
                      <a16:creationId xmlns:a16="http://schemas.microsoft.com/office/drawing/2014/main" id="{D93F31B8-FC78-41A4-519D-2BE801C1E82F}"/>
                    </a:ext>
                  </a:extLst>
                </p:cNvPr>
                <p:cNvCxnSpPr>
                  <a:cxnSpLocks/>
                  <a:stCxn id="188" idx="3"/>
                  <a:endCxn id="194" idx="3"/>
                </p:cNvCxnSpPr>
                <p:nvPr/>
              </p:nvCxnSpPr>
              <p:spPr>
                <a:xfrm>
                  <a:off x="6546023" y="2367753"/>
                  <a:ext cx="322823" cy="1160748"/>
                </a:xfrm>
                <a:prstGeom prst="curvedConnector3">
                  <a:avLst>
                    <a:gd name="adj1" fmla="val 201980"/>
                  </a:avLst>
                </a:prstGeom>
                <a:noFill/>
                <a:ln w="50800" cap="flat" cmpd="sng" algn="ctr">
                  <a:solidFill>
                    <a:srgbClr val="4874CB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FC7F1986-8F04-8A47-7357-B383FD56FCC9}"/>
                    </a:ext>
                  </a:extLst>
                </p:cNvPr>
                <p:cNvSpPr txBox="1"/>
                <p:nvPr/>
              </p:nvSpPr>
              <p:spPr>
                <a:xfrm>
                  <a:off x="2269065" y="2732443"/>
                  <a:ext cx="999072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Grab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10" name="文本框 209">
                  <a:extLst>
                    <a:ext uri="{FF2B5EF4-FFF2-40B4-BE49-F238E27FC236}">
                      <a16:creationId xmlns:a16="http://schemas.microsoft.com/office/drawing/2014/main" id="{AA0AD51C-76DD-925C-089F-70C52EA072F8}"/>
                    </a:ext>
                  </a:extLst>
                </p:cNvPr>
                <p:cNvSpPr txBox="1"/>
                <p:nvPr/>
              </p:nvSpPr>
              <p:spPr>
                <a:xfrm>
                  <a:off x="6264130" y="2699318"/>
                  <a:ext cx="994230" cy="339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357">
                    <a:buClrTx/>
                    <a:defRPr/>
                  </a:pPr>
                  <a:r>
                    <a:rPr lang="en-US" altLang="zh-CN" sz="1100" kern="1200" dirty="0">
                      <a:solidFill>
                        <a:prstClr val="black"/>
                      </a:solidFill>
                      <a:latin typeface="+mj-lt"/>
                      <a:ea typeface="微软雅黑"/>
                      <a:cs typeface="Times New Roman" panose="02020603050405020304" pitchFamily="18" charset="0"/>
                    </a:rPr>
                    <a:t>Trigger</a:t>
                  </a:r>
                  <a:endParaRPr lang="zh-CN" altLang="en-US" sz="110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2621502" y="3888976"/>
              <a:ext cx="3853459" cy="408044"/>
            </a:xfrm>
            <a:prstGeom prst="rect">
              <a:avLst/>
            </a:prstGeom>
            <a:solidFill>
              <a:srgbClr val="41C6BB">
                <a:alpha val="31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dirty="0"/>
                <a:t>Pre-defined &amp; Customized Task Model</a:t>
              </a:r>
              <a:endParaRPr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050769" y="4296238"/>
              <a:ext cx="297756" cy="292052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2730010" y="4286514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dirty="0"/>
                <a:t>Parallel and serial combinations</a:t>
              </a:r>
            </a:p>
          </p:txBody>
        </p:sp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2545412" y="3492398"/>
              <a:ext cx="4100085" cy="3651272"/>
            </a:xfrm>
            <a:prstGeom prst="roundRect">
              <a:avLst>
                <a:gd name="adj" fmla="val 0"/>
              </a:avLst>
            </a:prstGeom>
            <a:noFill/>
            <a:ln w="31750" cap="flat" cmpd="sng">
              <a:solidFill>
                <a:srgbClr val="0CA410"/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2485323" y="3543882"/>
              <a:ext cx="2093583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800" b="1" dirty="0">
                  <a:solidFill>
                    <a:srgbClr val="1F2329"/>
                  </a:solidFill>
                </a:rPr>
                <a:t>EAT Framework</a:t>
              </a:r>
              <a:endParaRPr lang="en-US" sz="1800" dirty="0"/>
            </a:p>
          </p:txBody>
        </p:sp>
      </p:grp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227666" y="2429908"/>
            <a:ext cx="0" cy="252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2226364" y="5747780"/>
            <a:ext cx="355287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7B16C414-B707-5EC6-5D84-96E4B58FD574}"/>
              </a:ext>
            </a:extLst>
          </p:cNvPr>
          <p:cNvGrpSpPr/>
          <p:nvPr/>
        </p:nvGrpSpPr>
        <p:grpSpPr>
          <a:xfrm>
            <a:off x="2735873" y="1864080"/>
            <a:ext cx="3722489" cy="1358054"/>
            <a:chOff x="2735873" y="1864080"/>
            <a:chExt cx="3722489" cy="1358054"/>
          </a:xfrm>
        </p:grpSpPr>
        <p:grpSp>
          <p:nvGrpSpPr>
            <p:cNvPr id="95" name="Group 95"/>
            <p:cNvGrpSpPr/>
            <p:nvPr/>
          </p:nvGrpSpPr>
          <p:grpSpPr>
            <a:xfrm>
              <a:off x="5134938" y="2241066"/>
              <a:ext cx="1318745" cy="808609"/>
              <a:chOff x="5129760" y="3197891"/>
              <a:chExt cx="1318745" cy="808609"/>
            </a:xfrm>
          </p:grpSpPr>
          <p:sp>
            <p:nvSpPr>
              <p:cNvPr id="96" name="AutoShape 96"/>
              <p:cNvSpPr/>
              <p:nvPr/>
            </p:nvSpPr>
            <p:spPr>
              <a:xfrm>
                <a:off x="5129760" y="3197891"/>
                <a:ext cx="1231900" cy="791700"/>
              </a:xfrm>
              <a:prstGeom prst="roundRect">
                <a:avLst>
                  <a:gd name="adj" fmla="val 12833"/>
                </a:avLst>
              </a:prstGeom>
              <a:solidFill>
                <a:srgbClr val="FCB86B">
                  <a:alpha val="70000"/>
                </a:srgbClr>
              </a:solidFill>
              <a:ln w="25400" cap="flat" cmpd="sng">
                <a:solidFill>
                  <a:srgbClr val="2B2F36">
                    <a:alpha val="7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grpSp>
            <p:nvGrpSpPr>
              <p:cNvPr id="97" name="Group 97"/>
              <p:cNvGrpSpPr/>
              <p:nvPr/>
            </p:nvGrpSpPr>
            <p:grpSpPr>
              <a:xfrm>
                <a:off x="5315414" y="3279362"/>
                <a:ext cx="432300" cy="456990"/>
                <a:chOff x="5315414" y="3279362"/>
                <a:chExt cx="432300" cy="456990"/>
              </a:xfrm>
            </p:grpSpPr>
            <p:pic>
              <p:nvPicPr>
                <p:cNvPr id="98" name="Picture 98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15414" y="3279362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99" name="Picture 99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548991" y="3541452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00" name="AutoShape 100"/>
              <p:cNvSpPr/>
              <p:nvPr/>
            </p:nvSpPr>
            <p:spPr>
              <a:xfrm>
                <a:off x="5129760" y="3701700"/>
                <a:ext cx="1318745" cy="3048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/>
                  <a:t>Mono Scripts Implemented Entity Interface</a:t>
                </a:r>
                <a:endParaRPr lang="en-US" sz="1100"/>
              </a:p>
            </p:txBody>
          </p:sp>
          <p:grpSp>
            <p:nvGrpSpPr>
              <p:cNvPr id="101" name="Group 101"/>
              <p:cNvGrpSpPr/>
              <p:nvPr/>
            </p:nvGrpSpPr>
            <p:grpSpPr>
              <a:xfrm>
                <a:off x="5761861" y="3292477"/>
                <a:ext cx="419164" cy="446593"/>
                <a:chOff x="5761861" y="3292477"/>
                <a:chExt cx="419164" cy="446593"/>
              </a:xfrm>
            </p:grpSpPr>
            <p:pic>
              <p:nvPicPr>
                <p:cNvPr id="102" name="Picture 102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761861" y="3292477"/>
                  <a:ext cx="385930" cy="378504"/>
                </a:xfrm>
                <a:prstGeom prst="roundRect">
                  <a:avLst>
                    <a:gd name="adj" fmla="val 10920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03" name="Picture 103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5982302" y="3544170"/>
                  <a:ext cx="198723" cy="194900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sp>
          <p:nvSpPr>
            <p:cNvPr id="111" name="AutoShape 111"/>
            <p:cNvSpPr/>
            <p:nvPr/>
          </p:nvSpPr>
          <p:spPr>
            <a:xfrm>
              <a:off x="4132475" y="2087674"/>
              <a:ext cx="1108143" cy="660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000">
                  <a:solidFill>
                    <a:srgbClr val="2B2F36"/>
                  </a:solidFill>
                </a:rPr>
                <a:t> Customizing Entity Interface Configuration</a:t>
              </a:r>
              <a:endParaRPr lang="en-US" sz="1100"/>
            </a:p>
          </p:txBody>
        </p:sp>
        <p:grpSp>
          <p:nvGrpSpPr>
            <p:cNvPr id="112" name="Group 112"/>
            <p:cNvGrpSpPr/>
            <p:nvPr/>
          </p:nvGrpSpPr>
          <p:grpSpPr>
            <a:xfrm>
              <a:off x="2805451" y="1922466"/>
              <a:ext cx="1432022" cy="1239823"/>
              <a:chOff x="2800273" y="2879291"/>
              <a:chExt cx="1432022" cy="1239823"/>
            </a:xfrm>
          </p:grpSpPr>
          <p:grpSp>
            <p:nvGrpSpPr>
              <p:cNvPr id="113" name="Group 113"/>
              <p:cNvGrpSpPr/>
              <p:nvPr/>
            </p:nvGrpSpPr>
            <p:grpSpPr>
              <a:xfrm>
                <a:off x="2800273" y="2879291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12541" y="3377764"/>
                    <a:ext cx="1114207" cy="538652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>
                      <a:alpha val="70000"/>
                    </a:srgbClr>
                  </a:solidFill>
                  <a:ln w="25400" cap="flat" cmpd="sng">
                    <a:solidFill>
                      <a:srgbClr val="2B2F36">
                        <a:alpha val="7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46111" y="3432758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010586" y="2923175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34896" y="3700515"/>
                    <a:ext cx="1155700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Core C# Scripts</a:t>
                    </a:r>
                    <a:endParaRPr lang="en-US" sz="1100" dirty="0"/>
                  </a:p>
                </p:txBody>
              </p:sp>
              <p:sp>
                <p:nvSpPr>
                  <p:cNvPr id="120" name="AutoShape 120"/>
                  <p:cNvSpPr/>
                  <p:nvPr/>
                </p:nvSpPr>
                <p:spPr>
                  <a:xfrm>
                    <a:off x="3006362" y="3171118"/>
                    <a:ext cx="923531" cy="2159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>
                        <a:solidFill>
                          <a:srgbClr val="1F2329"/>
                        </a:solidFill>
                        <a:latin typeface="Noto Sans SC"/>
                        <a:ea typeface="Noto Sans SC"/>
                        <a:cs typeface="Noto Sans SC"/>
                        <a:sym typeface="Noto Sans SC"/>
                      </a:rPr>
                      <a:t>Plugins/Tools/.dll</a:t>
                    </a:r>
                    <a:endParaRPr lang="en-US" sz="11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316504" y="2928529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3639851" y="2928529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461944" y="3437514"/>
                  <a:ext cx="324396" cy="306400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24" name="AutoShape 124"/>
              <p:cNvSpPr/>
              <p:nvPr/>
            </p:nvSpPr>
            <p:spPr>
              <a:xfrm>
                <a:off x="3076595" y="3890514"/>
                <a:ext cx="1155700" cy="2286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900" dirty="0">
                    <a:solidFill>
                      <a:srgbClr val="1F2329"/>
                    </a:solidFill>
                    <a:latin typeface="Noto Sans SC"/>
                    <a:ea typeface="Noto Sans SC"/>
                    <a:cs typeface="Noto Sans SC"/>
                    <a:sym typeface="Noto Sans SC"/>
                  </a:rPr>
                  <a:t>Original Code</a:t>
                </a:r>
                <a:endParaRPr lang="en-US" sz="1100" dirty="0"/>
              </a:p>
            </p:txBody>
          </p:sp>
        </p:grpSp>
        <p:sp>
          <p:nvSpPr>
            <p:cNvPr id="130" name="AutoShape 130"/>
            <p:cNvSpPr/>
            <p:nvPr/>
          </p:nvSpPr>
          <p:spPr>
            <a:xfrm rot="16200000">
              <a:off x="4587167" y="2372666"/>
              <a:ext cx="177109" cy="806095"/>
            </a:xfrm>
            <a:prstGeom prst="downArrow">
              <a:avLst>
                <a:gd name="adj1" fmla="val 50000"/>
                <a:gd name="adj2" fmla="val 50000"/>
              </a:avLst>
            </a:prstGeom>
            <a:ln w="6350"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32" name="AutoShape 94">
              <a:extLst>
                <a:ext uri="{FF2B5EF4-FFF2-40B4-BE49-F238E27FC236}">
                  <a16:creationId xmlns:a16="http://schemas.microsoft.com/office/drawing/2014/main" id="{B7394011-2C04-1308-54A3-0E18E1C87A1B}"/>
                </a:ext>
              </a:extLst>
            </p:cNvPr>
            <p:cNvSpPr/>
            <p:nvPr/>
          </p:nvSpPr>
          <p:spPr>
            <a:xfrm>
              <a:off x="2735873" y="1864080"/>
              <a:ext cx="3722489" cy="1358054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</p:grpSp>
      <p:sp>
        <p:nvSpPr>
          <p:cNvPr id="26" name="AutoShape 26"/>
          <p:cNvSpPr/>
          <p:nvPr/>
        </p:nvSpPr>
        <p:spPr>
          <a:xfrm>
            <a:off x="381647" y="1523666"/>
            <a:ext cx="1324096" cy="393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sz="800" dirty="0"/>
              <a:t>Manifest Validation </a:t>
            </a:r>
          </a:p>
          <a:p>
            <a:pPr algn="ctr"/>
            <a:r>
              <a:rPr lang="en-US" sz="800" dirty="0"/>
              <a:t>&amp; Manual Check</a:t>
            </a:r>
          </a:p>
        </p:txBody>
      </p:sp>
      <p:sp>
        <p:nvSpPr>
          <p:cNvPr id="151" name="AutoShape 14">
            <a:extLst>
              <a:ext uri="{FF2B5EF4-FFF2-40B4-BE49-F238E27FC236}">
                <a16:creationId xmlns:a16="http://schemas.microsoft.com/office/drawing/2014/main" id="{89C2273E-930C-30A8-E16A-F7FC10547CA0}"/>
              </a:ext>
            </a:extLst>
          </p:cNvPr>
          <p:cNvSpPr/>
          <p:nvPr/>
        </p:nvSpPr>
        <p:spPr>
          <a:xfrm>
            <a:off x="1563503" y="1565632"/>
            <a:ext cx="204600" cy="236351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6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420</TotalTime>
  <Words>222</Words>
  <Application>Microsoft Office PowerPoint</Application>
  <PresentationFormat>自定义</PresentationFormat>
  <Paragraphs>82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114</cp:revision>
  <dcterms:modified xsi:type="dcterms:W3CDTF">2025-03-02T06:35:40Z</dcterms:modified>
</cp:coreProperties>
</file>