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428" r:id="rId2"/>
    <p:sldId id="425" r:id="rId3"/>
    <p:sldId id="442" r:id="rId4"/>
    <p:sldId id="429" r:id="rId5"/>
    <p:sldId id="430" r:id="rId6"/>
    <p:sldId id="432" r:id="rId7"/>
    <p:sldId id="431" r:id="rId8"/>
    <p:sldId id="433" r:id="rId9"/>
    <p:sldId id="441" r:id="rId10"/>
    <p:sldId id="443" r:id="rId11"/>
    <p:sldId id="444" r:id="rId12"/>
    <p:sldId id="435" r:id="rId13"/>
    <p:sldId id="436" r:id="rId14"/>
    <p:sldId id="437" r:id="rId15"/>
    <p:sldId id="438" r:id="rId16"/>
    <p:sldId id="440" r:id="rId17"/>
    <p:sldId id="42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4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501" autoAdjust="0"/>
  </p:normalViewPr>
  <p:slideViewPr>
    <p:cSldViewPr snapToGrid="0" snapToObjects="1">
      <p:cViewPr varScale="1">
        <p:scale>
          <a:sx n="107" d="100"/>
          <a:sy n="107" d="100"/>
        </p:scale>
        <p:origin x="1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9:09.790" idx="3">
    <p:pos x="10" y="10"/>
    <p:text>这一页之前要不要加一个总的overview的图，就是你周报里画的那个methodology的图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9:09.790" idx="4">
    <p:pos x="10" y="10"/>
    <p:text>这一页之前要不要加一个总的overview的图，就是你周报里画的那个methodology的图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53B6-90B3-E89B-E0D4-524339FF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95FC2F-DE8F-C60E-B158-1A356913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BAEFF7-A7AF-4154-9C09-650DFD13A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752FA-FA7B-5113-1971-EE9400E54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8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3CF3-EA68-6D5B-411C-DFF62521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0F0B31-6244-4F6F-DB6A-2974E0BAF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3ED0A1-18CE-8561-42E0-554ADFC01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1CDDC-2502-B7A9-4F4E-9CDFDDF1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96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B5AE-0196-4978-D784-089A3A40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1B1BC-65B6-80DF-32C2-EED4D6ED4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56A24-8656-8FC9-3682-4BD47DE6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86DB-9BE3-364C-E135-9C65A2278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795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BCBE4-7BAF-E032-1286-46B3C18F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F3AD22-D446-DA29-0CA2-C24284476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225EED-13AA-7BF5-F2A5-59C36BED5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3B12A-41D9-637A-3645-966BBA78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42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31C3-FB82-A73B-7925-DD2C774FD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D34BF1-A5B5-62A1-95B1-711B8901B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AAE0AD-D3F1-B397-3F7D-1293CB1F6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检测工具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1E321-A18E-E250-7D69-FC129509A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C356-DFE3-CD3B-2AC1-FD17A35F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22F540-C2EC-3101-AD58-0A0C791D1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1A39A9-D610-7FCE-6DEC-E65F240D8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两个例子，一个是复杂的场景交互，一个是潜在问题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48040-5238-5801-8F8F-694515F20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20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4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111502" y="1243031"/>
            <a:ext cx="12080498" cy="18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VRAgent: A Model-based Agent for Automated Virtual Reality Scene Exploration and Testing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22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2025.3.5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Overview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C704820-1FEC-1A6A-E75A-FE32B78F45C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set;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Result: 971 GitHub repos; After manifest validation and manual check, 104 quality repos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DB57E0-2C88-95A5-9BD7-28CFE1AB3417}"/>
              </a:ext>
            </a:extLst>
          </p:cNvPr>
          <p:cNvGrpSpPr/>
          <p:nvPr/>
        </p:nvGrpSpPr>
        <p:grpSpPr>
          <a:xfrm>
            <a:off x="3441674" y="4496146"/>
            <a:ext cx="4344138" cy="1889544"/>
            <a:chOff x="3441674" y="4496146"/>
            <a:chExt cx="4344138" cy="188954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980F7D-1938-C45B-09CF-CEEA1E69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580" y="4496146"/>
              <a:ext cx="3592326" cy="152021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514B25-7C33-56D9-118C-3C44E69AD15A}"/>
                </a:ext>
              </a:extLst>
            </p:cNvPr>
            <p:cNvSpPr txBox="1"/>
            <p:nvPr/>
          </p:nvSpPr>
          <p:spPr>
            <a:xfrm>
              <a:off x="3441674" y="6016358"/>
              <a:ext cx="434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press button(move and trigger action)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0530-2721-9178-8CBC-FEC9F0C9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748BDB0-FD48-4095-97C2-136BDCD4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A4D2F9EB-E123-623E-8FC3-F3B26B80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Collection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2F57D5E-59C2-373C-8B8D-41D7D75593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set;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Result: 971 GitHub repos; After manifest validation and manual check, 104 quality repos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FC97E65-CA09-C105-3E2A-05F6110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CE9A0C-9AE4-08B3-1515-B3E100F475D9}"/>
              </a:ext>
            </a:extLst>
          </p:cNvPr>
          <p:cNvGrpSpPr/>
          <p:nvPr/>
        </p:nvGrpSpPr>
        <p:grpSpPr>
          <a:xfrm>
            <a:off x="3441674" y="4496146"/>
            <a:ext cx="4344138" cy="1889544"/>
            <a:chOff x="3441674" y="4496146"/>
            <a:chExt cx="4344138" cy="188954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9FB8912-76B4-3FA4-A17B-FA7B8F51E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580" y="4496146"/>
              <a:ext cx="3592326" cy="152021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3B1DB8-A609-2B5A-A13C-6ADDA8947027}"/>
                </a:ext>
              </a:extLst>
            </p:cNvPr>
            <p:cNvSpPr txBox="1"/>
            <p:nvPr/>
          </p:nvSpPr>
          <p:spPr>
            <a:xfrm>
              <a:off x="3441674" y="6016358"/>
              <a:ext cx="434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press button(move and trigger action)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74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8693-1C88-FC2B-D95C-A191A6A5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D34878-6524-1795-839D-D217BF30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4397BAC-569C-D94E-E9B1-BFFD2649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Scene Exploration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BC6D623-486F-498E-5A7D-2BB150BEA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Navigation Module: Pre-Baked NavMesh + NavmeshAgent;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Shortest Hamiltonian Path Problem: Algorithms based on (1). Greedy,  (2).Backtracking-branch and bound pruning, (3). State Compression Dynamic Programming for optimizing global pathfinding problems;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70B093-5E92-FED4-99E8-D126F10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E1E8C5-7CD4-070B-8D61-B6653118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28" y="3876486"/>
            <a:ext cx="2845541" cy="2353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EB601D-0720-C34F-26A6-6A725E28A945}"/>
              </a:ext>
            </a:extLst>
          </p:cNvPr>
          <p:cNvSpPr txBox="1"/>
          <p:nvPr/>
        </p:nvSpPr>
        <p:spPr>
          <a:xfrm>
            <a:off x="4009670" y="6173406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Fig. a scene with pre-baked NavMesh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58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155D07-2D3D-61E1-E027-FF3573FB0475}"/>
              </a:ext>
            </a:extLst>
          </p:cNvPr>
          <p:cNvSpPr txBox="1"/>
          <p:nvPr/>
        </p:nvSpPr>
        <p:spPr>
          <a:xfrm>
            <a:off x="5587606" y="2322082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D66840-B72C-B39D-37E1-DD5074573FF6}"/>
              </a:ext>
            </a:extLst>
          </p:cNvPr>
          <p:cNvGrpSpPr/>
          <p:nvPr/>
        </p:nvGrpSpPr>
        <p:grpSpPr>
          <a:xfrm>
            <a:off x="6714465" y="1483621"/>
            <a:ext cx="3499990" cy="2013541"/>
            <a:chOff x="5928710" y="902044"/>
            <a:chExt cx="3499990" cy="201354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A08B1C6-9B16-9CA9-9F99-F092E92E620C}"/>
                </a:ext>
              </a:extLst>
            </p:cNvPr>
            <p:cNvGrpSpPr/>
            <p:nvPr/>
          </p:nvGrpSpPr>
          <p:grpSpPr>
            <a:xfrm>
              <a:off x="5928710" y="1316848"/>
              <a:ext cx="3499990" cy="1598737"/>
              <a:chOff x="4864450" y="2138710"/>
              <a:chExt cx="3499990" cy="159873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FBA3C86C-0A3B-E907-D542-F1BD578E18BE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4002C21-11F3-529E-08DB-0D111ACCB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箭头: V 形 51">
                <a:extLst>
                  <a:ext uri="{FF2B5EF4-FFF2-40B4-BE49-F238E27FC236}">
                    <a16:creationId xmlns:a16="http://schemas.microsoft.com/office/drawing/2014/main" id="{09EE131D-D53D-9EEB-31E8-3A8AFD8E4B2D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:a16="http://schemas.microsoft.com/office/drawing/2014/main" id="{D3EC7CE7-1F9C-625C-0D2D-E5C7CD5CAF5D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箭头: V 形 53">
                <a:extLst>
                  <a:ext uri="{FF2B5EF4-FFF2-40B4-BE49-F238E27FC236}">
                    <a16:creationId xmlns:a16="http://schemas.microsoft.com/office/drawing/2014/main" id="{7C2DC291-92B0-A15C-1921-88591059A8E7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AF4A29-3B18-8BC0-E8E9-7E3C20A5919F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C96CB88-93D6-F42C-17A9-1ADEFC4E66BC}"/>
                  </a:ext>
                </a:extLst>
              </p:cNvPr>
              <p:cNvSpPr txBox="1"/>
              <p:nvPr/>
            </p:nvSpPr>
            <p:spPr>
              <a:xfrm>
                <a:off x="6500426" y="2387910"/>
                <a:ext cx="1130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箭头: V 形 56">
                <a:extLst>
                  <a:ext uri="{FF2B5EF4-FFF2-40B4-BE49-F238E27FC236}">
                    <a16:creationId xmlns:a16="http://schemas.microsoft.com/office/drawing/2014/main" id="{7972B4E7-61E5-862D-B2C9-DF80BB6CEF31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箭头: V 形 57">
                <a:extLst>
                  <a:ext uri="{FF2B5EF4-FFF2-40B4-BE49-F238E27FC236}">
                    <a16:creationId xmlns:a16="http://schemas.microsoft.com/office/drawing/2014/main" id="{6278188B-DF8A-FC5B-6A43-C8CCBF1CF034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箭头: V 形 58">
                <a:extLst>
                  <a:ext uri="{FF2B5EF4-FFF2-40B4-BE49-F238E27FC236}">
                    <a16:creationId xmlns:a16="http://schemas.microsoft.com/office/drawing/2014/main" id="{4C38141B-F829-40D3-9CE9-4129A7D30A4D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箭头: V 形 59">
                <a:extLst>
                  <a:ext uri="{FF2B5EF4-FFF2-40B4-BE49-F238E27FC236}">
                    <a16:creationId xmlns:a16="http://schemas.microsoft.com/office/drawing/2014/main" id="{33995F5B-1CD9-5846-74C3-679B1BEE78A9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943BC20-197C-E7A7-4B58-6D9C8C9A5E8B}"/>
                </a:ext>
              </a:extLst>
            </p:cNvPr>
            <p:cNvSpPr txBox="1"/>
            <p:nvPr/>
          </p:nvSpPr>
          <p:spPr>
            <a:xfrm>
              <a:off x="6733148" y="902044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87B9FE7-9EE9-2523-6BC2-C2B78EC31EAF}"/>
              </a:ext>
            </a:extLst>
          </p:cNvPr>
          <p:cNvGrpSpPr/>
          <p:nvPr/>
        </p:nvGrpSpPr>
        <p:grpSpPr>
          <a:xfrm>
            <a:off x="1317495" y="1483621"/>
            <a:ext cx="3772918" cy="2059054"/>
            <a:chOff x="1393857" y="1265534"/>
            <a:chExt cx="3772918" cy="205905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94FB12C-5EE7-3B38-830B-F48ADE4AC9E4}"/>
                </a:ext>
              </a:extLst>
            </p:cNvPr>
            <p:cNvSpPr txBox="1"/>
            <p:nvPr/>
          </p:nvSpPr>
          <p:spPr>
            <a:xfrm>
              <a:off x="2382757" y="126553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1299627-415D-6C73-4D41-1A93E90AA7BA}"/>
                </a:ext>
              </a:extLst>
            </p:cNvPr>
            <p:cNvGrpSpPr/>
            <p:nvPr/>
          </p:nvGrpSpPr>
          <p:grpSpPr>
            <a:xfrm>
              <a:off x="1393857" y="1619645"/>
              <a:ext cx="3772918" cy="1704943"/>
              <a:chOff x="1393857" y="1619645"/>
              <a:chExt cx="3772918" cy="1704943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541DD0EB-553C-8425-1D93-FF1E88E07F41}"/>
                  </a:ext>
                </a:extLst>
              </p:cNvPr>
              <p:cNvSpPr/>
              <p:nvPr/>
            </p:nvSpPr>
            <p:spPr>
              <a:xfrm>
                <a:off x="1393857" y="1619645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2538633E-79C9-6D09-C85A-34E6A3E0E264}"/>
                  </a:ext>
                </a:extLst>
              </p:cNvPr>
              <p:cNvGrpSpPr/>
              <p:nvPr/>
            </p:nvGrpSpPr>
            <p:grpSpPr>
              <a:xfrm>
                <a:off x="1784346" y="1679387"/>
                <a:ext cx="2896289" cy="1512703"/>
                <a:chOff x="1784346" y="1679387"/>
                <a:chExt cx="2896289" cy="151270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0464C8F2-DB3B-0632-5A41-F0FDCA5C271C}"/>
                    </a:ext>
                  </a:extLst>
                </p:cNvPr>
                <p:cNvSpPr/>
                <p:nvPr/>
              </p:nvSpPr>
              <p:spPr>
                <a:xfrm>
                  <a:off x="3452432" y="2061523"/>
                  <a:ext cx="1198183" cy="113056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accent1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Output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172AC7E-02D2-35C5-1603-3591CEA904D8}"/>
                    </a:ext>
                  </a:extLst>
                </p:cNvPr>
                <p:cNvSpPr/>
                <p:nvPr/>
              </p:nvSpPr>
              <p:spPr>
                <a:xfrm>
                  <a:off x="1784346" y="2054634"/>
                  <a:ext cx="1107096" cy="1137456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Input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CDB2001-F39D-FEF2-8EDE-C78C2AD9D698}"/>
                    </a:ext>
                  </a:extLst>
                </p:cNvPr>
                <p:cNvSpPr txBox="1"/>
                <p:nvPr/>
              </p:nvSpPr>
              <p:spPr>
                <a:xfrm>
                  <a:off x="4218970" y="1679387"/>
                  <a:ext cx="461665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矩形: 圆角 68">
                      <a:extLst>
                        <a:ext uri="{FF2B5EF4-FFF2-40B4-BE49-F238E27FC236}">
                          <a16:creationId xmlns:a16="http://schemas.microsoft.com/office/drawing/2014/main" id="{6D461A35-B46D-35C2-E3CD-D58E5AF9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FE44CC40-4C7D-29EB-2334-7C49144C6EB3}"/>
                    </a:ext>
                  </a:extLst>
                </p:cNvPr>
                <p:cNvSpPr/>
                <p:nvPr/>
              </p:nvSpPr>
              <p:spPr>
                <a:xfrm>
                  <a:off x="1885218" y="232558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F4E25ABC-E7C0-55B7-232E-5E62EB3B14D4}"/>
                    </a:ext>
                  </a:extLst>
                </p:cNvPr>
                <p:cNvSpPr/>
                <p:nvPr/>
              </p:nvSpPr>
              <p:spPr>
                <a:xfrm>
                  <a:off x="1952911" y="2379404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6E121DF0-2904-6E9E-77E3-5FE86296A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F36410-8E11-4D49-9CF2-FC3CC4BDB940}"/>
                    </a:ext>
                  </a:extLst>
                </p:cNvPr>
                <p:cNvSpPr txBox="1"/>
                <p:nvPr/>
              </p:nvSpPr>
              <p:spPr>
                <a:xfrm>
                  <a:off x="2323393" y="2648489"/>
                  <a:ext cx="323165" cy="17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365A1286-064B-3511-983E-2ABB4100172F}"/>
                    </a:ext>
                  </a:extLst>
                </p:cNvPr>
                <p:cNvGrpSpPr/>
                <p:nvPr/>
              </p:nvGrpSpPr>
              <p:grpSpPr>
                <a:xfrm>
                  <a:off x="3521644" y="2273636"/>
                  <a:ext cx="1090648" cy="760201"/>
                  <a:chOff x="2690227" y="1262560"/>
                  <a:chExt cx="1444082" cy="858157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277F5C0A-CF38-A2CB-A4FC-5175E7022BCE}"/>
                      </a:ext>
                    </a:extLst>
                  </p:cNvPr>
                  <p:cNvSpPr/>
                  <p:nvPr/>
                </p:nvSpPr>
                <p:spPr>
                  <a:xfrm>
                    <a:off x="2690227" y="126256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矩形: 圆角 77">
                    <a:extLst>
                      <a:ext uri="{FF2B5EF4-FFF2-40B4-BE49-F238E27FC236}">
                        <a16:creationId xmlns:a16="http://schemas.microsoft.com/office/drawing/2014/main" id="{5F61B3D9-7275-F35A-C31C-1612B26F278E}"/>
                      </a:ext>
                    </a:extLst>
                  </p:cNvPr>
                  <p:cNvSpPr/>
                  <p:nvPr/>
                </p:nvSpPr>
                <p:spPr>
                  <a:xfrm>
                    <a:off x="2775729" y="1350156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矩形: 圆角 78">
                        <a:extLst>
                          <a:ext uri="{FF2B5EF4-FFF2-40B4-BE49-F238E27FC236}">
                            <a16:creationId xmlns:a16="http://schemas.microsoft.com/office/drawing/2014/main" id="{C0DC38B1-95EF-6817-07BA-151036CF3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F2EC7532-A024-F2E1-6818-AD9161C43124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681" y="1623620"/>
                    <a:ext cx="473401" cy="25709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矩形: 圆角 80">
                        <a:extLst>
                          <a:ext uri="{FF2B5EF4-FFF2-40B4-BE49-F238E27FC236}">
                            <a16:creationId xmlns:a16="http://schemas.microsoft.com/office/drawing/2014/main" id="{58DD6B56-9393-D5BE-E4CC-7C7B40D1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E3CF1F80-610E-CA59-3E28-86ADAAE34AD5}"/>
                    </a:ext>
                  </a:extLst>
                </p:cNvPr>
                <p:cNvCxnSpPr>
                  <a:cxnSpLocks/>
                  <a:stCxn id="67" idx="3"/>
                  <a:endCxn id="66" idx="1"/>
                </p:cNvCxnSpPr>
                <p:nvPr/>
              </p:nvCxnSpPr>
              <p:spPr>
                <a:xfrm>
                  <a:off x="2891442" y="2623362"/>
                  <a:ext cx="560990" cy="344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73D572C-4663-ABD8-657D-953252AFAC5C}"/>
                    </a:ext>
                  </a:extLst>
                </p:cNvPr>
                <p:cNvSpPr txBox="1"/>
                <p:nvPr/>
              </p:nvSpPr>
              <p:spPr>
                <a:xfrm>
                  <a:off x="2907493" y="2610784"/>
                  <a:ext cx="5609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994961" y="4011582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14CEC7A-3F77-706A-7C90-C77DEEF95D60}"/>
              </a:ext>
            </a:extLst>
          </p:cNvPr>
          <p:cNvCxnSpPr>
            <a:stCxn id="64" idx="3"/>
            <a:endCxn id="50" idx="1"/>
          </p:cNvCxnSpPr>
          <p:nvPr/>
        </p:nvCxnSpPr>
        <p:spPr>
          <a:xfrm>
            <a:off x="5090413" y="2690204"/>
            <a:ext cx="1624052" cy="75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7BE0C2D-B0F4-D6E6-0B5A-623619408DBF}"/>
              </a:ext>
            </a:extLst>
          </p:cNvPr>
          <p:cNvSpPr txBox="1"/>
          <p:nvPr/>
        </p:nvSpPr>
        <p:spPr>
          <a:xfrm>
            <a:off x="4914917" y="364225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0D33-DA65-9A20-CADD-17487024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0FC756-26EC-5DEA-7ACD-4B3E2F26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C4276CF-B61A-0C05-A5E8-7E6B2E6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BB80218-8D4D-2491-74CD-AC871849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73BFC64A-5E1B-2875-1988-9DA1CFD1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20"/>
            <a:ext cx="12192000" cy="67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5C68-81D7-FD19-AC25-8463A350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49A2554-0622-DCCE-4FF7-DEE1CD4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3EA035A-338B-1D14-3EFD-7A996DBA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Agent-Based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5AFC29C7-CD76-FA24-8149-A3DC60CACF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basic FSM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Reinforcement Learning Approach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Optimize Policy: PPO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SAC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TD3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DDPG;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5E5E7A9-03B8-6769-EC29-6EB5359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3" name="内容占位符 14">
            <a:extLst>
              <a:ext uri="{FF2B5EF4-FFF2-40B4-BE49-F238E27FC236}">
                <a16:creationId xmlns:a16="http://schemas.microsoft.com/office/drawing/2014/main" id="{A07B8013-D7E4-FD5A-C93A-4A50F3FE9D14}"/>
              </a:ext>
            </a:extLst>
          </p:cNvPr>
          <p:cNvSpPr txBox="1">
            <a:spLocks/>
          </p:cNvSpPr>
          <p:nvPr/>
        </p:nvSpPr>
        <p:spPr>
          <a:xfrm>
            <a:off x="346709" y="3213825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Evaluation &amp; Case Study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A5E07D8-7466-B291-F648-FED35CFF8146}"/>
              </a:ext>
            </a:extLst>
          </p:cNvPr>
          <p:cNvSpPr txBox="1">
            <a:spLocks/>
          </p:cNvSpPr>
          <p:nvPr/>
        </p:nvSpPr>
        <p:spPr>
          <a:xfrm>
            <a:off x="750085" y="3741148"/>
            <a:ext cx="10691829" cy="224196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Experiment: Backtracking to versions before specific bugs are fixed in the git repository commit history;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Metrics: State Coverage(SC), Interactable Objects Coverage (IOC), Method Coverage(MC) and Physical Interaction Coverage (PIC) ;</a:t>
            </a:r>
          </a:p>
        </p:txBody>
      </p:sp>
    </p:spTree>
    <p:extLst>
      <p:ext uri="{BB962C8B-B14F-4D97-AF65-F5344CB8AC3E}">
        <p14:creationId xmlns:p14="http://schemas.microsoft.com/office/powerpoint/2010/main" val="42236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80A88B-9C89-44A6-AEDC-7B51586083CB}"/>
              </a:ext>
            </a:extLst>
          </p:cNvPr>
          <p:cNvSpPr txBox="1"/>
          <p:nvPr/>
        </p:nvSpPr>
        <p:spPr>
          <a:xfrm>
            <a:off x="4883168" y="301350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76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71969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Virtual Reality(VR) is a computer-based technology that simulates visual, auditory, and tactile effects of an artificially created environment, aiming to immerse the user in a perceived reality.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2393C-3620-DD6E-D80E-EDDA6183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F44600A-0E4D-C5A8-C8F0-C2FDE02E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C319B3F-A1FB-15E4-BC9A-CF8BD704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612C7C2-7902-AA8D-732C-FC2CCB2CDB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390504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 apps testing and b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Automated game testing tool: search-based, model-based, RL based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Due to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 sophisticated space and interaction of VR, search-based perform poor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Model-based agent approach is significant and appropriate for VR scene exploration and testing</a:t>
            </a:r>
          </a:p>
          <a:p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1F15406-E6CE-291D-94C0-7C6DFB03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33499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SOTA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scene exploration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can not access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complicated task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no scalability: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unsensible to heuristic functional bugs(e.g. Scene Vulnerabilities)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95330-75C8-E06C-8E44-1D41138F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CA02F67-DCE0-6B4D-3347-6AB0BC4C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7EC827A-432C-D23C-08CA-216A319D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3F73C88-BBCC-BE21-1C21-F5C078E165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579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C249405-D17A-57EE-0AD2-64E5A4C3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B8E6E5-FE29-21B0-9E66-D8A3398712FB}"/>
              </a:ext>
            </a:extLst>
          </p:cNvPr>
          <p:cNvGrpSpPr/>
          <p:nvPr/>
        </p:nvGrpSpPr>
        <p:grpSpPr>
          <a:xfrm>
            <a:off x="850938" y="2107215"/>
            <a:ext cx="6082467" cy="3748143"/>
            <a:chOff x="1052644" y="2344619"/>
            <a:chExt cx="6082467" cy="37481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850398-0B90-4354-64AE-F11DD7E9D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644" y="2344619"/>
              <a:ext cx="6082467" cy="336713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5788DD5-8C2E-A372-7EEE-823DA45014D9}"/>
                </a:ext>
              </a:extLst>
            </p:cNvPr>
            <p:cNvSpPr txBox="1"/>
            <p:nvPr/>
          </p:nvSpPr>
          <p:spPr>
            <a:xfrm>
              <a:off x="2655021" y="5723430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complicated task sequences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64E302-85BF-757D-B5A4-7A07D19B2A46}"/>
              </a:ext>
            </a:extLst>
          </p:cNvPr>
          <p:cNvGrpSpPr/>
          <p:nvPr/>
        </p:nvGrpSpPr>
        <p:grpSpPr>
          <a:xfrm>
            <a:off x="7574129" y="1906867"/>
            <a:ext cx="2717175" cy="4480538"/>
            <a:chOff x="7930476" y="1977428"/>
            <a:chExt cx="2717175" cy="448053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0FEB8E9-8F18-4135-361B-57C080AC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476" y="1977428"/>
              <a:ext cx="2626809" cy="411533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3D19A2-6AE2-850A-A5CB-30AC7E211357}"/>
                </a:ext>
              </a:extLst>
            </p:cNvPr>
            <p:cNvSpPr txBox="1"/>
            <p:nvPr/>
          </p:nvSpPr>
          <p:spPr>
            <a:xfrm>
              <a:off x="8109456" y="6088634"/>
              <a:ext cx="253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Scene Vulnerability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224196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Poor performance in accessing 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180948" y="3792836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Interactable Objects Coverage &amp; Method Coverage(MC)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 and Novelty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set &amp;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bug empirical study &amp;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general VR task pre-defined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el-based EAT (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ntity,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ction,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ask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framework for better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and ability to process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sophisticated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56497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468</TotalTime>
  <Words>906</Words>
  <Application>Microsoft Office PowerPoint</Application>
  <PresentationFormat>宽屏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微软雅黑</vt:lpstr>
      <vt:lpstr>Arial</vt:lpstr>
      <vt:lpstr>Cambria Math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117</cp:revision>
  <dcterms:created xsi:type="dcterms:W3CDTF">2025-01-19T05:05:40Z</dcterms:created>
  <dcterms:modified xsi:type="dcterms:W3CDTF">2025-03-02T04:38:46Z</dcterms:modified>
</cp:coreProperties>
</file>