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85" r:id="rId3"/>
    <p:sldId id="258" r:id="rId5"/>
    <p:sldId id="265" r:id="rId6"/>
    <p:sldId id="262" r:id="rId7"/>
    <p:sldId id="264" r:id="rId8"/>
    <p:sldId id="257" r:id="rId9"/>
    <p:sldId id="266" r:id="rId10"/>
    <p:sldId id="268" r:id="rId11"/>
    <p:sldId id="267" r:id="rId12"/>
    <p:sldId id="269" r:id="rId13"/>
    <p:sldId id="261" r:id="rId14"/>
    <p:sldId id="260" r:id="rId15"/>
    <p:sldId id="259" r:id="rId16"/>
    <p:sldId id="263" r:id="rId17"/>
    <p:sldId id="270" r:id="rId18"/>
    <p:sldId id="271" r:id="rId19"/>
    <p:sldId id="272" r:id="rId20"/>
    <p:sldId id="273" r:id="rId21"/>
    <p:sldId id="275" r:id="rId22"/>
    <p:sldId id="274" r:id="rId23"/>
    <p:sldId id="25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8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AnEmpirical Study on Oculus Virtual Reality Applications:
 Security and Privacy Perspectives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04850" y="1382395"/>
            <a:ext cx="107823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Empirical Study on Oculus Virtual Reality Applications: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Security and Privacy Perspectives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2024 IEEE/ACM 46th International Conference on Software Engineering (ICSE)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Hanyang Guo, Hong-Ning Dai, Xiapu Luo, Zibin Zheng, Gengyang Xu, Fengliang He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Reporter: Zhengyang Zhu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uly 2024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830" y="269240"/>
            <a:ext cx="1078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PII Data Leaks Identification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5485" y="922020"/>
            <a:ext cx="10781665" cy="359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define source, sink(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汇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), tainted data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search the lifecycle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and</a:t>
            </a:r>
            <a:r>
              <a:rPr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 method callback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in the activity to construct the control flow graph (CFG).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Based on CFG, we detect each defined source and taint the sensitive data. Then, we </a:t>
            </a:r>
            <a:r>
              <a:rPr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execute the data flow analysis to track the tainted data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If the tainted data flows from a source to a sink, we label it as a potential privacy-leak path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725" y="617220"/>
            <a:ext cx="4428490" cy="1885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600" y="4057015"/>
            <a:ext cx="1078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Privacy Policy Analysis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" y="4889500"/>
            <a:ext cx="11419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&lt;entity, action, data type&gt;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PolicyLint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check whether there are contradictory statements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detect whether each privacy policy complies with General Data Protection Regulation (GDPR).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GDPRWise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check whether their privacy policies have statements about the use of these sensitive data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(check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consistent with the app analysis results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RQ1:What is the manifest vulnerability profile of VR apps?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165" y="4710430"/>
            <a:ext cx="11075670" cy="1337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94.40% of the VR apps have activities having dangerous launch modes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most of the activities are com.unity3d.player.UnityPlayerActivity since these apps are developed based on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nity.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9245" y="795020"/>
            <a:ext cx="6040755" cy="3757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" y="1581785"/>
            <a:ext cx="5201285" cy="25749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RQ1:What is the manifest vulnerability profile of VR apps?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0875" y="4987290"/>
            <a:ext cx="11075670" cy="1337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most VR apps useINTERNET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permission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Most of the VR apps have a dangerous launch mode and sound-recording. Some apps have backup, debug, and network traffic misuse.</a:t>
            </a:r>
            <a:endParaRPr sz="2000" b="1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503045"/>
            <a:ext cx="6179820" cy="2880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994410"/>
            <a:ext cx="5379720" cy="399288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685165"/>
            <a:ext cx="6315075" cy="3231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10" y="679450"/>
            <a:ext cx="5888990" cy="5986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7830" y="269240"/>
            <a:ext cx="1078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RQ2: What are VR apps’ major OS-related security and privacy vulnerabilities?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252730" y="3812540"/>
            <a:ext cx="9135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no-root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detection vulnerability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leading to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private information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leakage caused by accessing databases with root privileges.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random generators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cause private information (e.g., location) to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be tracked by speculating random numbers on critical functions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IHF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Attackers can exploit IHFs to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conjecture users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input via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analyzing typing activities on virtual keyboard.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RQ2: What are VR apps’ major OS-related security and privacy vulnerabilities?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6485890" y="1924050"/>
            <a:ext cx="4867275" cy="300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108 VR apps use trackers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expose users to the risk of privacy breaches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sharing sensitive data with distinct advertisers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, such as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Unity3d Ads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780415"/>
            <a:ext cx="5864860" cy="4848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2350" y="5669280"/>
            <a:ext cx="9334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Most VR apps have the no-root-detection vulnerability of VR devices. </a:t>
            </a:r>
            <a:endParaRPr lang="zh-CN" altLang="en-US" sz="2000" b="1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A significant number of apps have used trackers.</a:t>
            </a:r>
            <a:endParaRPr lang="zh-CN" altLang="en-US" sz="2000" b="1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136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RQ3: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areVR apps’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major VR-platform security and privacy vulnerabilities?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0380" y="3633470"/>
            <a:ext cx="10942320" cy="4224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 Although only </a:t>
            </a:r>
            <a:r>
              <a:rPr lang="zh-CN" altLang="en-US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5.60%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 of VR apps have used </a:t>
            </a:r>
            <a:r>
              <a:rPr lang="zh-CN" altLang="en-US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Unity IAP functions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all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of them have</a:t>
            </a:r>
            <a:r>
              <a:rPr lang="zh-CN" altLang="en-US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IAP no-verification vulnerabilities</a:t>
            </a:r>
            <a:r>
              <a:rPr lang="en-US" altLang="zh-CN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49.12%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of Unity VR apps have </a:t>
            </a:r>
            <a:r>
              <a:rPr lang="en-US" altLang="zh-CN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inconsistency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between permission </a:t>
            </a:r>
            <a:r>
              <a:rPr lang="en-US" altLang="zh-CN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requests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and biometric function </a:t>
            </a:r>
            <a:r>
              <a:rPr lang="en-US" altLang="zh-CN" sz="20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usage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, thereby causing leakage risks of human biometrics.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( adopting biometric data collection functions while having no permission requests in the manifest file.)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a significant number of apps do not adhere to the specifications of the Oculus VR app development documentation.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090" y="1036320"/>
            <a:ext cx="5420995" cy="2528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RQ4:To what extent is PII data leaked?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929640"/>
            <a:ext cx="5984240" cy="538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52895" y="5013960"/>
            <a:ext cx="5246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number of VR apps have the leakage risks of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 PII sensitive data.</a:t>
            </a:r>
            <a:r>
              <a:rPr lang="zh-CN" altLang="en-US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Most data flow from activity-related methods to intent-related methods.</a:t>
            </a:r>
            <a:endParaRPr lang="zh-CN" altLang="en-US" b="1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4490" y="1413510"/>
            <a:ext cx="51847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e.g.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data flow from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Location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registerReceiver()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content.Intent</a:t>
            </a:r>
            <a:endParaRPr lang="zh-CN" alt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BroadcastReceiver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registered with the registerReceiver() method is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global and exportable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by default. If access is not restricted, it can be accessed by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any external app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, passing Intent to it to perform specific functions. Therefore, dynamically registered BroadcastReceiver may lead to security risks such as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denial of service attacks, APP data leakage, or unauthorized calls</a:t>
            </a:r>
            <a:endParaRPr lang="zh-CN" alt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RQ5:HowdotheVRappdevelopers comply with the privacy policies?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997585"/>
            <a:ext cx="5554980" cy="1800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0" y="1470660"/>
            <a:ext cx="4104005" cy="3393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3569335"/>
            <a:ext cx="7736205" cy="2225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83410" y="6025515"/>
            <a:ext cx="819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a certain percentage of VR apps containing unregulated privacy policies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Study &amp; Advices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25" y="104775"/>
            <a:ext cx="5720080" cy="3860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1975" y="3965575"/>
            <a:ext cx="110153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Advice 1: Set proper</a:t>
            </a:r>
            <a:r>
              <a:rPr lang="zh-CN" alt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secure flags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in the manifest file.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(set False: allow_backup, debuggable, and use_cleartext_traffic.)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Advice 2: Enable </a:t>
            </a:r>
            <a:r>
              <a:rPr lang="en-US" altLang="zh-CN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root detection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when starting the VR app(Arooted device may cause the association of app data and user data,invaded malware lurking in the VR device can steal users’ private information. 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Advice 3: Do not</a:t>
            </a:r>
            <a:r>
              <a:rPr lang="en-US" altLang="zh-CN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use insecure hash functions/encryption algorithms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(secure hash functions (e.g., SHA-256) and encryption methods, such as RSA with OAEP padding.)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Advice 4: </a:t>
            </a:r>
            <a:r>
              <a:rPr lang="en-US" altLang="zh-CN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Check data flows used by the trackers</a:t>
            </a:r>
            <a:endParaRPr lang="en-US" altLang="zh-CN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Advice 5: Comply with permission requests to collect biometric data. (Developers should comply,  app stores should strengthen code audits)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Advice 6: Adapt privacy policies to fulfill VR apps’ new features.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Limitations &amp; Threats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0890" y="729615"/>
            <a:ext cx="1101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cannot get the complete decompiled code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mainly focus on VR apps developed based on Unity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/ Meta Oculus Quest 2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GDPRWise  found 9 false positives while detecting the compliance with GDPR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non-English language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PDF format, which is not supported by the service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additional external links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830" y="2581275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Related Work :  Program Analysis 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3082925"/>
            <a:ext cx="8298815" cy="3632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Background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975" y="2307590"/>
            <a:ext cx="9467215" cy="527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VR market size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grows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hardware and software has fastened the adoption of VR technology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proliferation of diverse VR devices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increasing attention of the metaverse in recent years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little attention has been paid to the security and privacy issues of emerging VR apps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few studies on privacy policy analysis on VR apps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.....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795" y="1494155"/>
            <a:ext cx="1080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ost VR operating systems (OS) are based on off-the-shelf mobile OS (e.g., Android)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. As a result, VR apps also inherit privacy and security deficiencies from conventional mobile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apps.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7830" y="338455"/>
            <a:ext cx="11368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Related Work :   Security and Privacy Analysis of VR Apps / Unity-based App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230" y="1520190"/>
            <a:ext cx="7193280" cy="4648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830" y="338455"/>
            <a:ext cx="1136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&amp; Questions / Recommendations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830" y="917575"/>
            <a:ext cx="11605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 VR-SP detector, we have conducted the security and privacy assessment of 500 popular VR apps.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 Our analytical results have revealed important security and privacy issues of existing metaverse-related VR apps. Based on our findings, we have made development recommendations for future VR apps with security and privacy preservation.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(to Developers, App Store, Legal Apsect)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330" y="4764405"/>
            <a:ext cx="11541760" cy="197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</a:rPr>
              <a:t>How long did the whole work take?</a:t>
            </a:r>
            <a:endParaRPr lang="en-US" altLang="zh-CN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</a:rPr>
              <a:t>Is necessary to show the detailed process of how to analysis the VR Apps by using those open source tools, especially Androguard and dnSpy, and the process of Taint Analysis? </a:t>
            </a:r>
            <a:endParaRPr lang="en-US" altLang="zh-CN">
              <a:cs typeface="+mn-lt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>
                <a:cs typeface="+mn-lt"/>
              </a:rPr>
              <a:t>( maybe it can be more </a:t>
            </a:r>
            <a:r>
              <a:rPr lang="en-US" altLang="zh-CN">
                <a:cs typeface="+mn-lt"/>
              </a:rPr>
              <a:t>convincing)</a:t>
            </a:r>
            <a:endParaRPr lang="en-US" altLang="zh-CN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</a:rPr>
              <a:t>can access the source code, as well as some method / functions signatures by Androguard?</a:t>
            </a:r>
            <a:endParaRPr lang="en-US" altLang="zh-CN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cs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2920" y="2327910"/>
            <a:ext cx="10968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  <a:sym typeface="+mn-ea"/>
              </a:rPr>
              <a:t>Using some open source tools: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dnSpy, Androguard, PolicyLint, GDPRWise</a:t>
            </a:r>
            <a:endParaRPr lang="en-US" altLang="zh-CN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  <a:sym typeface="+mn-ea"/>
              </a:rPr>
              <a:t>Deeped Discussion with other related work, which is helpful for my future study</a:t>
            </a:r>
            <a:endParaRPr lang="en-US" altLang="zh-CN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  <a:sym typeface="+mn-ea"/>
              </a:rPr>
              <a:t>After reading the empircal study part 4, i have a better understanding on how to display the results of study ( i used to ...)</a:t>
            </a:r>
            <a:endParaRPr lang="en-US" altLang="zh-CN"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  <a:sym typeface="+mn-ea"/>
              </a:rPr>
              <a:t>When it comes to some terms like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task-hijacking, activity launch mode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en-US" altLang="zh-CN">
                <a:cs typeface="+mn-lt"/>
                <a:sym typeface="+mn-ea"/>
              </a:rPr>
              <a:t> reading the reference can answer my doubts....</a:t>
            </a:r>
            <a:endParaRPr lang="en-US" altLang="zh-CN">
              <a:cs typeface="+mn-lt"/>
              <a:sym typeface="+mn-ea"/>
            </a:endParaRPr>
          </a:p>
          <a:p>
            <a:endParaRPr lang="zh-CN" altLang="en-US"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OS-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related Security and Privacy Vulnerabilities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5495" y="1875790"/>
            <a:ext cx="9467215" cy="527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Insecure Flag Settings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(allowBackup, debuggable, and clearTextTrafiic.)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Dangerous Permission Usage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(location, camera, microphone)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PII Data Leaks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(user, name, password, email, and phone)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SQL Database Injection (SDI)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(insert additional SQL statements , executing an un-authorized query)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Insecure certificate validation (ICV),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Insecure random generator (IRG),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Insecure Webview Implementation (IWI),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IP Disclosure (IPD),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Remote Webview Debugging (RWD),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improper encrypt functions (IEF),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insecure hash functions (IHF),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Root Detection (RD),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VR-related Tackers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420" y="1010920"/>
            <a:ext cx="1080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ost VR operating systems (OS) are based on off-the-shelf mobile OS (e.g., Android)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. As a result, VR apps also inherit privacy and security deficiencies from conventional mobile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apps.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VR-platform-related Security and Privacy Vulnerabilities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345" y="883920"/>
            <a:ext cx="108045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R apps can</a:t>
            </a:r>
            <a:r>
              <a:rPr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achieve immersive experience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 via diverse VR devices, such as head-mounted displays, body sensors, and controllers though achieving this requires </a:t>
            </a:r>
            <a:r>
              <a:rPr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extensive collection of privacy-sensitive human biometrics (e.g., hand-tracking and facetracking data)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Moreover, VR apps have been typically implemented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 by </a:t>
            </a:r>
            <a:r>
              <a:rPr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3D gaming engines (e.g., Unity)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, which also contain</a:t>
            </a:r>
            <a:r>
              <a:rPr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intrinsic security vulnerabilities. </a:t>
            </a:r>
            <a:endParaRPr b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045" y="3429000"/>
            <a:ext cx="11316335" cy="2630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New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Permission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Requests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Misuse of Human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Biometrics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(hand-tracking, eye-tracking, body-tracking, and face-tracking data)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In-App Purchasing (IAP) Vulnerabilities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VR-specific PII Data Leak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Privacy Policy Weakness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 of VR-SP detector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0545" y="1823720"/>
            <a:ext cx="10308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(1)App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Collection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static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theseVR apps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not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affected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VR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devices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consider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only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those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free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apps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(2)VR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AppAnalysis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connect Oculus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Quest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PC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install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app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into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Oculus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Quest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via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SideQuest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Androguard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an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open-source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tool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(APK to configuration files,Dalvik bytecode, source code)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(3)Taint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(4)Privacy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Policy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PolicyLint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, transfers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statement in the privacy policy to plain texts and takes them as input.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4760" y="956310"/>
            <a:ext cx="8150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a security and privacy assessment tool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,  integrated program static analysis tools and privacy-policy analysis methods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430530"/>
            <a:ext cx="11772900" cy="5996940"/>
          </a:xfrm>
          <a:prstGeom prst="rect">
            <a:avLst/>
          </a:prstGeom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830" y="269240"/>
            <a:ext cx="1078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 Collection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245110"/>
            <a:ext cx="6902450" cy="3997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91300" y="4288155"/>
            <a:ext cx="4916805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many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apps are</a:t>
            </a:r>
            <a:r>
              <a:rPr lang="zh-CN" alt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less than 100MB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, which may own to</a:t>
            </a:r>
            <a:r>
              <a:rPr lang="zh-CN" alt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limited space in current VR devices. </a:t>
            </a:r>
            <a:endParaRPr lang="zh-CN" altLang="en-US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most VR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apps have been </a:t>
            </a:r>
            <a:r>
              <a:rPr lang="zh-CN" alt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downloaded less than 5,000 times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, implying that the development of VR apps is still in its </a:t>
            </a:r>
            <a:r>
              <a:rPr lang="zh-CN" altLang="en-US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early stage.</a:t>
            </a:r>
            <a:endParaRPr lang="zh-CN" altLang="en-US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" y="2313305"/>
            <a:ext cx="5104765" cy="180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475" y="4119880"/>
            <a:ext cx="5133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collected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500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apps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including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81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virtual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social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apps,149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gameapps, 115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art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culture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apps,115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education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apps,and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40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and financea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pps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830" y="269240"/>
            <a:ext cx="1078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VR App Analysis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9350" y="1167130"/>
            <a:ext cx="105543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Manifest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app_name, package_name, version_code and sdk_version of the app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permission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activity launch mode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 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singleTask  may cause the task-hijacking vulnerability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allow_backup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use_plaintext_traffic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Detecting OS-related Security and Privacy Vulnerabilities.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methods (functions) and strings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</a:t>
            </a:r>
            <a:r>
              <a:rPr lang="zh-CN" altLang="en-US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 files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(without detailed variable names and method signatures) and </a:t>
            </a:r>
            <a:r>
              <a:rPr lang="zh-CN" altLang="en-US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Smali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files that include Dalvik bytecode from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classes.dex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 signature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 by using PII keywords, such as user, password, username, phone, id, and email to identify PII data usage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Identifying VR-platform-related Security and Privacy Vulnerabilities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830" y="269240"/>
            <a:ext cx="10782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VR App Analysis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166370"/>
            <a:ext cx="7162165" cy="4837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30" y="4770755"/>
            <a:ext cx="11563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Mono-based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compile the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C# code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.NET Common Intermediate Language (CIL)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and use a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Mono Virtual Machine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(VM) to execute the CIL code at run time.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zh-CN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dnSpy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IL2CPP-based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transfer 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CIL codes into C++ codes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compile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C++ codes into native binaries.</a:t>
            </a:r>
            <a:endParaRPr lang="zh-CN" altLang="en-US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commondata" val="eyJoZGlkIjoiNWVmMTc3MzczMzIyNTIxYWJlYTBhZjAxYjVhMDg3NTc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9736</Words>
  <Application>WPS 演示</Application>
  <PresentationFormat>宽屏</PresentationFormat>
  <Paragraphs>255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Times New Roman</vt:lpstr>
      <vt:lpstr>Consolas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清猪</cp:lastModifiedBy>
  <cp:revision>354</cp:revision>
  <dcterms:created xsi:type="dcterms:W3CDTF">2019-06-19T02:08:00Z</dcterms:created>
  <dcterms:modified xsi:type="dcterms:W3CDTF">2024-07-26T11:12:05Z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5D0A421602E94C25922F818528D6679A_11</vt:lpwstr>
  </property>
</Properties>
</file>