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5"/>
  </p:notesMasterIdLst>
  <p:handoutMasterIdLst>
    <p:handoutMasterId r:id="rId16"/>
  </p:handoutMasterIdLst>
  <p:sldIdLst>
    <p:sldId id="428" r:id="rId2"/>
    <p:sldId id="425" r:id="rId3"/>
    <p:sldId id="429" r:id="rId4"/>
    <p:sldId id="432" r:id="rId5"/>
    <p:sldId id="431" r:id="rId6"/>
    <p:sldId id="433" r:id="rId7"/>
    <p:sldId id="441" r:id="rId8"/>
    <p:sldId id="443" r:id="rId9"/>
    <p:sldId id="444" r:id="rId10"/>
    <p:sldId id="447" r:id="rId11"/>
    <p:sldId id="436" r:id="rId12"/>
    <p:sldId id="437" r:id="rId13"/>
    <p:sldId id="44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郭瀚阳" initials="瀚郭" lastIdx="4" clrIdx="0">
    <p:extLst>
      <p:ext uri="{19B8F6BF-5375-455C-9EA6-DF929625EA0E}">
        <p15:presenceInfo xmlns:p15="http://schemas.microsoft.com/office/powerpoint/2012/main" userId="S::guohy36@ms.sysu.edu.cn::ef259d46-19e9-45ff-9982-0e8810bbed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B5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6501" autoAdjust="0"/>
  </p:normalViewPr>
  <p:slideViewPr>
    <p:cSldViewPr snapToGrid="0" snapToObjects="1">
      <p:cViewPr varScale="1">
        <p:scale>
          <a:sx n="90" d="100"/>
          <a:sy n="90" d="100"/>
        </p:scale>
        <p:origin x="80" y="176"/>
      </p:cViewPr>
      <p:guideLst/>
    </p:cSldViewPr>
  </p:slideViewPr>
  <p:outlineViewPr>
    <p:cViewPr>
      <p:scale>
        <a:sx n="33" d="100"/>
        <a:sy n="33" d="100"/>
      </p:scale>
      <p:origin x="0" y="-273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06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郭瀚阳" userId="ef259d46-19e9-45ff-9982-0e8810bbed94" providerId="ADAL" clId="{F1F7A6B0-55D4-4DA3-8C05-8BAECB123FB2}"/>
    <pc:docChg chg="modSld">
      <pc:chgData name="郭瀚阳" userId="ef259d46-19e9-45ff-9982-0e8810bbed94" providerId="ADAL" clId="{F1F7A6B0-55D4-4DA3-8C05-8BAECB123FB2}" dt="2025-01-19T06:20:42.096" v="6"/>
      <pc:docMkLst>
        <pc:docMk/>
      </pc:docMkLst>
      <pc:sldChg chg="modCm">
        <pc:chgData name="郭瀚阳" userId="ef259d46-19e9-45ff-9982-0e8810bbed94" providerId="ADAL" clId="{F1F7A6B0-55D4-4DA3-8C05-8BAECB123FB2}" dt="2025-01-19T06:16:44.900" v="3"/>
        <pc:sldMkLst>
          <pc:docMk/>
          <pc:sldMk cId="1862097689" sldId="429"/>
        </pc:sldMkLst>
      </pc:sldChg>
      <pc:sldChg chg="modCm">
        <pc:chgData name="郭瀚阳" userId="ef259d46-19e9-45ff-9982-0e8810bbed94" providerId="ADAL" clId="{F1F7A6B0-55D4-4DA3-8C05-8BAECB123FB2}" dt="2025-01-19T06:20:42.096" v="6"/>
        <pc:sldMkLst>
          <pc:docMk/>
          <pc:sldMk cId="2307985935" sldId="434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9T14:14:33.538" idx="1">
    <p:pos x="10" y="10"/>
    <p:text>1.感觉这一页和上一页过度有点突然，具体是什么问题，对应了什么tool好像没有说明（应该是测试的tool）
2.SOTA大写
3.no generalization应该是scalability？可以用一些比较专业的术语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384B8C0-6A30-FD8C-F609-D4AAFF8FFE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D6D5BA-CEB4-9DD2-A595-28110166D1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F252E-7ED6-4F0C-A1D3-844C969E9414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63FA05-87D7-2902-1AEC-48062BC603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C3A28B-3F48-0F85-6536-AF0161375A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FD6A-3964-41E0-9A85-F7B80628F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539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40A07-CB81-B94E-8486-6299C881C602}" type="datetimeFigureOut">
              <a:rPr kumimoji="1" lang="zh-CN" altLang="en-US" smtClean="0"/>
              <a:t>2025/3/16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FDB2-DEE3-F041-A376-A8AE77F3A6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47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4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73053-1482-810E-53FD-13DE4D13E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869A4EE-5F44-3EB0-9DC2-C14CFD0EBF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027D6D-3F61-6733-AF90-0BFDE0233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174667-3C8D-22DD-2FBF-CBD75C6011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2971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5610E-C035-0E6F-BCAD-8301106A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9E47295-5F90-18C2-6FBE-8E58AEF14F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C483334-AAB2-1490-B3BD-4E362BD71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6F204-A986-906C-D8F3-6E3A6AD7D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957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77BB5-3F6F-44F9-C5CF-5917596A0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AEB3518-A850-1036-B612-ED0A382286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A365D87-D6A9-F53A-4D8F-A1DA5A592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CDC3FC-D23F-2A7D-3203-C6F5C032B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7180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B1169-1FA4-BBED-24E6-56DE5C7B8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A0E6438-B6FF-5962-F89E-4AF40829D6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A61C538-3C08-AF9B-5969-7FCF981AD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6B30C0-F8D5-6001-186D-1EF3CD521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50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/>
              <a:t>VR</a:t>
            </a:r>
            <a:r>
              <a:rPr kumimoji="1" lang="zh-CN" altLang="en-US" sz="1200" dirty="0"/>
              <a:t>研究背景：许多</a:t>
            </a:r>
            <a:r>
              <a:rPr kumimoji="1" lang="en-US" altLang="zh-CN" sz="1200" dirty="0"/>
              <a:t>bug</a:t>
            </a:r>
            <a:r>
              <a:rPr kumimoji="1" lang="zh-CN" altLang="en-US" sz="1200" dirty="0"/>
              <a:t>、人工检测困难且费事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52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01366-D851-155B-FC70-BA9DBF35F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BC5CFCA-67A4-1AF5-641D-90D9912E83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DF01A14-A52F-F930-AD81-BA4198889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场景探索能力差、没有通用性问题、无法解决线性和非线性任务、无法发现潜在问题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6F8414-2430-C123-2D80-3198AE22F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967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AE0FE-8807-460E-68B1-3E2C981F4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7AB8B91-19CB-342B-F054-372910EFB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6A7FC5E-C91D-A274-2950-1831B83AC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/>
              <a:t>Wuji</a:t>
            </a:r>
            <a:r>
              <a:rPr kumimoji="1" lang="zh-CN" altLang="en-US" sz="1200" dirty="0"/>
              <a:t>，是能用于动作游戏，且只能触发释放技能，没有场景探索能力</a:t>
            </a:r>
            <a:br>
              <a:rPr kumimoji="1" lang="en-US" altLang="zh-CN" sz="1200" dirty="0"/>
            </a:br>
            <a:r>
              <a:rPr kumimoji="1" lang="zh-CN" altLang="en-US" sz="1200" dirty="0"/>
              <a:t>是基于演化强化学习的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0D6BE6-EBC9-A067-7C5F-FE5368DB72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133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5CFC4-4852-872B-FDDF-EA4AB11B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4C70B35-74FB-9297-0E58-C75B905A3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60A9509-7796-7727-48DF-65E024CA3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/>
              <a:t>VRGuide</a:t>
            </a:r>
            <a:r>
              <a:rPr kumimoji="1" lang="zh-CN" altLang="en-US" sz="1200" dirty="0"/>
              <a:t>，重点在于寻路优化，但是只能点击，没有复杂</a:t>
            </a:r>
            <a:r>
              <a:rPr kumimoji="1" lang="en-US" altLang="zh-CN" sz="1200" dirty="0"/>
              <a:t>VR</a:t>
            </a:r>
            <a:r>
              <a:rPr kumimoji="1" lang="zh-CN" altLang="en-US" sz="1200" dirty="0"/>
              <a:t>交互能力，数据集太陈旧且数量少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47302E-CCC6-1537-D899-3BC13AAEE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949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5B02B-5189-1732-05E4-319670AE5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4F68B9A-B8C9-56AF-DF47-117113D1CE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09CDAFE-D8E9-C844-8549-A6F82EC13B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目标是设计一个足够聪明的智能体，从而能够提高这些指标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FD5850-CFAB-75D3-3D3D-39C1C08009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646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18504-B1AA-F2DF-3565-1AF8FAFE4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BCC8ADE-E729-9EA8-7E32-70CFF0E55C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5BACA3C-5DD6-6AFC-4D9F-85540BCEC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73883F-0390-2DFA-281A-D06947ACD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2445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CB1C4-F418-8C08-E466-AE5401F41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20CD6EE-5457-7749-9BF0-B0E32F95D3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0D224B0-0628-2E62-3250-AC165A9D9E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9527CF-63E5-EE3F-637D-55759031CA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5983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C53B6-90B3-E89B-E0D4-524339FF6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995FC2F-DE8F-C60E-B158-1A356913C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2BAEFF7-A7AF-4154-9C09-650DFD13A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C752FA-FA7B-5113-1971-EE9400E54A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2684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24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11B78-907C-8C41-9796-763990A089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709" y="-1"/>
            <a:ext cx="10210576" cy="928685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在这里填，求不弄乱样式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5E814-C6A3-4240-9428-811D560E871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6709" y="1227147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在这里填，求不弄乱样式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3CF80-3F43-074A-8FA4-A9800BF7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rgbClr val="0B512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4E334DFF-A8DE-B148-81B1-4F37B46AC47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7" name="直接连接符 9">
            <a:extLst>
              <a:ext uri="{FF2B5EF4-FFF2-40B4-BE49-F238E27FC236}">
                <a16:creationId xmlns:a16="http://schemas.microsoft.com/office/drawing/2014/main" id="{2A20E628-2C5A-D44D-B49A-6EC863E2FED0}"/>
              </a:ext>
            </a:extLst>
          </p:cNvPr>
          <p:cNvCxnSpPr>
            <a:cxnSpLocks/>
          </p:cNvCxnSpPr>
          <p:nvPr userDrawn="1"/>
        </p:nvCxnSpPr>
        <p:spPr>
          <a:xfrm>
            <a:off x="0" y="928688"/>
            <a:ext cx="12192000" cy="0"/>
          </a:xfrm>
          <a:prstGeom prst="line">
            <a:avLst/>
          </a:prstGeom>
          <a:ln w="38100">
            <a:solidFill>
              <a:srgbClr val="0B5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>
            <a:extLst>
              <a:ext uri="{FF2B5EF4-FFF2-40B4-BE49-F238E27FC236}">
                <a16:creationId xmlns:a16="http://schemas.microsoft.com/office/drawing/2014/main" id="{F4CF1D26-F1B0-6D44-963A-914506CBF8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845" y="434104"/>
            <a:ext cx="989166" cy="98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832BD33-9930-6048-9B87-2B725701F3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9" y="6206283"/>
            <a:ext cx="1493521" cy="497841"/>
          </a:xfrm>
          <a:prstGeom prst="rect">
            <a:avLst/>
          </a:prstGeo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605E32E1-50A6-8E45-BD93-93794E264CA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7230" y="1942078"/>
            <a:ext cx="4354455" cy="581057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在这里填，求不弄乱样式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409360-B745-984C-BDF1-2A9786E517B7}"/>
              </a:ext>
            </a:extLst>
          </p:cNvPr>
          <p:cNvSpPr txBox="1"/>
          <p:nvPr userDrawn="1"/>
        </p:nvSpPr>
        <p:spPr>
          <a:xfrm>
            <a:off x="2788920" y="2355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23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84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B652CC4A-DCD8-B247-AD38-F2B8D479C240}"/>
              </a:ext>
            </a:extLst>
          </p:cNvPr>
          <p:cNvSpPr>
            <a:spLocks noGrp="1"/>
          </p:cNvSpPr>
          <p:nvPr/>
        </p:nvSpPr>
        <p:spPr bwMode="auto">
          <a:xfrm>
            <a:off x="0" y="1243031"/>
            <a:ext cx="12192000" cy="188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CN" sz="35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VRExplorer: A Model-based Approach for Automated Virtual Reality Scene Exploration and Testing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D545DC5F-5F1F-8641-B6C5-0ED2EDF17575}"/>
              </a:ext>
            </a:extLst>
          </p:cNvPr>
          <p:cNvSpPr>
            <a:spLocks noGrp="1"/>
          </p:cNvSpPr>
          <p:nvPr/>
        </p:nvSpPr>
        <p:spPr bwMode="auto">
          <a:xfrm>
            <a:off x="1524000" y="3644614"/>
            <a:ext cx="9144000" cy="122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朱正阳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2025.3.19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688E883-9BFB-564A-945E-ACAAD0382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248" y="4995779"/>
            <a:ext cx="2055507" cy="61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DD1B5A-A174-C341-A25A-58014411F2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4245" r="-1"/>
          <a:stretch/>
        </p:blipFill>
        <p:spPr>
          <a:xfrm>
            <a:off x="3598285" y="4867343"/>
            <a:ext cx="1891145" cy="87606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9090F4B-157D-4B9B-B8B0-2382B842D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07630" y="4938660"/>
            <a:ext cx="82581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00"/>
    </mc:Choice>
    <mc:Fallback xmlns="">
      <p:transition spd="slow" advTm="76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2570171-BADD-DC2F-742B-594EF4B6C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B2EF7C65-0BFF-0FEF-05DD-03693C08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3F8A2F3A-7281-E42E-CE5D-FDEF7EB4E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Model Abstraction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379DA1D3-10A5-7D14-09F5-E7FCDA2F8EE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1953868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Abstraction Action</a:t>
            </a:r>
          </a:p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Abstraction Object Interaction Feature</a:t>
            </a:r>
          </a:p>
          <a:p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2C949D53-9992-2D52-5916-2FB71322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CEB07876-5769-3330-1A34-8685ACC3E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85" y="3172096"/>
            <a:ext cx="5096933" cy="2196768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89E4DD74-FA7B-0839-784A-4A29106DC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579" y="3278908"/>
            <a:ext cx="5322484" cy="21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3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"/>
    </mc:Choice>
    <mc:Fallback xmlns="">
      <p:transition spd="slow" advTm="27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28B3914-C216-2B05-2856-25019A822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F3D85A8-1B7C-9156-0AAA-66B2313F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175E4E7B-8D57-7D8D-44FA-1DE158DA9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Entity-Action-Task Framework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F71A9D8F-9492-A02E-7277-FAFEB4C91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1687963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Base Entity interface for abstracting different VR MonoBehaviour Class 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Base Action class for abstracting indivisible action of VRAgent 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Task Generator for generating List&lt;BaseAction&gt; result of the input BaseEntity[];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89BDB20F-4028-5F5C-C639-E3595F69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1C3554-5F52-EADE-9ABC-B127D409E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468" y="3159611"/>
            <a:ext cx="7875062" cy="34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3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1"/>
    </mc:Choice>
    <mc:Fallback xmlns="">
      <p:transition spd="slow" advTm="360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AC75D28-DA12-8370-3579-E104B793F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4EE8585D-F7E3-E59D-BBF3-EEA8D5DC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20D9762-DB37-73A8-C596-75B512893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Task Model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8CBA3BBB-C97F-508F-8F06-47A24744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275E55F-97E5-5465-24F2-7DECCC3DF705}"/>
              </a:ext>
            </a:extLst>
          </p:cNvPr>
          <p:cNvSpPr txBox="1"/>
          <p:nvPr/>
        </p:nvSpPr>
        <p:spPr>
          <a:xfrm>
            <a:off x="1793255" y="1585993"/>
            <a:ext cx="8178800" cy="229293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private List&lt;BaseAction&gt; </a:t>
            </a:r>
            <a:r>
              <a:rPr lang="en-US" altLang="zh-CN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GrabAndShootGunTask</a:t>
            </a:r>
            <a:r>
              <a:rPr lang="en-US" altLang="zh-CN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IGrabbableEntity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grabbableEntity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ITriggerableEntity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triggerableEntity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MoveAction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navMeshAgent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moveSpeed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grabbableEntity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GrabAction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leftHandController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grabbableEntity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ParallelAction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MoveAction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navMeshAgent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moveSpeed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GetRandomTwitchTarget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TriggerAction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triggerableEntity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EDA9C8-CF97-77BE-42D1-C086964ED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477" y="3966713"/>
            <a:ext cx="7382435" cy="249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1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5C9AD16-0BDB-997E-4561-3E33DC387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47D2FE9-E2BF-35FF-C16E-C3858840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73731E76-27F3-CAD6-FB20-21DAD7DDB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RQ1: Code Coverage &amp; Efficiency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A063AB2D-7154-D3D9-FF7B-A56720A2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9BF824-0E8E-ACF1-73D0-F8C3E6A9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288" y="1599820"/>
            <a:ext cx="8850406" cy="25999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321162-9395-3DC0-4C9A-5346213EA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44" y="4253595"/>
            <a:ext cx="10618694" cy="242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6F35DDC5-37EA-734A-98BF-19D5C66F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01D884F-1EB7-9C30-B109-0739733DD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Research Background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127B7A08-0023-E8FA-B313-9FE28D9749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27" y="1457606"/>
            <a:ext cx="10691829" cy="2861168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Most of the VR apps are developed by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Unity3D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(one of the most popular game engines). Undeniably, there are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many bugs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during the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developing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procedure.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VR apps testing and bug detection is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labor-intensive and time-consuming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endParaRPr kumimoji="1" lang="en-US" altLang="zh-CN" dirty="0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7C2244B7-F28A-40A7-8F8A-F3522FD9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796D1D-1341-EE2C-F315-3886115FE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226" y="4272196"/>
            <a:ext cx="3970012" cy="2430292"/>
          </a:xfrm>
          <a:prstGeom prst="rect">
            <a:avLst/>
          </a:prstGeom>
        </p:spPr>
      </p:pic>
      <p:pic>
        <p:nvPicPr>
          <p:cNvPr id="4" name="Picture 4" descr="VR 的图像结果">
            <a:extLst>
              <a:ext uri="{FF2B5EF4-FFF2-40B4-BE49-F238E27FC236}">
                <a16:creationId xmlns:a16="http://schemas.microsoft.com/office/drawing/2014/main" id="{DEAFA4B5-4CF2-4EB7-DDE7-D4A623705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762" y="4212572"/>
            <a:ext cx="3350980" cy="249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66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4"/>
    </mc:Choice>
    <mc:Fallback xmlns="">
      <p:transition spd="slow" advTm="175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A33BEDA-1528-5797-CCD4-3573327AF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99D5528D-CCBC-DADB-650A-BF36E93E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7E87427-7CE1-A110-43A9-22EF23F75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Motivation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68802D6A-33F9-8942-7C4C-45D739BFB0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383647"/>
            <a:ext cx="11322969" cy="32465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SOTA automated testing 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tools: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exhibit limited performance in 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sophisticated scene exploration and VR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no scalability and versatility : 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unable to provide a general VR tool to detect different types of VR apps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A8CBA943-8B54-05E8-FD23-01173BB0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09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1"/>
    </mc:Choice>
    <mc:Fallback xmlns="">
      <p:transition spd="slow" advTm="126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0BB9ADF-2645-0142-DCFD-A8DD724F8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30E3051-AE7C-A54A-3797-83ABC2FD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Work 1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F96D0287-9232-AC7E-4DEE-B3505D60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(ASE 19)Wuji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294F70C4-412E-34E3-2990-4538B47FBC8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383647"/>
            <a:ext cx="10691829" cy="1133965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Only for specific types of games</a:t>
            </a: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Focus on game skills and player movement, without scene exploration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DA5E087B-38E3-AC91-9BEA-79955E8C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7585975-719A-9BD9-4AD8-498B3B7D3D95}"/>
              </a:ext>
            </a:extLst>
          </p:cNvPr>
          <p:cNvGrpSpPr/>
          <p:nvPr/>
        </p:nvGrpSpPr>
        <p:grpSpPr>
          <a:xfrm>
            <a:off x="1714500" y="2605937"/>
            <a:ext cx="7947212" cy="3917728"/>
            <a:chOff x="1714500" y="2605937"/>
            <a:chExt cx="7947212" cy="3917728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37629D4-8138-0650-CD09-5C80ADF2D1E7}"/>
                </a:ext>
              </a:extLst>
            </p:cNvPr>
            <p:cNvSpPr txBox="1"/>
            <p:nvPr/>
          </p:nvSpPr>
          <p:spPr>
            <a:xfrm>
              <a:off x="5539757" y="6154333"/>
              <a:ext cx="111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charset="0"/>
                  <a:cs typeface="Times New Roman" panose="02020603050405020304" charset="0"/>
                </a:rPr>
                <a:t>Fig. </a:t>
              </a:r>
              <a:r>
                <a:rPr lang="en-US" altLang="zh-CN" b="1" dirty="0">
                  <a:latin typeface="Times New Roman" panose="02020603050405020304" charset="0"/>
                  <a:cs typeface="Times New Roman" panose="02020603050405020304" charset="0"/>
                </a:rPr>
                <a:t>Wuji</a:t>
              </a:r>
              <a:endParaRPr lang="zh-CN" altLang="en-US" dirty="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DC77D35-2C4E-2805-A27B-EA6EED4F5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4500" y="2605937"/>
              <a:ext cx="7947212" cy="36447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64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9"/>
    </mc:Choice>
    <mc:Fallback xmlns="">
      <p:transition spd="slow" advTm="90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6CD8FFB-1A40-88BF-4F5F-A996BDDB7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B9F4EEE0-9149-109C-7382-CF91CB72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Work 2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2257027-599A-3A8E-9533-BE2AC874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(ASE 23)VRGuide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E6C8C6EA-0809-08DA-E2E3-9D599A4498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383647"/>
            <a:ext cx="10691829" cy="16879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Only can click</a:t>
            </a: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Poor performance in accessing complicated VR interaction,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combinations of tasks</a:t>
            </a: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Data collection set is small and not leading-edge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76230041-62A4-DB54-B5C3-E1AF0EFB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E3B1D56-8249-9415-C0E1-E5DD98B60E00}"/>
              </a:ext>
            </a:extLst>
          </p:cNvPr>
          <p:cNvGrpSpPr/>
          <p:nvPr/>
        </p:nvGrpSpPr>
        <p:grpSpPr>
          <a:xfrm>
            <a:off x="4274082" y="3606570"/>
            <a:ext cx="2831693" cy="2803712"/>
            <a:chOff x="4178394" y="2032300"/>
            <a:chExt cx="4320148" cy="395938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C2C1A0B-7CB6-8D63-0422-789D32A35CE5}"/>
                </a:ext>
              </a:extLst>
            </p:cNvPr>
            <p:cNvSpPr txBox="1"/>
            <p:nvPr/>
          </p:nvSpPr>
          <p:spPr>
            <a:xfrm>
              <a:off x="5364603" y="5622351"/>
              <a:ext cx="1552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charset="0"/>
                  <a:cs typeface="Times New Roman" panose="02020603050405020304" charset="0"/>
                </a:rPr>
                <a:t>Fig. </a:t>
              </a:r>
              <a:r>
                <a:rPr lang="en-US" altLang="zh-CN" b="1" dirty="0">
                  <a:latin typeface="Times New Roman" panose="02020603050405020304" charset="0"/>
                  <a:cs typeface="Times New Roman" panose="02020603050405020304" charset="0"/>
                </a:rPr>
                <a:t>VRGuide</a:t>
              </a:r>
              <a:endParaRPr lang="zh-CN" altLang="en-US" dirty="0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AE10751-5A04-AFB6-3558-6C3DDCA14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8394" y="2032300"/>
              <a:ext cx="4320148" cy="35148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276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1"/>
    </mc:Choice>
    <mc:Fallback xmlns="">
      <p:transition spd="slow" advTm="46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BA93058-72ED-71DF-D900-8FF2D06AB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A85808B-A2B0-C816-FDD9-225C0001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2C12D53-036A-3960-D91C-657571476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Problem Target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A6092013-7A7F-2E0A-A6E0-5C9F8F42A9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2795958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Design a smart enough agent that can simulate a real player to explore the scene, interact with as many as possible entities, and trigger method codes to detect underlying bugs.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Improve evaluation metrics: Interactable Objects Coverage, Executable Line of Code (ELOC) Coverage,  Method Coverage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F7185755-63BA-1638-A167-E32FB9A3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04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"/>
    </mc:Choice>
    <mc:Fallback xmlns="">
      <p:transition spd="slow" advTm="36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067FA53-7933-5EF2-1167-25A1E160C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3EFD8467-08A4-1B77-59AF-CA676FCA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74419031-259A-FD5A-5020-1EB555594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dirty="0"/>
              <a:t>Contribution and Novelty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30ED8ACF-D8DC-9E9F-3C41-DBBE0C40F60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2241960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Construction of an open-source VR data set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Mod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el-based EAT (</a:t>
            </a:r>
            <a:r>
              <a:rPr lang="en-US" altLang="zh-CN" sz="2400" u="sng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ntity, </a:t>
            </a:r>
            <a:r>
              <a:rPr lang="en-US" altLang="zh-CN" sz="2400" u="sng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ction, </a:t>
            </a:r>
            <a:r>
              <a:rPr lang="en-US" altLang="zh-CN" sz="2400" u="sng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ask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)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framework for better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scalability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and ability to process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sophisticated interaction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Evaluation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and case study to detect real-world bug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5FEDCDA5-6925-3C79-0322-B1BABCEF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5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"/>
    </mc:Choice>
    <mc:Fallback xmlns="">
      <p:transition spd="slow" advTm="33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2451A72-07CE-458A-E81A-1A670834E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65F2E96-B4C8-2583-3AF7-20FFF1E8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66B1234-1FEA-4642-0B96-8578F4D8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Overview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78880B1B-4B05-78FE-B3AA-538E7FD0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33CAC43-C36F-F84C-CCEA-850AAEC10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0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"/>
    </mc:Choice>
    <mc:Fallback xmlns="">
      <p:transition spd="slow" advTm="33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41F0530-2721-9178-8CBC-FEC9F0C99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9748BDB0-FD48-4095-97C2-136BDCD4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A4D2F9EB-E123-623E-8FC3-F3B26B809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Project Collection and Analysis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F2F57D5E-59C2-373C-8B8D-41D7D75593F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2600199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Construct a Unity open-source VR project data set: </a:t>
            </a:r>
            <a:r>
              <a:rPr lang="en-US" altLang="zh-CN" sz="2800" u="sng" dirty="0">
                <a:latin typeface="Times New Roman" panose="02020603050405020304" charset="0"/>
                <a:cs typeface="Times New Roman" panose="02020603050405020304" charset="0"/>
              </a:rPr>
              <a:t>971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 GitHub repos; After manifest validation and manual check, </a:t>
            </a:r>
            <a:r>
              <a:rPr lang="en-US" altLang="zh-CN" sz="2800" u="sng" dirty="0">
                <a:latin typeface="Times New Roman" panose="02020603050405020304" charset="0"/>
                <a:cs typeface="Times New Roman" panose="02020603050405020304" charset="0"/>
              </a:rPr>
              <a:t>104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 quality repos</a:t>
            </a:r>
          </a:p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Bug characteristics analysis, root cause analysis, and general VR task pre-defined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4FC97E65-CA09-C105-3E2A-05F6110C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74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"/>
    </mc:Choice>
    <mc:Fallback xmlns="">
      <p:transition spd="slow" advTm="307"/>
    </mc:Fallback>
  </mc:AlternateContent>
</p:sld>
</file>

<file path=ppt/theme/theme1.xml><?xml version="1.0" encoding="utf-8"?>
<a:theme xmlns:a="http://schemas.openxmlformats.org/drawingml/2006/main" name="2_自定义设计方案">
  <a:themeElements>
    <a:clrScheme name="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20221230Security Assessment of Metaverse App</Template>
  <TotalTime>702</TotalTime>
  <Words>564</Words>
  <Application>Microsoft Office PowerPoint</Application>
  <PresentationFormat>宽屏</PresentationFormat>
  <Paragraphs>94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Microsoft YaHei</vt:lpstr>
      <vt:lpstr>Microsoft YaHei</vt:lpstr>
      <vt:lpstr>Arial</vt:lpstr>
      <vt:lpstr>Consolas</vt:lpstr>
      <vt:lpstr>Times New Roman</vt:lpstr>
      <vt:lpstr>Wingdings</vt:lpstr>
      <vt:lpstr>2_自定义设计方案</vt:lpstr>
      <vt:lpstr>PowerPoint 演示文稿</vt:lpstr>
      <vt:lpstr>Introduction</vt:lpstr>
      <vt:lpstr>Introduction</vt:lpstr>
      <vt:lpstr>Existing Work 1</vt:lpstr>
      <vt:lpstr>Existing Work 2</vt:lpstr>
      <vt:lpstr>Workflow</vt:lpstr>
      <vt:lpstr>Workflow</vt:lpstr>
      <vt:lpstr>Workflow</vt:lpstr>
      <vt:lpstr>Workflow</vt:lpstr>
      <vt:lpstr>Workflow</vt:lpstr>
      <vt:lpstr>Workflow</vt:lpstr>
      <vt:lpstr>Workflow</vt:lpstr>
      <vt:lpstr>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正阳 朱</dc:creator>
  <cp:lastModifiedBy>正阳 朱</cp:lastModifiedBy>
  <cp:revision>175</cp:revision>
  <dcterms:created xsi:type="dcterms:W3CDTF">2025-01-19T05:05:40Z</dcterms:created>
  <dcterms:modified xsi:type="dcterms:W3CDTF">2025-03-16T03:37:19Z</dcterms:modified>
</cp:coreProperties>
</file>