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31675" cy="6119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15" userDrawn="1">
          <p15:clr>
            <a:srgbClr val="747775"/>
          </p15:clr>
        </p15:guide>
        <p15:guide id="2" pos="286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6126" autoAdjust="0"/>
  </p:normalViewPr>
  <p:slideViewPr>
    <p:cSldViewPr snapToGrid="0">
      <p:cViewPr>
        <p:scale>
          <a:sx n="100" d="100"/>
          <a:sy n="100" d="100"/>
        </p:scale>
        <p:origin x="3540" y="700"/>
      </p:cViewPr>
      <p:guideLst>
        <p:guide orient="horz" pos="1115"/>
        <p:guide pos="2865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512763"/>
            <a:ext cx="50863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422521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845038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1267559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690076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211259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511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7635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80154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512763"/>
            <a:ext cx="50863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37358" y="579476"/>
            <a:ext cx="6824067" cy="12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37358" y="1859717"/>
            <a:ext cx="6824067" cy="8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426105" y="-1857989"/>
            <a:ext cx="2246573" cy="784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91947" y="707873"/>
            <a:ext cx="3000622" cy="19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011245" y="-1197185"/>
            <a:ext cx="3000622" cy="577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92875" y="1328881"/>
            <a:ext cx="9750713" cy="176944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1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1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92875" y="3150368"/>
            <a:ext cx="9750713" cy="10135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08971" y="5046197"/>
            <a:ext cx="2686642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095641" y="5046197"/>
            <a:ext cx="3940407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833675" y="5046197"/>
            <a:ext cx="2686642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5546" y="942573"/>
            <a:ext cx="7847679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0809" y="882733"/>
            <a:ext cx="7847679" cy="147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0809" y="2369521"/>
            <a:ext cx="7847679" cy="77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5547" y="942573"/>
            <a:ext cx="3866970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06256" y="942573"/>
            <a:ext cx="3866970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6729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6730" y="867978"/>
            <a:ext cx="3849200" cy="42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6730" y="1293366"/>
            <a:ext cx="3849200" cy="190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06248" y="867978"/>
            <a:ext cx="3868156" cy="42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06248" y="1293366"/>
            <a:ext cx="3868156" cy="190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6728" y="236055"/>
            <a:ext cx="2934585" cy="82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68165" y="509812"/>
            <a:ext cx="4606245" cy="25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8098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0" lvl="1" indent="-36193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539" lvl="2" indent="-34288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19" lvl="3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897" lvl="4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76" lvl="5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55" lvl="6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35" lvl="7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16" lvl="8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6728" y="1062234"/>
            <a:ext cx="2934585" cy="196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6728" y="236055"/>
            <a:ext cx="2934585" cy="82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68165" y="509812"/>
            <a:ext cx="4606245" cy="251622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6728" y="1062234"/>
            <a:ext cx="2934585" cy="196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5546" y="942573"/>
            <a:ext cx="7847679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-4141973" y="4364715"/>
            <a:ext cx="2880742" cy="1173673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31" name="AutoShape 31"/>
          <p:cNvSpPr/>
          <p:nvPr/>
        </p:nvSpPr>
        <p:spPr>
          <a:xfrm>
            <a:off x="3677715" y="3138753"/>
            <a:ext cx="335836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(§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III-D</a:t>
            </a:r>
            <a:r>
              <a:rPr lang="en-US" altLang="zh-CN" sz="1600" dirty="0"/>
              <a:t>) </a:t>
            </a:r>
            <a:endParaRPr lang="en-US" sz="18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88D3A9CE-1647-034D-A195-A42346C28474}"/>
              </a:ext>
            </a:extLst>
          </p:cNvPr>
          <p:cNvSpPr/>
          <p:nvPr/>
        </p:nvSpPr>
        <p:spPr>
          <a:xfrm>
            <a:off x="3523532" y="9195876"/>
            <a:ext cx="3894239" cy="487283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  <a:latin typeface="+mj-lt"/>
              <a:ea typeface="微软雅黑"/>
              <a:cs typeface="+mn-cs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CEAB8FA-384C-01C6-DA37-22F334FEC854}"/>
              </a:ext>
            </a:extLst>
          </p:cNvPr>
          <p:cNvGrpSpPr/>
          <p:nvPr/>
        </p:nvGrpSpPr>
        <p:grpSpPr>
          <a:xfrm>
            <a:off x="3247439" y="2506176"/>
            <a:ext cx="3919963" cy="484897"/>
            <a:chOff x="3477260" y="6097431"/>
            <a:chExt cx="3919963" cy="48489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9BDEF6C-D2FC-5CE2-C8EB-3E23FBCD6501}"/>
                </a:ext>
              </a:extLst>
            </p:cNvPr>
            <p:cNvSpPr/>
            <p:nvPr/>
          </p:nvSpPr>
          <p:spPr>
            <a:xfrm>
              <a:off x="3477260" y="6148172"/>
              <a:ext cx="3919963" cy="434156"/>
            </a:xfrm>
            <a:prstGeom prst="rect">
              <a:avLst/>
            </a:prstGeom>
            <a:solidFill>
              <a:srgbClr val="FAD355">
                <a:alpha val="7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7AFABE55-DEE2-D93E-8044-989F95F7C163}"/>
                </a:ext>
              </a:extLst>
            </p:cNvPr>
            <p:cNvSpPr/>
            <p:nvPr/>
          </p:nvSpPr>
          <p:spPr>
            <a:xfrm>
              <a:off x="3690999" y="6316790"/>
              <a:ext cx="933309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Box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FC835F6A-DDAA-D426-3704-EB4C8EA11EDF}"/>
                </a:ext>
              </a:extLst>
            </p:cNvPr>
            <p:cNvSpPr/>
            <p:nvPr/>
          </p:nvSpPr>
          <p:spPr>
            <a:xfrm>
              <a:off x="4966386" y="6334860"/>
              <a:ext cx="984317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Joystick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DB3E548D-B889-4D48-3E37-707CEBC028B4}"/>
                </a:ext>
              </a:extLst>
            </p:cNvPr>
            <p:cNvSpPr/>
            <p:nvPr/>
          </p:nvSpPr>
          <p:spPr>
            <a:xfrm>
              <a:off x="6204773" y="6342387"/>
              <a:ext cx="976238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Button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E942CA2-68BB-A4D2-F69A-81D10326AF21}"/>
                </a:ext>
              </a:extLst>
            </p:cNvPr>
            <p:cNvSpPr txBox="1"/>
            <p:nvPr/>
          </p:nvSpPr>
          <p:spPr>
            <a:xfrm>
              <a:off x="4223811" y="6097431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237163" y="3995773"/>
            <a:ext cx="0" cy="2225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444285" y="3557906"/>
            <a:ext cx="3726401" cy="919139"/>
            <a:chOff x="3380100" y="411776"/>
            <a:chExt cx="3726401" cy="919139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5"/>
              <a:ext cx="3722489" cy="90064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380100" y="741691"/>
              <a:ext cx="3652367" cy="568975"/>
              <a:chOff x="2720197" y="1741370"/>
              <a:chExt cx="3652367" cy="568975"/>
            </a:xfrm>
          </p:grpSpPr>
          <p:sp>
            <p:nvSpPr>
              <p:cNvPr id="107" name="AutoShape 107"/>
              <p:cNvSpPr/>
              <p:nvPr/>
            </p:nvSpPr>
            <p:spPr>
              <a:xfrm rot="16200000">
                <a:off x="4194413" y="1652729"/>
                <a:ext cx="197372" cy="78236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619430" y="1741370"/>
                <a:ext cx="1354969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720197" y="20148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Original Scene</a:t>
                </a:r>
                <a:endParaRPr lang="en-US" sz="1100" dirty="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658829" y="1937445"/>
                <a:ext cx="1713735" cy="372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</a:t>
                </a:r>
                <a:r>
                  <a:rPr lang="en-US" altLang="zh-CN" sz="1000" dirty="0"/>
                  <a:t>with </a:t>
                </a:r>
                <a:r>
                  <a:rPr lang="en-US" sz="1000" dirty="0"/>
                  <a:t>NavMesh</a:t>
                </a:r>
                <a:br>
                  <a:rPr lang="en-US" sz="1000" dirty="0"/>
                </a:br>
                <a:r>
                  <a:rPr lang="en-US" sz="1000" dirty="0"/>
                  <a:t>(for navigation</a:t>
                </a:r>
                <a:r>
                  <a:rPr lang="en-US" altLang="zh-CN" sz="1000" dirty="0"/>
                  <a:t>)</a:t>
                </a:r>
                <a:endParaRPr lang="en-US" sz="10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595171" y="2351857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328671" y="3044017"/>
            <a:ext cx="326258" cy="1480268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212198" y="3650112"/>
            <a:ext cx="138881" cy="1797110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771258">
            <a:off x="8393710" y="2765425"/>
            <a:ext cx="460945" cy="99277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06673" y="3576542"/>
            <a:ext cx="943913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2" y="4907987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046239" y="2350254"/>
            <a:ext cx="1685552" cy="1029268"/>
            <a:chOff x="8913758" y="1975184"/>
            <a:chExt cx="1685552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685552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570079" y="2629417"/>
              <a:ext cx="967614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 Agent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589039" y="2057202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7633802" y="5000877"/>
            <a:ext cx="1564309" cy="328236"/>
            <a:chOff x="4684616" y="5884976"/>
            <a:chExt cx="3376604" cy="512407"/>
          </a:xfrm>
        </p:grpSpPr>
        <p:sp>
          <p:nvSpPr>
            <p:cNvPr id="137" name="AutoShape 137"/>
            <p:cNvSpPr/>
            <p:nvPr/>
          </p:nvSpPr>
          <p:spPr>
            <a:xfrm>
              <a:off x="4709638" y="5894252"/>
              <a:ext cx="3351582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6" y="5884976"/>
              <a:ext cx="3170119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683607" y="3316267"/>
            <a:ext cx="2343177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8983276" y="4671567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510375" y="2039852"/>
            <a:ext cx="4142941" cy="3376435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6F82DB-828D-2AF1-AD5D-BF2F40E1BE1E}"/>
              </a:ext>
            </a:extLst>
          </p:cNvPr>
          <p:cNvGrpSpPr/>
          <p:nvPr/>
        </p:nvGrpSpPr>
        <p:grpSpPr>
          <a:xfrm>
            <a:off x="-5530263" y="2825847"/>
            <a:ext cx="4047346" cy="1156130"/>
            <a:chOff x="3149200" y="6606833"/>
            <a:chExt cx="4047346" cy="1156130"/>
          </a:xfrm>
        </p:grpSpPr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id="{7FF9B47E-12AC-6C66-2DCB-DE959668AEEA}"/>
                </a:ext>
              </a:extLst>
            </p:cNvPr>
            <p:cNvSpPr/>
            <p:nvPr/>
          </p:nvSpPr>
          <p:spPr>
            <a:xfrm>
              <a:off x="3149200" y="6606833"/>
              <a:ext cx="4047346" cy="1156130"/>
            </a:xfrm>
            <a:prstGeom prst="roundRect">
              <a:avLst>
                <a:gd name="adj" fmla="val 9090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ysDash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295" name="Group 67">
              <a:extLst>
                <a:ext uri="{FF2B5EF4-FFF2-40B4-BE49-F238E27FC236}">
                  <a16:creationId xmlns:a16="http://schemas.microsoft.com/office/drawing/2014/main" id="{AEAA26F5-7B4B-24EC-782A-A15200C4C581}"/>
                </a:ext>
              </a:extLst>
            </p:cNvPr>
            <p:cNvGrpSpPr/>
            <p:nvPr/>
          </p:nvGrpSpPr>
          <p:grpSpPr>
            <a:xfrm>
              <a:off x="4561588" y="6714018"/>
              <a:ext cx="2426712" cy="973427"/>
              <a:chOff x="8543838" y="3093823"/>
              <a:chExt cx="2426712" cy="973427"/>
            </a:xfrm>
          </p:grpSpPr>
          <p:sp>
            <p:nvSpPr>
              <p:cNvPr id="296" name="AutoShape 68">
                <a:extLst>
                  <a:ext uri="{FF2B5EF4-FFF2-40B4-BE49-F238E27FC236}">
                    <a16:creationId xmlns:a16="http://schemas.microsoft.com/office/drawing/2014/main" id="{3B21FAC0-A4F8-4A25-DB58-D94E47CBF06E}"/>
                  </a:ext>
                </a:extLst>
              </p:cNvPr>
              <p:cNvSpPr/>
              <p:nvPr/>
            </p:nvSpPr>
            <p:spPr>
              <a:xfrm>
                <a:off x="8543838" y="3093823"/>
                <a:ext cx="2426712" cy="948285"/>
              </a:xfrm>
              <a:prstGeom prst="roundRect">
                <a:avLst>
                  <a:gd name="adj" fmla="val 16666"/>
                </a:avLst>
              </a:prstGeom>
              <a:solidFill>
                <a:srgbClr val="64E8D6"/>
              </a:soli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91440" tIns="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latin typeface="+mj-lt"/>
                    <a:ea typeface="Times New Roman"/>
                    <a:cs typeface="Times New Roman" panose="02020603050405020304" pitchFamily="18" charset="0"/>
                    <a:sym typeface="Times New Roman"/>
                  </a:rPr>
                  <a:t>Grab-And-Drag-Box Task</a:t>
                </a:r>
                <a:endParaRPr lang="en-US" sz="11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" name="Connector 69">
                <a:extLst>
                  <a:ext uri="{FF2B5EF4-FFF2-40B4-BE49-F238E27FC236}">
                    <a16:creationId xmlns:a16="http://schemas.microsoft.com/office/drawing/2014/main" id="{1918F898-F55F-E4F5-419F-6CDC9C9464E8}"/>
                  </a:ext>
                </a:extLst>
              </p:cNvPr>
              <p:cNvCxnSpPr/>
              <p:nvPr/>
            </p:nvCxnSpPr>
            <p:spPr>
              <a:xfrm>
                <a:off x="8773795" y="3890695"/>
                <a:ext cx="1945260" cy="0"/>
              </a:xfrm>
              <a:prstGeom prst="line">
                <a:avLst/>
              </a:prstGeom>
              <a:noFill/>
              <a:ln w="12700" cap="flat">
                <a:solidFill>
                  <a:srgbClr val="4874CB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98" name="AutoShape 70">
                <a:extLst>
                  <a:ext uri="{FF2B5EF4-FFF2-40B4-BE49-F238E27FC236}">
                    <a16:creationId xmlns:a16="http://schemas.microsoft.com/office/drawing/2014/main" id="{6196A3E6-8F72-5091-B428-099FA75E83EE}"/>
                  </a:ext>
                </a:extLst>
              </p:cNvPr>
              <p:cNvSpPr/>
              <p:nvPr/>
            </p:nvSpPr>
            <p:spPr>
              <a:xfrm>
                <a:off x="8697999" y="3445922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299" name="AutoShape 71">
                <a:extLst>
                  <a:ext uri="{FF2B5EF4-FFF2-40B4-BE49-F238E27FC236}">
                    <a16:creationId xmlns:a16="http://schemas.microsoft.com/office/drawing/2014/main" id="{AB984B33-70B2-903B-FFCF-BF852F06A3D9}"/>
                  </a:ext>
                </a:extLst>
              </p:cNvPr>
              <p:cNvSpPr/>
              <p:nvPr/>
            </p:nvSpPr>
            <p:spPr>
              <a:xfrm>
                <a:off x="9723211" y="3443734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0" name="AutoShape 72">
                <a:extLst>
                  <a:ext uri="{FF2B5EF4-FFF2-40B4-BE49-F238E27FC236}">
                    <a16:creationId xmlns:a16="http://schemas.microsoft.com/office/drawing/2014/main" id="{9538AEE2-F472-F6DD-89C2-6E5BFEB7B349}"/>
                  </a:ext>
                </a:extLst>
              </p:cNvPr>
              <p:cNvSpPr/>
              <p:nvPr/>
            </p:nvSpPr>
            <p:spPr>
              <a:xfrm>
                <a:off x="9723211" y="3643626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1" name="AutoShape 73">
                <a:extLst>
                  <a:ext uri="{FF2B5EF4-FFF2-40B4-BE49-F238E27FC236}">
                    <a16:creationId xmlns:a16="http://schemas.microsoft.com/office/drawing/2014/main" id="{957B3DA1-5B75-3143-8CFC-29473D13BB77}"/>
                  </a:ext>
                </a:extLst>
              </p:cNvPr>
              <p:cNvSpPr/>
              <p:nvPr/>
            </p:nvSpPr>
            <p:spPr>
              <a:xfrm>
                <a:off x="9206173" y="3838650"/>
                <a:ext cx="1718752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Asynchronous </a:t>
                </a:r>
                <a:r>
                  <a:rPr lang="en-US" altLang="zh-CN" sz="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Action</a:t>
                </a:r>
                <a:endParaRPr lang="en-US" sz="105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AutoShape 74">
                <a:extLst>
                  <a:ext uri="{FF2B5EF4-FFF2-40B4-BE49-F238E27FC236}">
                    <a16:creationId xmlns:a16="http://schemas.microsoft.com/office/drawing/2014/main" id="{83D84914-3362-0329-3DB3-9B6529F1B454}"/>
                  </a:ext>
                </a:extLst>
              </p:cNvPr>
              <p:cNvSpPr/>
              <p:nvPr/>
            </p:nvSpPr>
            <p:spPr>
              <a:xfrm>
                <a:off x="9837374" y="3258035"/>
                <a:ext cx="1130194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Parallel Action</a:t>
                </a:r>
                <a:endParaRPr lang="en-US" sz="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3" name="Group 75">
              <a:extLst>
                <a:ext uri="{FF2B5EF4-FFF2-40B4-BE49-F238E27FC236}">
                  <a16:creationId xmlns:a16="http://schemas.microsoft.com/office/drawing/2014/main" id="{9C8ED21D-461E-3296-45EA-83E294E3A468}"/>
                </a:ext>
              </a:extLst>
            </p:cNvPr>
            <p:cNvGrpSpPr/>
            <p:nvPr/>
          </p:nvGrpSpPr>
          <p:grpSpPr>
            <a:xfrm>
              <a:off x="3374826" y="6736985"/>
              <a:ext cx="1261461" cy="964593"/>
              <a:chOff x="10984860" y="3003295"/>
              <a:chExt cx="1261461" cy="964593"/>
            </a:xfrm>
          </p:grpSpPr>
          <p:pic>
            <p:nvPicPr>
              <p:cNvPr id="304" name="Picture 76">
                <a:extLst>
                  <a:ext uri="{FF2B5EF4-FFF2-40B4-BE49-F238E27FC236}">
                    <a16:creationId xmlns:a16="http://schemas.microsoft.com/office/drawing/2014/main" id="{B0F21D8B-30E0-60E1-3AB0-CBB135E39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11127064" y="3384261"/>
                <a:ext cx="454524" cy="46166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grpSp>
            <p:nvGrpSpPr>
              <p:cNvPr id="305" name="Group 77">
                <a:extLst>
                  <a:ext uri="{FF2B5EF4-FFF2-40B4-BE49-F238E27FC236}">
                    <a16:creationId xmlns:a16="http://schemas.microsoft.com/office/drawing/2014/main" id="{668AE94E-298E-ACCE-C605-8897A77A0FDC}"/>
                  </a:ext>
                </a:extLst>
              </p:cNvPr>
              <p:cNvGrpSpPr/>
              <p:nvPr/>
            </p:nvGrpSpPr>
            <p:grpSpPr>
              <a:xfrm>
                <a:off x="10984860" y="3003295"/>
                <a:ext cx="1261461" cy="387488"/>
                <a:chOff x="10984860" y="3003295"/>
                <a:chExt cx="1261461" cy="387488"/>
              </a:xfrm>
            </p:grpSpPr>
            <p:pic>
              <p:nvPicPr>
                <p:cNvPr id="308" name="Picture 78">
                  <a:extLst>
                    <a:ext uri="{FF2B5EF4-FFF2-40B4-BE49-F238E27FC236}">
                      <a16:creationId xmlns:a16="http://schemas.microsoft.com/office/drawing/2014/main" id="{F8AF6EDD-A22C-8F82-E653-89A6FE65A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>
                <a:xfrm rot="10800000" flipV="1">
                  <a:off x="10984860" y="3003295"/>
                  <a:ext cx="1116923" cy="361206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cxnSp>
              <p:nvCxnSpPr>
                <p:cNvPr id="309" name="Connector 79">
                  <a:extLst>
                    <a:ext uri="{FF2B5EF4-FFF2-40B4-BE49-F238E27FC236}">
                      <a16:creationId xmlns:a16="http://schemas.microsoft.com/office/drawing/2014/main" id="{B6D45FDE-6CC1-7884-7EC2-DC69609F99E4}"/>
                    </a:ext>
                  </a:extLst>
                </p:cNvPr>
                <p:cNvCxnSpPr/>
                <p:nvPr/>
              </p:nvCxnSpPr>
              <p:spPr>
                <a:xfrm>
                  <a:off x="11191883" y="3210964"/>
                  <a:ext cx="748955" cy="82211"/>
                </a:xfrm>
                <a:prstGeom prst="line">
                  <a:avLst/>
                </a:prstGeom>
                <a:noFill/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310" name="AutoShape 80">
                  <a:extLst>
                    <a:ext uri="{FF2B5EF4-FFF2-40B4-BE49-F238E27FC236}">
                      <a16:creationId xmlns:a16="http://schemas.microsoft.com/office/drawing/2014/main" id="{5E679331-24FF-40ED-AB43-5E9EC30E98E0}"/>
                    </a:ext>
                  </a:extLst>
                </p:cNvPr>
                <p:cNvSpPr/>
                <p:nvPr/>
              </p:nvSpPr>
              <p:spPr>
                <a:xfrm rot="330564">
                  <a:off x="11110076" y="3249091"/>
                  <a:ext cx="1136245" cy="141692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>
                      <a:latin typeface="+mj-lt"/>
                      <a:ea typeface="Times New Roman"/>
                      <a:cs typeface="Times New Roman"/>
                      <a:sym typeface="Times New Roman"/>
                    </a:rPr>
                    <a:t>Move to Approcach</a:t>
                  </a:r>
                  <a:endParaRPr lang="en-US" sz="1100" dirty="0">
                    <a:latin typeface="+mj-lt"/>
                  </a:endParaRPr>
                </a:p>
              </p:txBody>
            </p:sp>
          </p:grpSp>
          <p:sp>
            <p:nvSpPr>
              <p:cNvPr id="306" name="AutoShape 81">
                <a:extLst>
                  <a:ext uri="{FF2B5EF4-FFF2-40B4-BE49-F238E27FC236}">
                    <a16:creationId xmlns:a16="http://schemas.microsoft.com/office/drawing/2014/main" id="{60F4A7BE-D4CA-76C7-7DD2-B56EF25848D8}"/>
                  </a:ext>
                </a:extLst>
              </p:cNvPr>
              <p:cNvSpPr/>
              <p:nvPr/>
            </p:nvSpPr>
            <p:spPr>
              <a:xfrm>
                <a:off x="11448211" y="3466429"/>
                <a:ext cx="537858" cy="177824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07" name="AutoShape 82">
                <a:extLst>
                  <a:ext uri="{FF2B5EF4-FFF2-40B4-BE49-F238E27FC236}">
                    <a16:creationId xmlns:a16="http://schemas.microsoft.com/office/drawing/2014/main" id="{652A3FF0-D484-AE56-75EB-29CF98528944}"/>
                  </a:ext>
                </a:extLst>
              </p:cNvPr>
              <p:cNvSpPr/>
              <p:nvPr/>
            </p:nvSpPr>
            <p:spPr>
              <a:xfrm>
                <a:off x="11110975" y="3777388"/>
                <a:ext cx="876355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Walk Around</a:t>
                </a:r>
                <a:endParaRPr lang="en-US" sz="1200" dirty="0">
                  <a:latin typeface="+mj-lt"/>
                </a:endParaRPr>
              </a:p>
            </p:txBody>
          </p:sp>
        </p:grp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165436" y="4834642"/>
            <a:ext cx="614902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563583" y="4597262"/>
            <a:ext cx="1468648" cy="43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Next</a:t>
            </a:r>
          </a:p>
          <a:p>
            <a:r>
              <a:rPr lang="en-US" altLang="zh-CN" sz="1100" dirty="0" err="1"/>
              <a:t>Interactable’s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749143" y="3493413"/>
            <a:ext cx="2750159" cy="621423"/>
          </a:xfrm>
          <a:prstGeom prst="uturnArrow">
            <a:avLst>
              <a:gd name="adj1" fmla="val 22202"/>
              <a:gd name="adj2" fmla="val 21379"/>
              <a:gd name="adj3" fmla="val 35578"/>
              <a:gd name="adj4" fmla="val 61599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355326" y="4968350"/>
            <a:ext cx="220337" cy="365685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828242" y="3830079"/>
            <a:ext cx="1405133" cy="24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 flipV="1">
            <a:off x="3333887" y="1939817"/>
            <a:ext cx="8446631" cy="3728617"/>
          </a:xfrm>
          <a:prstGeom prst="corner">
            <a:avLst>
              <a:gd name="adj1" fmla="val 67699"/>
              <a:gd name="adj2" fmla="val 11999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445329" y="4528209"/>
            <a:ext cx="4029327" cy="993539"/>
            <a:chOff x="3390598" y="1787729"/>
            <a:chExt cx="4029327" cy="993539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00746" y="1787729"/>
              <a:ext cx="2519179" cy="279400"/>
              <a:chOff x="4240844" y="2787408"/>
              <a:chExt cx="2519179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72423" y="2787408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40844" y="2831721"/>
                <a:ext cx="183799" cy="196451"/>
                <a:chOff x="4240844" y="2831721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40844" y="2850372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297643" y="2831721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960042"/>
              <a:chOff x="2735873" y="1864080"/>
              <a:chExt cx="3722489" cy="960042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58874" y="2114808"/>
                <a:ext cx="1247933" cy="599999"/>
                <a:chOff x="5153696" y="3071633"/>
                <a:chExt cx="1247933" cy="59999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69729" y="3071633"/>
                  <a:ext cx="1231900" cy="599999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6022393" y="3158305"/>
                  <a:ext cx="299494" cy="305000"/>
                  <a:chOff x="6022393" y="3158305"/>
                  <a:chExt cx="299494" cy="30500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22393" y="3158305"/>
                    <a:ext cx="255500" cy="25058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325" y="3334274"/>
                    <a:ext cx="131562" cy="129031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53696" y="3087674"/>
                  <a:ext cx="985388" cy="460951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</p:grpSp>
          <p:sp>
            <p:nvSpPr>
              <p:cNvPr id="111" name="AutoShape 111"/>
              <p:cNvSpPr/>
              <p:nvPr/>
            </p:nvSpPr>
            <p:spPr>
              <a:xfrm>
                <a:off x="4098347" y="2004941"/>
                <a:ext cx="1050062" cy="613284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9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050" dirty="0"/>
              </a:p>
            </p:txBody>
          </p:sp>
          <p:grpSp>
            <p:nvGrpSpPr>
              <p:cNvPr id="114" name="Group 114"/>
              <p:cNvGrpSpPr/>
              <p:nvPr/>
            </p:nvGrpSpPr>
            <p:grpSpPr>
              <a:xfrm>
                <a:off x="2805451" y="1922466"/>
                <a:ext cx="1354736" cy="734042"/>
                <a:chOff x="2800273" y="2879291"/>
                <a:chExt cx="1354736" cy="734042"/>
              </a:xfrm>
            </p:grpSpPr>
            <p:sp>
              <p:nvSpPr>
                <p:cNvPr id="115" name="AutoShape 115"/>
                <p:cNvSpPr/>
                <p:nvPr/>
              </p:nvSpPr>
              <p:spPr>
                <a:xfrm>
                  <a:off x="2800273" y="2879291"/>
                  <a:ext cx="1354736" cy="734042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16" name="AutoShape 116"/>
                <p:cNvSpPr/>
                <p:nvPr/>
              </p:nvSpPr>
              <p:spPr>
                <a:xfrm>
                  <a:off x="2857522" y="3157102"/>
                  <a:ext cx="1114207" cy="359308"/>
                </a:xfrm>
                <a:prstGeom prst="roundRect">
                  <a:avLst>
                    <a:gd name="adj" fmla="val 17647"/>
                  </a:avLst>
                </a:prstGeom>
                <a:solidFill>
                  <a:srgbClr val="FAD355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pic>
              <p:nvPicPr>
                <p:cNvPr id="117" name="Picture 1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65906" y="3211009"/>
                  <a:ext cx="263983" cy="249338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18" name="Picture 118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54461" y="2910553"/>
                  <a:ext cx="247891" cy="234139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119" name="AutoShape 119"/>
                <p:cNvSpPr/>
                <p:nvPr/>
              </p:nvSpPr>
              <p:spPr>
                <a:xfrm>
                  <a:off x="2840813" y="3172174"/>
                  <a:ext cx="860063" cy="23921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Core Scripts</a:t>
                  </a:r>
                  <a:endParaRPr lang="en-US" sz="12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4906" y="2221038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960042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8" name="AutoShape 8"/>
          <p:cNvSpPr/>
          <p:nvPr/>
        </p:nvSpPr>
        <p:spPr>
          <a:xfrm>
            <a:off x="143808" y="56713"/>
            <a:ext cx="2966707" cy="3884520"/>
          </a:xfrm>
          <a:prstGeom prst="roundRect">
            <a:avLst>
              <a:gd name="adj" fmla="val 0"/>
            </a:avLst>
          </a:prstGeom>
          <a:noFill/>
          <a:ln w="28575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9" name="AutoShape 9"/>
          <p:cNvSpPr/>
          <p:nvPr/>
        </p:nvSpPr>
        <p:spPr>
          <a:xfrm>
            <a:off x="464996" y="41149"/>
            <a:ext cx="2392237" cy="6495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/>
              <a:t>Project Collection </a:t>
            </a:r>
          </a:p>
          <a:p>
            <a:pPr>
              <a:defRPr/>
            </a:pPr>
            <a:r>
              <a:rPr lang="en-US" sz="1800" b="1" dirty="0"/>
              <a:t>&amp; Analysis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III-A</a:t>
            </a:r>
            <a:r>
              <a:rPr lang="en-US" sz="1600" dirty="0"/>
              <a:t>) </a:t>
            </a:r>
            <a:endParaRPr lang="en-US" sz="11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216058" y="653850"/>
            <a:ext cx="1330953" cy="435256"/>
            <a:chOff x="785432" y="1618542"/>
            <a:chExt cx="1330953" cy="363206"/>
          </a:xfrm>
        </p:grpSpPr>
        <p:sp>
          <p:nvSpPr>
            <p:cNvPr id="11" name="AutoShape 11"/>
            <p:cNvSpPr/>
            <p:nvPr/>
          </p:nvSpPr>
          <p:spPr>
            <a:xfrm>
              <a:off x="785432" y="1618542"/>
              <a:ext cx="1232820" cy="363206"/>
            </a:xfrm>
            <a:prstGeom prst="roundRect">
              <a:avLst>
                <a:gd name="adj" fmla="val 6803"/>
              </a:avLst>
            </a:prstGeom>
            <a:noFill/>
            <a:ln w="25400" cap="flat"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865086" y="1632386"/>
              <a:ext cx="330115" cy="289289"/>
            </a:xfrm>
            <a:prstGeom prst="rect">
              <a:avLst/>
            </a:prstGeom>
            <a:ln w="12700">
              <a:noFill/>
              <a:prstDash val="solid"/>
            </a:ln>
          </p:spPr>
        </p:pic>
        <p:sp>
          <p:nvSpPr>
            <p:cNvPr id="13" name="AutoShape 13"/>
            <p:cNvSpPr/>
            <p:nvPr/>
          </p:nvSpPr>
          <p:spPr>
            <a:xfrm>
              <a:off x="1047099" y="1630760"/>
              <a:ext cx="1069286" cy="34963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000" dirty="0"/>
                <a:t>Open Source </a:t>
              </a:r>
            </a:p>
            <a:p>
              <a:pPr algn="ctr">
                <a:defRPr/>
              </a:pPr>
              <a:r>
                <a:rPr lang="en-US" sz="1000" dirty="0"/>
                <a:t>Repositories</a:t>
              </a: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9F0F279B-D923-371E-2484-808A01A2B079}"/>
              </a:ext>
            </a:extLst>
          </p:cNvPr>
          <p:cNvGrpSpPr/>
          <p:nvPr/>
        </p:nvGrpSpPr>
        <p:grpSpPr>
          <a:xfrm>
            <a:off x="1509063" y="614367"/>
            <a:ext cx="1581568" cy="379133"/>
            <a:chOff x="474475" y="768053"/>
            <a:chExt cx="1581568" cy="316375"/>
          </a:xfrm>
        </p:grpSpPr>
        <p:sp>
          <p:nvSpPr>
            <p:cNvPr id="14" name="AutoShape 14"/>
            <p:cNvSpPr/>
            <p:nvPr/>
          </p:nvSpPr>
          <p:spPr>
            <a:xfrm rot="17300012">
              <a:off x="520926" y="881006"/>
              <a:ext cx="156971" cy="249873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35559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686655" y="768053"/>
              <a:ext cx="1369388" cy="24094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altLang="zh-CN" sz="1050" dirty="0"/>
                <a:t>Collect By </a:t>
              </a:r>
              <a:r>
                <a:rPr lang="en-US" sz="1050" dirty="0"/>
                <a:t>Tags</a:t>
              </a:r>
              <a:endParaRPr lang="en-US" sz="1000" dirty="0"/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ADD6D036-ABF5-0AB1-19A9-7A70069F79D2}"/>
              </a:ext>
            </a:extLst>
          </p:cNvPr>
          <p:cNvGrpSpPr/>
          <p:nvPr/>
        </p:nvGrpSpPr>
        <p:grpSpPr>
          <a:xfrm>
            <a:off x="1840088" y="874028"/>
            <a:ext cx="1258368" cy="429655"/>
            <a:chOff x="617582" y="1475638"/>
            <a:chExt cx="1258368" cy="429655"/>
          </a:xfrm>
        </p:grpSpPr>
        <p:grpSp>
          <p:nvGrpSpPr>
            <p:cNvPr id="16" name="Group 16"/>
            <p:cNvGrpSpPr/>
            <p:nvPr/>
          </p:nvGrpSpPr>
          <p:grpSpPr>
            <a:xfrm>
              <a:off x="617582" y="1475638"/>
              <a:ext cx="1258368" cy="429655"/>
              <a:chOff x="616845" y="2329864"/>
              <a:chExt cx="791772" cy="444893"/>
            </a:xfrm>
          </p:grpSpPr>
          <p:sp>
            <p:nvSpPr>
              <p:cNvPr id="17" name="AutoShape 17"/>
              <p:cNvSpPr/>
              <p:nvPr/>
            </p:nvSpPr>
            <p:spPr>
              <a:xfrm>
                <a:off x="616845" y="2329864"/>
                <a:ext cx="718399" cy="429942"/>
              </a:xfrm>
              <a:prstGeom prst="roundRect">
                <a:avLst>
                  <a:gd name="adj" fmla="val 6802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8" name="AutoShape 18"/>
              <p:cNvSpPr/>
              <p:nvPr/>
            </p:nvSpPr>
            <p:spPr>
              <a:xfrm>
                <a:off x="773258" y="2347712"/>
                <a:ext cx="635359" cy="427045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Unity-based </a:t>
                </a:r>
              </a:p>
              <a:p>
                <a:pPr algn="ctr">
                  <a:defRPr/>
                </a:pPr>
                <a:r>
                  <a:rPr lang="en-US" sz="1000" dirty="0"/>
                  <a:t>VR Projects</a:t>
                </a:r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672440" y="1521725"/>
              <a:ext cx="230750" cy="277464"/>
            </a:xfrm>
            <a:prstGeom prst="rect">
              <a:avLst/>
            </a:prstGeom>
            <a:ln w="12700">
              <a:noFill/>
              <a:prstDash val="solid"/>
            </a:ln>
          </p:spPr>
        </p:pic>
      </p:grp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21660"/>
              </p:ext>
            </p:extLst>
          </p:nvPr>
        </p:nvGraphicFramePr>
        <p:xfrm>
          <a:off x="-2579208" y="4657217"/>
          <a:ext cx="1204349" cy="7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32127" y="4272821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F2329"/>
                </a:solidFill>
              </a:rPr>
              <a:t>Model Abstraction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(§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III-B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24343" y="4264220"/>
            <a:ext cx="3087863" cy="1404214"/>
          </a:xfrm>
          <a:prstGeom prst="roundRect">
            <a:avLst>
              <a:gd name="adj" fmla="val 0"/>
            </a:avLst>
          </a:prstGeom>
          <a:noFill/>
          <a:ln w="28575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-3951331" y="4381808"/>
            <a:ext cx="2032284" cy="1033849"/>
            <a:chOff x="493141" y="5212803"/>
            <a:chExt cx="2032285" cy="1033849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924966" y="5212803"/>
              <a:ext cx="16004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of Actions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-4110362" y="5455851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608931" y="4160474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</a:t>
                  </a:r>
                  <a:r>
                    <a:rPr lang="en-US" altLang="zh-CN" sz="1100" dirty="0"/>
                    <a:t>of Interactable </a:t>
                  </a:r>
                  <a:r>
                    <a:rPr lang="zh-CN" altLang="en-US" sz="1100" dirty="0"/>
                    <a:t>Object</a:t>
                  </a:r>
                  <a:r>
                    <a:rPr lang="en-US" altLang="zh-CN" sz="1100" dirty="0"/>
                    <a:t>s</a:t>
                  </a:r>
                  <a:endParaRPr lang="zh-CN" altLang="en-US" sz="1100" dirty="0"/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199413" y="22821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208751" y="4328290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447090" y="3217911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</a:t>
            </a:r>
            <a:endParaRPr lang="zh-CN" altLang="en-US" sz="18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A9B3E56-F89E-5FC2-5704-1D047D5142BC}"/>
              </a:ext>
            </a:extLst>
          </p:cNvPr>
          <p:cNvSpPr/>
          <p:nvPr/>
        </p:nvSpPr>
        <p:spPr>
          <a:xfrm>
            <a:off x="3398454" y="1698843"/>
            <a:ext cx="3607896" cy="674565"/>
          </a:xfrm>
          <a:prstGeom prst="rect">
            <a:avLst/>
          </a:prstGeom>
          <a:solidFill>
            <a:srgbClr val="EE822F">
              <a:alpha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prstClr val="white"/>
              </a:solidFill>
              <a:latin typeface="+mj-lt"/>
              <a:ea typeface="微软雅黑"/>
              <a:cs typeface="+mn-cs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6CE7424-8DC1-8043-B337-213D2FF10549}"/>
              </a:ext>
            </a:extLst>
          </p:cNvPr>
          <p:cNvSpPr/>
          <p:nvPr/>
        </p:nvSpPr>
        <p:spPr>
          <a:xfrm>
            <a:off x="3398052" y="940092"/>
            <a:ext cx="3607896" cy="658987"/>
          </a:xfrm>
          <a:prstGeom prst="rect">
            <a:avLst/>
          </a:prstGeom>
          <a:solidFill>
            <a:srgbClr val="6A8ED5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prstClr val="white"/>
              </a:solidFill>
              <a:latin typeface="+mj-lt"/>
              <a:ea typeface="微软雅黑"/>
              <a:cs typeface="+mn-cs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952D6875-5D8B-0F88-09CB-FDA86F46E2D6}"/>
              </a:ext>
            </a:extLst>
          </p:cNvPr>
          <p:cNvSpPr/>
          <p:nvPr/>
        </p:nvSpPr>
        <p:spPr>
          <a:xfrm>
            <a:off x="4663559" y="992624"/>
            <a:ext cx="101685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Base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DBFA2BFE-E434-5CD7-0ECA-BA17613AA200}"/>
              </a:ext>
            </a:extLst>
          </p:cNvPr>
          <p:cNvSpPr/>
          <p:nvPr/>
        </p:nvSpPr>
        <p:spPr>
          <a:xfrm>
            <a:off x="3981291" y="1322688"/>
            <a:ext cx="101685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6699670C-5A30-90E7-AD92-F463FA240989}"/>
              </a:ext>
            </a:extLst>
          </p:cNvPr>
          <p:cNvSpPr/>
          <p:nvPr/>
        </p:nvSpPr>
        <p:spPr>
          <a:xfrm>
            <a:off x="5327621" y="1323865"/>
            <a:ext cx="115501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BB0CF74-328E-E94D-EB10-8498CCA95E90}"/>
              </a:ext>
            </a:extLst>
          </p:cNvPr>
          <p:cNvSpPr txBox="1"/>
          <p:nvPr/>
        </p:nvSpPr>
        <p:spPr>
          <a:xfrm>
            <a:off x="4489278" y="1124409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63F61584-454A-5D63-0B16-589ACED6A258}"/>
              </a:ext>
            </a:extLst>
          </p:cNvPr>
          <p:cNvCxnSpPr>
            <a:cxnSpLocks/>
            <a:stCxn id="187" idx="0"/>
            <a:endCxn id="186" idx="1"/>
          </p:cNvCxnSpPr>
          <p:nvPr/>
        </p:nvCxnSpPr>
        <p:spPr>
          <a:xfrm rot="5400000" flipH="1" flipV="1">
            <a:off x="4456603" y="1115739"/>
            <a:ext cx="240064" cy="173841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0DD4E76-05D9-1CC3-43DD-9DC3E19F6319}"/>
              </a:ext>
            </a:extLst>
          </p:cNvPr>
          <p:cNvCxnSpPr>
            <a:cxnSpLocks/>
            <a:stCxn id="188" idx="0"/>
            <a:endCxn id="186" idx="3"/>
          </p:cNvCxnSpPr>
          <p:nvPr/>
        </p:nvCxnSpPr>
        <p:spPr>
          <a:xfrm rot="16200000" flipV="1">
            <a:off x="5672150" y="1090887"/>
            <a:ext cx="241241" cy="224716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7BB51EE-A68C-13DC-5B90-C5E212D8472D}"/>
              </a:ext>
            </a:extLst>
          </p:cNvPr>
          <p:cNvSpPr/>
          <p:nvPr/>
        </p:nvSpPr>
        <p:spPr>
          <a:xfrm>
            <a:off x="4655900" y="1735048"/>
            <a:ext cx="1016853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Base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E5DF41-85F5-4ED4-F646-F8FAFE89C792}"/>
              </a:ext>
            </a:extLst>
          </p:cNvPr>
          <p:cNvSpPr/>
          <p:nvPr/>
        </p:nvSpPr>
        <p:spPr>
          <a:xfrm>
            <a:off x="3721072" y="2106816"/>
            <a:ext cx="1290461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Grabbable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ED2DE75C-2E52-5D63-2AAE-567535DCFE88}"/>
              </a:ext>
            </a:extLst>
          </p:cNvPr>
          <p:cNvSpPr/>
          <p:nvPr/>
        </p:nvSpPr>
        <p:spPr>
          <a:xfrm>
            <a:off x="5310688" y="2106816"/>
            <a:ext cx="1375593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Triggerable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ADEA7D4-962A-8218-A71C-A658A03EB4B1}"/>
              </a:ext>
            </a:extLst>
          </p:cNvPr>
          <p:cNvSpPr txBox="1"/>
          <p:nvPr/>
        </p:nvSpPr>
        <p:spPr>
          <a:xfrm>
            <a:off x="4411493" y="1886125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97F6C8EA-CD22-1811-4A2B-8DD19A89FC1D}"/>
              </a:ext>
            </a:extLst>
          </p:cNvPr>
          <p:cNvCxnSpPr>
            <a:cxnSpLocks/>
            <a:stCxn id="193" idx="0"/>
            <a:endCxn id="192" idx="1"/>
          </p:cNvCxnSpPr>
          <p:nvPr/>
        </p:nvCxnSpPr>
        <p:spPr>
          <a:xfrm rot="5400000" flipH="1" flipV="1">
            <a:off x="4370214" y="1821137"/>
            <a:ext cx="281768" cy="289597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96223471-2FF8-6C11-D1A1-9B4597A71356}"/>
              </a:ext>
            </a:extLst>
          </p:cNvPr>
          <p:cNvCxnSpPr>
            <a:cxnSpLocks/>
            <a:stCxn id="194" idx="0"/>
            <a:endCxn id="192" idx="3"/>
          </p:cNvCxnSpPr>
          <p:nvPr/>
        </p:nvCxnSpPr>
        <p:spPr>
          <a:xfrm rot="16200000" flipV="1">
            <a:off x="5694732" y="1803066"/>
            <a:ext cx="281768" cy="325732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3A11CA9D-C8E0-A8D1-1B22-F1D7AC5CC81B}"/>
              </a:ext>
            </a:extLst>
          </p:cNvPr>
          <p:cNvCxnSpPr>
            <a:cxnSpLocks/>
            <a:stCxn id="187" idx="1"/>
            <a:endCxn id="193" idx="1"/>
          </p:cNvCxnSpPr>
          <p:nvPr/>
        </p:nvCxnSpPr>
        <p:spPr>
          <a:xfrm rot="10800000" flipV="1">
            <a:off x="3721073" y="1412688"/>
            <a:ext cx="260219" cy="784128"/>
          </a:xfrm>
          <a:prstGeom prst="curvedConnector3">
            <a:avLst>
              <a:gd name="adj1" fmla="val 187849"/>
            </a:avLst>
          </a:prstGeom>
          <a:noFill/>
          <a:ln w="50800" cap="flat" cmpd="sng" algn="ctr">
            <a:solidFill>
              <a:srgbClr val="4874CB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D93F31B8-FC78-41A4-519D-2BE801C1E82F}"/>
              </a:ext>
            </a:extLst>
          </p:cNvPr>
          <p:cNvCxnSpPr>
            <a:cxnSpLocks/>
            <a:stCxn id="188" idx="3"/>
            <a:endCxn id="194" idx="3"/>
          </p:cNvCxnSpPr>
          <p:nvPr/>
        </p:nvCxnSpPr>
        <p:spPr>
          <a:xfrm>
            <a:off x="6482634" y="1413868"/>
            <a:ext cx="203647" cy="782951"/>
          </a:xfrm>
          <a:prstGeom prst="curvedConnector3">
            <a:avLst>
              <a:gd name="adj1" fmla="val 212253"/>
            </a:avLst>
          </a:prstGeom>
          <a:noFill/>
          <a:ln w="50800" cap="flat" cmpd="sng" algn="ctr">
            <a:solidFill>
              <a:srgbClr val="4874CB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C7F1986-8F04-8A47-7357-B383FD56FCC9}"/>
              </a:ext>
            </a:extLst>
          </p:cNvPr>
          <p:cNvSpPr txBox="1"/>
          <p:nvPr/>
        </p:nvSpPr>
        <p:spPr>
          <a:xfrm>
            <a:off x="3509214" y="1708403"/>
            <a:ext cx="69373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A0AD51C-76DD-925C-089F-70C52EA072F8}"/>
              </a:ext>
            </a:extLst>
          </p:cNvPr>
          <p:cNvSpPr txBox="1"/>
          <p:nvPr/>
        </p:nvSpPr>
        <p:spPr>
          <a:xfrm>
            <a:off x="6283309" y="1682886"/>
            <a:ext cx="690374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24C2AB6-CC94-C65B-7B67-F3B45A9A8CDE}"/>
              </a:ext>
            </a:extLst>
          </p:cNvPr>
          <p:cNvGrpSpPr/>
          <p:nvPr/>
        </p:nvGrpSpPr>
        <p:grpSpPr>
          <a:xfrm>
            <a:off x="3248901" y="69122"/>
            <a:ext cx="3894239" cy="2400933"/>
            <a:chOff x="3488650" y="3452122"/>
            <a:chExt cx="3894239" cy="2400933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78532F2D-405A-CC8F-32A6-F02D41D381DF}"/>
                </a:ext>
              </a:extLst>
            </p:cNvPr>
            <p:cNvSpPr/>
            <p:nvPr/>
          </p:nvSpPr>
          <p:spPr>
            <a:xfrm>
              <a:off x="3488650" y="3452122"/>
              <a:ext cx="3894239" cy="2400933"/>
            </a:xfrm>
            <a:prstGeom prst="roundRect">
              <a:avLst>
                <a:gd name="adj" fmla="val 0"/>
              </a:avLst>
            </a:prstGeom>
            <a:noFill/>
            <a:ln w="31750" cap="flat" cmpd="sng">
              <a:solidFill>
                <a:srgbClr val="00B050"/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1200" dirty="0"/>
            </a:p>
          </p:txBody>
        </p:sp>
        <p:sp>
          <p:nvSpPr>
            <p:cNvPr id="215" name="AutoShape 2">
              <a:extLst>
                <a:ext uri="{FF2B5EF4-FFF2-40B4-BE49-F238E27FC236}">
                  <a16:creationId xmlns:a16="http://schemas.microsoft.com/office/drawing/2014/main" id="{B03B425F-CCBA-EA2C-A27E-38A7CA7ADD51}"/>
                </a:ext>
              </a:extLst>
            </p:cNvPr>
            <p:cNvSpPr/>
            <p:nvPr/>
          </p:nvSpPr>
          <p:spPr>
            <a:xfrm>
              <a:off x="3618464" y="3860025"/>
              <a:ext cx="3606840" cy="280219"/>
            </a:xfrm>
            <a:prstGeom prst="rect">
              <a:avLst/>
            </a:prstGeom>
            <a:solidFill>
              <a:srgbClr val="64E8D6">
                <a:alpha val="75000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dirty="0"/>
                <a:t>Task Generator</a:t>
              </a:r>
              <a:r>
                <a:rPr lang="en-US" sz="1100" dirty="0"/>
                <a:t> &amp; Customized Task Model</a:t>
              </a:r>
              <a:endParaRPr sz="1100" dirty="0"/>
            </a:p>
          </p:txBody>
        </p:sp>
        <p:sp>
          <p:nvSpPr>
            <p:cNvPr id="260" name="AutoShape 27">
              <a:extLst>
                <a:ext uri="{FF2B5EF4-FFF2-40B4-BE49-F238E27FC236}">
                  <a16:creationId xmlns:a16="http://schemas.microsoft.com/office/drawing/2014/main" id="{06328E4B-7BD1-D6E1-DF4B-9ED411193124}"/>
                </a:ext>
              </a:extLst>
            </p:cNvPr>
            <p:cNvSpPr/>
            <p:nvPr/>
          </p:nvSpPr>
          <p:spPr>
            <a:xfrm rot="10800000">
              <a:off x="5662158" y="4130648"/>
              <a:ext cx="192655" cy="192649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1200"/>
            </a:p>
          </p:txBody>
        </p:sp>
        <p:sp>
          <p:nvSpPr>
            <p:cNvPr id="291" name="AutoShape 119">
              <a:extLst>
                <a:ext uri="{FF2B5EF4-FFF2-40B4-BE49-F238E27FC236}">
                  <a16:creationId xmlns:a16="http://schemas.microsoft.com/office/drawing/2014/main" id="{F1527144-A497-F807-ADCB-99602A01FA92}"/>
                </a:ext>
              </a:extLst>
            </p:cNvPr>
            <p:cNvSpPr/>
            <p:nvPr/>
          </p:nvSpPr>
          <p:spPr>
            <a:xfrm>
              <a:off x="3522367" y="4105348"/>
              <a:ext cx="2784192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100" dirty="0"/>
                <a:t>Parallel and serial combinations</a:t>
              </a:r>
            </a:p>
          </p:txBody>
        </p:sp>
        <p:sp>
          <p:nvSpPr>
            <p:cNvPr id="30" name="AutoShape 36">
              <a:extLst>
                <a:ext uri="{FF2B5EF4-FFF2-40B4-BE49-F238E27FC236}">
                  <a16:creationId xmlns:a16="http://schemas.microsoft.com/office/drawing/2014/main" id="{8061A5FC-1C87-0DA5-347D-7671B69CE0B8}"/>
                </a:ext>
              </a:extLst>
            </p:cNvPr>
            <p:cNvSpPr/>
            <p:nvPr/>
          </p:nvSpPr>
          <p:spPr>
            <a:xfrm>
              <a:off x="3960820" y="3515611"/>
              <a:ext cx="2786889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800" b="1" dirty="0">
                  <a:solidFill>
                    <a:srgbClr val="1F2329"/>
                  </a:solidFill>
                </a:rPr>
                <a:t>EAT Framework</a:t>
              </a:r>
              <a:r>
                <a:rPr lang="en-US" altLang="zh-CN" sz="1800" dirty="0"/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(§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III-C</a:t>
              </a:r>
              <a:r>
                <a:rPr lang="en-US" altLang="zh-CN" sz="1600" dirty="0"/>
                <a:t>) </a:t>
              </a:r>
              <a:endParaRPr lang="en-US" sz="1800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3A5D8D50-4255-6195-1F65-E9533CB4D5CE}"/>
                </a:ext>
              </a:extLst>
            </p:cNvPr>
            <p:cNvSpPr/>
            <p:nvPr/>
          </p:nvSpPr>
          <p:spPr>
            <a:xfrm>
              <a:off x="3653938" y="3533023"/>
              <a:ext cx="292100" cy="280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/>
                <a:t>C</a:t>
              </a:r>
              <a:endParaRPr lang="zh-CN" altLang="en-US" sz="1800" dirty="0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8715641" y="4083484"/>
            <a:ext cx="1286061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3555447" y="4635397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All Scripts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649341" y="4328190"/>
            <a:ext cx="1547419" cy="290428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267412" y="4323073"/>
            <a:ext cx="1468649" cy="493708"/>
            <a:chOff x="4410595" y="5275397"/>
            <a:chExt cx="1601074" cy="35253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1" y="527539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078989" y="3493335"/>
            <a:ext cx="1860845" cy="404296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348216" y="3556700"/>
            <a:ext cx="1168335" cy="35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750418" y="3604538"/>
            <a:ext cx="400840" cy="105557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537692" y="3872844"/>
            <a:ext cx="404983" cy="52310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709232" y="4898573"/>
            <a:ext cx="1111560" cy="436625"/>
            <a:chOff x="4754975" y="6385862"/>
            <a:chExt cx="3263907" cy="512405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4754975" y="6386088"/>
              <a:ext cx="3263907" cy="503132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5078014" y="6385862"/>
              <a:ext cx="2485794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-3506590" y="2458349"/>
            <a:ext cx="316088" cy="367498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AFC70B0-F9D2-742F-517C-695B03869E6C}"/>
              </a:ext>
            </a:extLst>
          </p:cNvPr>
          <p:cNvCxnSpPr>
            <a:cxnSpLocks/>
            <a:stCxn id="198" idx="0"/>
            <a:endCxn id="193" idx="2"/>
          </p:cNvCxnSpPr>
          <p:nvPr/>
        </p:nvCxnSpPr>
        <p:spPr>
          <a:xfrm rot="5400000" flipH="1" flipV="1">
            <a:off x="3927709" y="2286941"/>
            <a:ext cx="438719" cy="43847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8A2025F-A5E7-CBDB-310F-1888F39C4B47}"/>
              </a:ext>
            </a:extLst>
          </p:cNvPr>
          <p:cNvCxnSpPr>
            <a:cxnSpLocks/>
            <a:stCxn id="200" idx="0"/>
            <a:endCxn id="194" idx="2"/>
          </p:cNvCxnSpPr>
          <p:nvPr/>
        </p:nvCxnSpPr>
        <p:spPr>
          <a:xfrm rot="16200000" flipV="1">
            <a:off x="5998617" y="2286681"/>
            <a:ext cx="464316" cy="46458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741EB95F-90F5-551A-86A3-867B74A8C75D}"/>
              </a:ext>
            </a:extLst>
          </p:cNvPr>
          <p:cNvCxnSpPr>
            <a:cxnSpLocks/>
            <a:stCxn id="199" idx="0"/>
            <a:endCxn id="194" idx="2"/>
          </p:cNvCxnSpPr>
          <p:nvPr/>
        </p:nvCxnSpPr>
        <p:spPr>
          <a:xfrm rot="5400000" flipH="1" flipV="1">
            <a:off x="5385210" y="2130334"/>
            <a:ext cx="456789" cy="76976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pic>
        <p:nvPicPr>
          <p:cNvPr id="36" name="Picture 25">
            <a:extLst>
              <a:ext uri="{FF2B5EF4-FFF2-40B4-BE49-F238E27FC236}">
                <a16:creationId xmlns:a16="http://schemas.microsoft.com/office/drawing/2014/main" id="{7504FED4-ED1B-0EA4-BDA6-093309FAE65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2045513" y="1097795"/>
            <a:ext cx="131895" cy="134817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8" name="AutoShape 14">
            <a:extLst>
              <a:ext uri="{FF2B5EF4-FFF2-40B4-BE49-F238E27FC236}">
                <a16:creationId xmlns:a16="http://schemas.microsoft.com/office/drawing/2014/main" id="{C92F59B2-06D3-BF4B-3EEE-B17E1F1F3410}"/>
              </a:ext>
            </a:extLst>
          </p:cNvPr>
          <p:cNvSpPr/>
          <p:nvPr/>
        </p:nvSpPr>
        <p:spPr>
          <a:xfrm rot="2775143">
            <a:off x="1570048" y="1091772"/>
            <a:ext cx="188109" cy="249873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49" name="AutoShape 14">
            <a:extLst>
              <a:ext uri="{FF2B5EF4-FFF2-40B4-BE49-F238E27FC236}">
                <a16:creationId xmlns:a16="http://schemas.microsoft.com/office/drawing/2014/main" id="{D4E17141-162E-10BB-A58A-3338CB785B3E}"/>
              </a:ext>
            </a:extLst>
          </p:cNvPr>
          <p:cNvSpPr/>
          <p:nvPr/>
        </p:nvSpPr>
        <p:spPr>
          <a:xfrm>
            <a:off x="638919" y="2626230"/>
            <a:ext cx="136134" cy="159836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52" name="AutoShape 15">
            <a:extLst>
              <a:ext uri="{FF2B5EF4-FFF2-40B4-BE49-F238E27FC236}">
                <a16:creationId xmlns:a16="http://schemas.microsoft.com/office/drawing/2014/main" id="{B75EA6AC-24BD-2B17-C5F9-0F2D8335E920}"/>
              </a:ext>
            </a:extLst>
          </p:cNvPr>
          <p:cNvSpPr/>
          <p:nvPr/>
        </p:nvSpPr>
        <p:spPr>
          <a:xfrm>
            <a:off x="732902" y="2577568"/>
            <a:ext cx="1498342" cy="25715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altLang="zh-CN" sz="1050" dirty="0"/>
              <a:t>Dynamic Analysis</a:t>
            </a:r>
            <a:endParaRPr lang="en-US" sz="10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4159B0E1-1977-D9CE-93FE-C38C17D6ACC9}"/>
              </a:ext>
            </a:extLst>
          </p:cNvPr>
          <p:cNvSpPr txBox="1"/>
          <p:nvPr/>
        </p:nvSpPr>
        <p:spPr>
          <a:xfrm>
            <a:off x="1719589" y="4706897"/>
            <a:ext cx="1445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/>
              <a:t>Researchers </a:t>
            </a:r>
            <a:r>
              <a:rPr lang="zh-CN" altLang="en-US" sz="1000" dirty="0"/>
              <a:t>extract</a:t>
            </a:r>
            <a:r>
              <a:rPr lang="en-US" altLang="zh-CN" sz="1000" dirty="0"/>
              <a:t> </a:t>
            </a:r>
          </a:p>
          <a:p>
            <a:pPr algn="ctr"/>
            <a:r>
              <a:rPr lang="en-US" altLang="zh-CN" sz="1000" dirty="0"/>
              <a:t>the abstraction</a:t>
            </a:r>
            <a:r>
              <a:rPr lang="zh-CN" altLang="en-US" sz="1000" dirty="0"/>
              <a:t> </a:t>
            </a:r>
            <a:r>
              <a:rPr lang="en-US" altLang="zh-CN" sz="1000" dirty="0"/>
              <a:t>model </a:t>
            </a:r>
            <a:endParaRPr lang="zh-CN" altLang="en-US" sz="10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B49D880-D4AC-860B-BC8C-165C055EA836}"/>
              </a:ext>
            </a:extLst>
          </p:cNvPr>
          <p:cNvGrpSpPr/>
          <p:nvPr/>
        </p:nvGrpSpPr>
        <p:grpSpPr>
          <a:xfrm>
            <a:off x="7444992" y="391946"/>
            <a:ext cx="4221687" cy="810713"/>
            <a:chOff x="7703509" y="8286925"/>
            <a:chExt cx="4221687" cy="810713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469FDF72-A37C-D250-DBF8-BEAD934C5DF5}"/>
                </a:ext>
              </a:extLst>
            </p:cNvPr>
            <p:cNvGrpSpPr/>
            <p:nvPr/>
          </p:nvGrpSpPr>
          <p:grpSpPr>
            <a:xfrm>
              <a:off x="7703509" y="8286925"/>
              <a:ext cx="4221687" cy="810713"/>
              <a:chOff x="7659350" y="5399121"/>
              <a:chExt cx="4221687" cy="810713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7659350" y="5399121"/>
                <a:ext cx="4221687" cy="81071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000" dirty="0"/>
              </a:p>
            </p:txBody>
          </p: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F2F0D3B8-F2DB-19FA-EC9E-17BA861E489A}"/>
                  </a:ext>
                </a:extLst>
              </p:cNvPr>
              <p:cNvGrpSpPr/>
              <p:nvPr/>
            </p:nvGrpSpPr>
            <p:grpSpPr>
              <a:xfrm>
                <a:off x="7775277" y="5412310"/>
                <a:ext cx="3697523" cy="793856"/>
                <a:chOff x="7509300" y="5396492"/>
                <a:chExt cx="3697523" cy="793856"/>
              </a:xfrm>
            </p:grpSpPr>
            <p:grpSp>
              <p:nvGrpSpPr>
                <p:cNvPr id="35" name="Group 35"/>
                <p:cNvGrpSpPr/>
                <p:nvPr/>
              </p:nvGrpSpPr>
              <p:grpSpPr>
                <a:xfrm>
                  <a:off x="7509300" y="5396492"/>
                  <a:ext cx="1629696" cy="793856"/>
                  <a:chOff x="9007132" y="6822702"/>
                  <a:chExt cx="1629696" cy="793856"/>
                </a:xfrm>
              </p:grpSpPr>
              <p:sp>
                <p:nvSpPr>
                  <p:cNvPr id="37" name="AutoShape 37"/>
                  <p:cNvSpPr/>
                  <p:nvPr/>
                </p:nvSpPr>
                <p:spPr>
                  <a:xfrm>
                    <a:off x="9007133" y="7387068"/>
                    <a:ext cx="447840" cy="160990"/>
                  </a:xfrm>
                  <a:prstGeom prst="rect">
                    <a:avLst/>
                  </a:prstGeom>
                  <a:solidFill>
                    <a:srgbClr val="FAD355">
                      <a:alpha val="70000"/>
                    </a:srgbClr>
                  </a:solidFill>
                  <a:ln w="12700" cap="flat">
                    <a:noFill/>
                    <a:prstDash val="solid"/>
                  </a:ln>
                </p:spPr>
                <p:txBody>
                  <a:bodyPr lIns="91440" tIns="45720" rIns="91440" bIns="4572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1000" dirty="0"/>
                  </a:p>
                </p:txBody>
              </p:sp>
              <p:sp>
                <p:nvSpPr>
                  <p:cNvPr id="38" name="AutoShape 38"/>
                  <p:cNvSpPr/>
                  <p:nvPr/>
                </p:nvSpPr>
                <p:spPr>
                  <a:xfrm>
                    <a:off x="9007132" y="7224132"/>
                    <a:ext cx="447840" cy="161648"/>
                  </a:xfrm>
                  <a:prstGeom prst="rect">
                    <a:avLst/>
                  </a:prstGeom>
                  <a:solidFill>
                    <a:srgbClr val="FFBA6B">
                      <a:alpha val="100000"/>
                    </a:srgbClr>
                  </a:solidFill>
                  <a:ln w="12700" cap="flat">
                    <a:noFill/>
                    <a:prstDash val="solid"/>
                  </a:ln>
                </p:spPr>
                <p:txBody>
                  <a:bodyPr lIns="91440" tIns="45720" rIns="91440" bIns="4572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1000" dirty="0"/>
                  </a:p>
                </p:txBody>
              </p:sp>
              <p:sp>
                <p:nvSpPr>
                  <p:cNvPr id="39" name="AutoShape 39"/>
                  <p:cNvSpPr/>
                  <p:nvPr/>
                </p:nvSpPr>
                <p:spPr>
                  <a:xfrm>
                    <a:off x="9007133" y="7046599"/>
                    <a:ext cx="447840" cy="175140"/>
                  </a:xfrm>
                  <a:prstGeom prst="rect">
                    <a:avLst/>
                  </a:prstGeom>
                  <a:solidFill>
                    <a:srgbClr val="6A8ED5"/>
                  </a:solidFill>
                  <a:ln w="12700" cap="flat">
                    <a:noFill/>
                    <a:prstDash val="solid"/>
                  </a:ln>
                </p:spPr>
                <p:txBody>
                  <a:bodyPr lIns="91440" tIns="45720" rIns="91440" bIns="4572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1000" dirty="0"/>
                  </a:p>
                </p:txBody>
              </p:sp>
              <p:sp>
                <p:nvSpPr>
                  <p:cNvPr id="40" name="AutoShape 40"/>
                  <p:cNvSpPr/>
                  <p:nvPr/>
                </p:nvSpPr>
                <p:spPr>
                  <a:xfrm flipV="1">
                    <a:off x="9008672" y="6861948"/>
                    <a:ext cx="447840" cy="184172"/>
                  </a:xfrm>
                  <a:prstGeom prst="rect">
                    <a:avLst/>
                  </a:prstGeom>
                  <a:solidFill>
                    <a:srgbClr val="64E8D6">
                      <a:alpha val="100000"/>
                    </a:srgbClr>
                  </a:solidFill>
                  <a:ln w="12700" cap="flat">
                    <a:noFill/>
                    <a:prstDash val="solid"/>
                  </a:ln>
                </p:spPr>
                <p:txBody>
                  <a:bodyPr lIns="91440" tIns="45720" rIns="91440" bIns="4572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1000" dirty="0"/>
                  </a:p>
                </p:txBody>
              </p:sp>
              <p:sp>
                <p:nvSpPr>
                  <p:cNvPr id="41" name="AutoShape 41"/>
                  <p:cNvSpPr/>
                  <p:nvPr/>
                </p:nvSpPr>
                <p:spPr>
                  <a:xfrm>
                    <a:off x="9383300" y="7006841"/>
                    <a:ext cx="1143000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Action Layer</a:t>
                    </a:r>
                  </a:p>
                </p:txBody>
              </p:sp>
              <p:sp>
                <p:nvSpPr>
                  <p:cNvPr id="42" name="AutoShape 42"/>
                  <p:cNvSpPr/>
                  <p:nvPr/>
                </p:nvSpPr>
                <p:spPr>
                  <a:xfrm>
                    <a:off x="9381814" y="7192960"/>
                    <a:ext cx="1206500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Layer</a:t>
                    </a:r>
                  </a:p>
                </p:txBody>
              </p:sp>
              <p:sp>
                <p:nvSpPr>
                  <p:cNvPr id="43" name="AutoShape 43"/>
                  <p:cNvSpPr/>
                  <p:nvPr/>
                </p:nvSpPr>
                <p:spPr>
                  <a:xfrm rot="10800000" flipV="1">
                    <a:off x="9379528" y="7362558"/>
                    <a:ext cx="1257300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Mono Scripts</a:t>
                    </a:r>
                  </a:p>
                </p:txBody>
              </p:sp>
              <p:sp>
                <p:nvSpPr>
                  <p:cNvPr id="44" name="AutoShape 44"/>
                  <p:cNvSpPr/>
                  <p:nvPr/>
                </p:nvSpPr>
                <p:spPr>
                  <a:xfrm>
                    <a:off x="9377930" y="6822702"/>
                    <a:ext cx="900144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Task Layer</a:t>
                    </a:r>
                  </a:p>
                </p:txBody>
              </p:sp>
            </p:grpSp>
            <p:grpSp>
              <p:nvGrpSpPr>
                <p:cNvPr id="244" name="组合 243">
                  <a:extLst>
                    <a:ext uri="{FF2B5EF4-FFF2-40B4-BE49-F238E27FC236}">
                      <a16:creationId xmlns:a16="http://schemas.microsoft.com/office/drawing/2014/main" id="{86F9A555-86DA-4506-1E96-B8CFDF4FC07B}"/>
                    </a:ext>
                  </a:extLst>
                </p:cNvPr>
                <p:cNvGrpSpPr/>
                <p:nvPr/>
              </p:nvGrpSpPr>
              <p:grpSpPr>
                <a:xfrm>
                  <a:off x="8755920" y="5412762"/>
                  <a:ext cx="2450903" cy="755157"/>
                  <a:chOff x="8959361" y="5461295"/>
                  <a:chExt cx="2450903" cy="755157"/>
                </a:xfrm>
              </p:grpSpPr>
              <p:grpSp>
                <p:nvGrpSpPr>
                  <p:cNvPr id="284" name="组合 283">
                    <a:extLst>
                      <a:ext uri="{FF2B5EF4-FFF2-40B4-BE49-F238E27FC236}">
                        <a16:creationId xmlns:a16="http://schemas.microsoft.com/office/drawing/2014/main" id="{748C70A0-B91A-4059-D5B5-9B46543619EC}"/>
                      </a:ext>
                    </a:extLst>
                  </p:cNvPr>
                  <p:cNvGrpSpPr/>
                  <p:nvPr/>
                </p:nvGrpSpPr>
                <p:grpSpPr>
                  <a:xfrm>
                    <a:off x="8982302" y="5461295"/>
                    <a:ext cx="2427962" cy="533423"/>
                    <a:chOff x="10593447" y="5721681"/>
                    <a:chExt cx="2427962" cy="533423"/>
                  </a:xfrm>
                </p:grpSpPr>
                <p:pic>
                  <p:nvPicPr>
                    <p:cNvPr id="275" name="Picture 103">
                      <a:extLst>
                        <a:ext uri="{FF2B5EF4-FFF2-40B4-BE49-F238E27FC236}">
                          <a16:creationId xmlns:a16="http://schemas.microsoft.com/office/drawing/2014/main" id="{71CC9F1D-E2BD-750A-C7DE-C6BFC80CB2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0593447" y="5728619"/>
                      <a:ext cx="223202" cy="21890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276" name="Picture 71">
                      <a:extLst>
                        <a:ext uri="{FF2B5EF4-FFF2-40B4-BE49-F238E27FC236}">
                          <a16:creationId xmlns:a16="http://schemas.microsoft.com/office/drawing/2014/main" id="{4FDB8312-AA5A-7045-403E-3F6A7D82E0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1841433" y="6001222"/>
                      <a:ext cx="223202" cy="223900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279" name="Picture 123">
                      <a:extLst>
                        <a:ext uri="{FF2B5EF4-FFF2-40B4-BE49-F238E27FC236}">
                          <a16:creationId xmlns:a16="http://schemas.microsoft.com/office/drawing/2014/main" id="{E061F5A0-17A1-CB31-425B-2267BDBDE5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1817092" y="5734826"/>
                      <a:ext cx="223202" cy="250737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280" name="AutoShape 44">
                      <a:extLst>
                        <a:ext uri="{FF2B5EF4-FFF2-40B4-BE49-F238E27FC236}">
                          <a16:creationId xmlns:a16="http://schemas.microsoft.com/office/drawing/2014/main" id="{F06ECEF4-F44C-6BBC-A808-566ADA75C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3316" y="5751449"/>
                      <a:ext cx="1038093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000" dirty="0"/>
                        <a:t>C# Scripts File</a:t>
                      </a:r>
                    </a:p>
                  </p:txBody>
                </p:sp>
                <p:sp>
                  <p:nvSpPr>
                    <p:cNvPr id="281" name="AutoShape 44">
                      <a:extLst>
                        <a:ext uri="{FF2B5EF4-FFF2-40B4-BE49-F238E27FC236}">
                          <a16:creationId xmlns:a16="http://schemas.microsoft.com/office/drawing/2014/main" id="{AD2A41C4-588D-ADC5-E1F3-BBFC626BD9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53321" y="5721681"/>
                      <a:ext cx="1038093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000" dirty="0"/>
                        <a:t>Entity Interface</a:t>
                      </a:r>
                    </a:p>
                  </p:txBody>
                </p:sp>
                <p:sp>
                  <p:nvSpPr>
                    <p:cNvPr id="282" name="AutoShape 44">
                      <a:extLst>
                        <a:ext uri="{FF2B5EF4-FFF2-40B4-BE49-F238E27FC236}">
                          <a16:creationId xmlns:a16="http://schemas.microsoft.com/office/drawing/2014/main" id="{05AA1ED6-473A-9840-69EB-378F3E6D4C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3316" y="6001104"/>
                      <a:ext cx="1038093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000" dirty="0"/>
                        <a:t>GameObjects</a:t>
                      </a:r>
                    </a:p>
                  </p:txBody>
                </p:sp>
              </p:grpSp>
              <p:pic>
                <p:nvPicPr>
                  <p:cNvPr id="285" name="Picture 77">
                    <a:extLst>
                      <a:ext uri="{FF2B5EF4-FFF2-40B4-BE49-F238E27FC236}">
                        <a16:creationId xmlns:a16="http://schemas.microsoft.com/office/drawing/2014/main" id="{397E98B8-56B7-C927-FBEA-1C835BDFA9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59361" y="5707450"/>
                    <a:ext cx="241575" cy="241575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6" name="AutoShape 44">
                    <a:extLst>
                      <a:ext uri="{FF2B5EF4-FFF2-40B4-BE49-F238E27FC236}">
                        <a16:creationId xmlns:a16="http://schemas.microsoft.com/office/drawing/2014/main" id="{2C79EEA9-1F33-A927-2B59-3D9988D2D38E}"/>
                      </a:ext>
                    </a:extLst>
                  </p:cNvPr>
                  <p:cNvSpPr/>
                  <p:nvPr/>
                </p:nvSpPr>
                <p:spPr>
                  <a:xfrm>
                    <a:off x="9140083" y="5708074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Unity Scene</a:t>
                    </a:r>
                  </a:p>
                </p:txBody>
              </p:sp>
              <p:pic>
                <p:nvPicPr>
                  <p:cNvPr id="356" name="Picture 122">
                    <a:extLst>
                      <a:ext uri="{FF2B5EF4-FFF2-40B4-BE49-F238E27FC236}">
                        <a16:creationId xmlns:a16="http://schemas.microsoft.com/office/drawing/2014/main" id="{5ACC8A48-B1A3-DAFC-3111-85339A0E88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89660" y="5978550"/>
                    <a:ext cx="224230" cy="211791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357" name="AutoShape 44">
                    <a:extLst>
                      <a:ext uri="{FF2B5EF4-FFF2-40B4-BE49-F238E27FC236}">
                        <a16:creationId xmlns:a16="http://schemas.microsoft.com/office/drawing/2014/main" id="{36EA9BC7-35E4-945A-D9F7-2D3759647C2E}"/>
                      </a:ext>
                    </a:extLst>
                  </p:cNvPr>
                  <p:cNvSpPr/>
                  <p:nvPr/>
                </p:nvSpPr>
                <p:spPr>
                  <a:xfrm>
                    <a:off x="9129652" y="5962452"/>
                    <a:ext cx="938158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Third Plugins</a:t>
                    </a:r>
                  </a:p>
                </p:txBody>
              </p:sp>
            </p:grpSp>
          </p:grpSp>
        </p:grpSp>
        <p:pic>
          <p:nvPicPr>
            <p:cNvPr id="250" name="图片 249">
              <a:extLst>
                <a:ext uri="{FF2B5EF4-FFF2-40B4-BE49-F238E27FC236}">
                  <a16:creationId xmlns:a16="http://schemas.microsoft.com/office/drawing/2014/main" id="{8EF70654-511C-15CC-1985-DE41D21DA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16055" y="8839018"/>
              <a:ext cx="231879" cy="231879"/>
            </a:xfrm>
            <a:prstGeom prst="rect">
              <a:avLst/>
            </a:prstGeom>
          </p:spPr>
        </p:pic>
        <p:sp>
          <p:nvSpPr>
            <p:cNvPr id="254" name="AutoShape 44">
              <a:extLst>
                <a:ext uri="{FF2B5EF4-FFF2-40B4-BE49-F238E27FC236}">
                  <a16:creationId xmlns:a16="http://schemas.microsoft.com/office/drawing/2014/main" id="{0478B795-1199-532E-EC36-1FDB39E4C793}"/>
                </a:ext>
              </a:extLst>
            </p:cNvPr>
            <p:cNvSpPr/>
            <p:nvPr/>
          </p:nvSpPr>
          <p:spPr>
            <a:xfrm>
              <a:off x="10482782" y="8816897"/>
              <a:ext cx="1038093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altLang="zh-CN" sz="1000" dirty="0"/>
                <a:t>NavMesh Data</a:t>
              </a:r>
              <a:endParaRPr lang="en-US" sz="1000" dirty="0"/>
            </a:p>
          </p:txBody>
        </p:sp>
      </p:grpSp>
      <p:pic>
        <p:nvPicPr>
          <p:cNvPr id="255" name="Picture 77">
            <a:extLst>
              <a:ext uri="{FF2B5EF4-FFF2-40B4-BE49-F238E27FC236}">
                <a16:creationId xmlns:a16="http://schemas.microsoft.com/office/drawing/2014/main" id="{5D902FE5-6C41-D33A-FD70-608D35E45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926" y="3827841"/>
            <a:ext cx="354316" cy="354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56" name="Picture 77">
            <a:extLst>
              <a:ext uri="{FF2B5EF4-FFF2-40B4-BE49-F238E27FC236}">
                <a16:creationId xmlns:a16="http://schemas.microsoft.com/office/drawing/2014/main" id="{A24FE38B-F1FD-252C-5F59-BC8A183EA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062" y="3806917"/>
            <a:ext cx="354316" cy="354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98927307-4CE3-79B0-CC0A-4911E5C541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0863" y="3782657"/>
            <a:ext cx="403474" cy="403474"/>
          </a:xfrm>
          <a:prstGeom prst="rect">
            <a:avLst/>
          </a:prstGeom>
        </p:spPr>
      </p:pic>
      <p:pic>
        <p:nvPicPr>
          <p:cNvPr id="287" name="图片 286">
            <a:extLst>
              <a:ext uri="{FF2B5EF4-FFF2-40B4-BE49-F238E27FC236}">
                <a16:creationId xmlns:a16="http://schemas.microsoft.com/office/drawing/2014/main" id="{C415797D-6D62-94BD-3186-EE4BB909C8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66419" y="3863202"/>
            <a:ext cx="252189" cy="252189"/>
          </a:xfrm>
          <a:prstGeom prst="rect">
            <a:avLst/>
          </a:prstGeom>
        </p:spPr>
      </p:pic>
      <p:sp>
        <p:nvSpPr>
          <p:cNvPr id="50" name="AutoShape 15">
            <a:extLst>
              <a:ext uri="{FF2B5EF4-FFF2-40B4-BE49-F238E27FC236}">
                <a16:creationId xmlns:a16="http://schemas.microsoft.com/office/drawing/2014/main" id="{3DEE719F-58C1-E218-3230-4CE2EF87A1C1}"/>
              </a:ext>
            </a:extLst>
          </p:cNvPr>
          <p:cNvSpPr/>
          <p:nvPr/>
        </p:nvSpPr>
        <p:spPr>
          <a:xfrm>
            <a:off x="471193" y="1092045"/>
            <a:ext cx="1065894" cy="25715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50" dirty="0"/>
              <a:t>Static Analysis</a:t>
            </a:r>
            <a:endParaRPr lang="en-US" sz="1000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20E3465-ACDF-4E85-9911-90C9DA9C364D}"/>
              </a:ext>
            </a:extLst>
          </p:cNvPr>
          <p:cNvGrpSpPr/>
          <p:nvPr/>
        </p:nvGrpSpPr>
        <p:grpSpPr>
          <a:xfrm>
            <a:off x="343492" y="1362097"/>
            <a:ext cx="2578673" cy="1242537"/>
            <a:chOff x="279090" y="1770434"/>
            <a:chExt cx="2109438" cy="1010171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E46EB6A6-4328-BD5B-F59B-BA795C132FB2}"/>
                </a:ext>
              </a:extLst>
            </p:cNvPr>
            <p:cNvGrpSpPr/>
            <p:nvPr/>
          </p:nvGrpSpPr>
          <p:grpSpPr>
            <a:xfrm>
              <a:off x="353861" y="1834385"/>
              <a:ext cx="2034667" cy="429397"/>
              <a:chOff x="-2361745" y="1565337"/>
              <a:chExt cx="2034667" cy="42939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3CF2EC6-52D2-C89D-0249-FF0D91BE4BBE}"/>
                  </a:ext>
                </a:extLst>
              </p:cNvPr>
              <p:cNvGrpSpPr/>
              <p:nvPr/>
            </p:nvGrpSpPr>
            <p:grpSpPr>
              <a:xfrm>
                <a:off x="-2361745" y="1565337"/>
                <a:ext cx="2034667" cy="429397"/>
                <a:chOff x="-580286" y="1626627"/>
                <a:chExt cx="2034667" cy="429397"/>
              </a:xfrm>
            </p:grpSpPr>
            <p:sp>
              <p:nvSpPr>
                <p:cNvPr id="3" name="AutoShape 3"/>
                <p:cNvSpPr/>
                <p:nvPr/>
              </p:nvSpPr>
              <p:spPr>
                <a:xfrm>
                  <a:off x="-580286" y="1628449"/>
                  <a:ext cx="1877219" cy="427575"/>
                </a:xfrm>
                <a:prstGeom prst="roundRect">
                  <a:avLst>
                    <a:gd name="adj" fmla="val 6034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82931C69-CC4F-BC3B-2851-AA6DEDF8730F}"/>
                    </a:ext>
                  </a:extLst>
                </p:cNvPr>
                <p:cNvGrpSpPr/>
                <p:nvPr/>
              </p:nvGrpSpPr>
              <p:grpSpPr>
                <a:xfrm>
                  <a:off x="380262" y="1655809"/>
                  <a:ext cx="503746" cy="363725"/>
                  <a:chOff x="5041746" y="5728664"/>
                  <a:chExt cx="1665805" cy="1046702"/>
                </a:xfrm>
              </p:grpSpPr>
              <p:pic>
                <p:nvPicPr>
                  <p:cNvPr id="174" name="Picture 71">
                    <a:extLst>
                      <a:ext uri="{FF2B5EF4-FFF2-40B4-BE49-F238E27FC236}">
                        <a16:creationId xmlns:a16="http://schemas.microsoft.com/office/drawing/2014/main" id="{4F2859AF-E10A-28CB-5893-07A73E6A6E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41746" y="5728664"/>
                    <a:ext cx="418839" cy="38859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cxnSp>
                <p:nvCxnSpPr>
                  <p:cNvPr id="179" name="连接符: 肘形 178">
                    <a:extLst>
                      <a:ext uri="{FF2B5EF4-FFF2-40B4-BE49-F238E27FC236}">
                        <a16:creationId xmlns:a16="http://schemas.microsoft.com/office/drawing/2014/main" id="{585B0AC1-AB6D-1944-60FE-4DFDCCCEB109}"/>
                      </a:ext>
                    </a:extLst>
                  </p:cNvPr>
                  <p:cNvCxnSpPr>
                    <a:cxnSpLocks/>
                    <a:stCxn id="174" idx="2"/>
                    <a:endCxn id="207" idx="1"/>
                  </p:cNvCxnSpPr>
                  <p:nvPr/>
                </p:nvCxnSpPr>
                <p:spPr>
                  <a:xfrm rot="16200000" flipH="1">
                    <a:off x="5429003" y="5939424"/>
                    <a:ext cx="140094" cy="495769"/>
                  </a:xfrm>
                  <a:prstGeom prst="bentConnector2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7" name="Picture 71">
                    <a:extLst>
                      <a:ext uri="{FF2B5EF4-FFF2-40B4-BE49-F238E27FC236}">
                        <a16:creationId xmlns:a16="http://schemas.microsoft.com/office/drawing/2014/main" id="{0854C228-EF0C-8693-2BDA-8119CE04CC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46935" y="6063057"/>
                    <a:ext cx="418839" cy="38859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211" name="Picture 71">
                    <a:extLst>
                      <a:ext uri="{FF2B5EF4-FFF2-40B4-BE49-F238E27FC236}">
                        <a16:creationId xmlns:a16="http://schemas.microsoft.com/office/drawing/2014/main" id="{AECC4CD5-87C4-14A0-0FCE-79E58A5F98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88712" y="6386768"/>
                    <a:ext cx="418839" cy="38859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cxnSp>
                <p:nvCxnSpPr>
                  <p:cNvPr id="217" name="连接符: 肘形 216">
                    <a:extLst>
                      <a:ext uri="{FF2B5EF4-FFF2-40B4-BE49-F238E27FC236}">
                        <a16:creationId xmlns:a16="http://schemas.microsoft.com/office/drawing/2014/main" id="{E301C996-5C5C-7E26-C933-920765F88744}"/>
                      </a:ext>
                    </a:extLst>
                  </p:cNvPr>
                  <p:cNvCxnSpPr>
                    <a:cxnSpLocks/>
                    <a:stCxn id="207" idx="2"/>
                    <a:endCxn id="211" idx="1"/>
                  </p:cNvCxnSpPr>
                  <p:nvPr/>
                </p:nvCxnSpPr>
                <p:spPr>
                  <a:xfrm rot="16200000" flipH="1">
                    <a:off x="6057828" y="6350183"/>
                    <a:ext cx="129412" cy="332356"/>
                  </a:xfrm>
                  <a:prstGeom prst="bentConnector2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AutoShape 119">
                  <a:extLst>
                    <a:ext uri="{FF2B5EF4-FFF2-40B4-BE49-F238E27FC236}">
                      <a16:creationId xmlns:a16="http://schemas.microsoft.com/office/drawing/2014/main" id="{7A5582B4-F4EF-5070-8E6C-498B191DD695}"/>
                    </a:ext>
                  </a:extLst>
                </p:cNvPr>
                <p:cNvSpPr/>
                <p:nvPr/>
              </p:nvSpPr>
              <p:spPr>
                <a:xfrm>
                  <a:off x="647564" y="1731551"/>
                  <a:ext cx="806817" cy="11972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Interactables</a:t>
                  </a:r>
                  <a:endParaRPr lang="en-US" sz="1200" dirty="0"/>
                </a:p>
              </p:txBody>
            </p:sp>
            <p:sp>
              <p:nvSpPr>
                <p:cNvPr id="267" name="AutoShape 119">
                  <a:extLst>
                    <a:ext uri="{FF2B5EF4-FFF2-40B4-BE49-F238E27FC236}">
                      <a16:creationId xmlns:a16="http://schemas.microsoft.com/office/drawing/2014/main" id="{1293F4BD-560C-D4C3-09DB-72034663940B}"/>
                    </a:ext>
                  </a:extLst>
                </p:cNvPr>
                <p:cNvSpPr/>
                <p:nvPr/>
              </p:nvSpPr>
              <p:spPr>
                <a:xfrm>
                  <a:off x="420540" y="1626627"/>
                  <a:ext cx="849820" cy="110539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Environment</a:t>
                  </a:r>
                  <a:endParaRPr lang="en-US" sz="1200" dirty="0"/>
                </a:p>
              </p:txBody>
            </p:sp>
            <p:sp>
              <p:nvSpPr>
                <p:cNvPr id="268" name="AutoShape 119">
                  <a:extLst>
                    <a:ext uri="{FF2B5EF4-FFF2-40B4-BE49-F238E27FC236}">
                      <a16:creationId xmlns:a16="http://schemas.microsoft.com/office/drawing/2014/main" id="{9F20133E-2D00-92F4-A9BD-78E89364480C}"/>
                    </a:ext>
                  </a:extLst>
                </p:cNvPr>
                <p:cNvSpPr/>
                <p:nvPr/>
              </p:nvSpPr>
              <p:spPr>
                <a:xfrm>
                  <a:off x="826736" y="1833049"/>
                  <a:ext cx="432630" cy="129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Box</a:t>
                  </a:r>
                  <a:endParaRPr lang="en-US" sz="1200" dirty="0"/>
                </a:p>
              </p:txBody>
            </p:sp>
          </p:grpSp>
          <p:sp>
            <p:nvSpPr>
              <p:cNvPr id="29" name="AutoShape 29"/>
              <p:cNvSpPr/>
              <p:nvPr/>
            </p:nvSpPr>
            <p:spPr>
              <a:xfrm>
                <a:off x="-2322011" y="1829442"/>
                <a:ext cx="1225913" cy="12142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1050" dirty="0">
                    <a:solidFill>
                      <a:srgbClr val="1F2329"/>
                    </a:solidFill>
                  </a:rPr>
                  <a:t>S1. Scene/prefab scan</a:t>
                </a:r>
                <a:endParaRPr lang="en-US" sz="1050" dirty="0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A63130D6-871A-E622-0EF4-4C3E3A2BF9C3}"/>
                </a:ext>
              </a:extLst>
            </p:cNvPr>
            <p:cNvGrpSpPr/>
            <p:nvPr/>
          </p:nvGrpSpPr>
          <p:grpSpPr>
            <a:xfrm>
              <a:off x="358597" y="2317959"/>
              <a:ext cx="1866166" cy="181409"/>
              <a:chOff x="163717" y="2878489"/>
              <a:chExt cx="1502100" cy="181409"/>
            </a:xfrm>
          </p:grpSpPr>
          <p:sp>
            <p:nvSpPr>
              <p:cNvPr id="20" name="AutoShape 3">
                <a:extLst>
                  <a:ext uri="{FF2B5EF4-FFF2-40B4-BE49-F238E27FC236}">
                    <a16:creationId xmlns:a16="http://schemas.microsoft.com/office/drawing/2014/main" id="{23F4B7B8-7C1A-FE17-CEE6-D5E72BC2BD99}"/>
                  </a:ext>
                </a:extLst>
              </p:cNvPr>
              <p:cNvSpPr/>
              <p:nvPr/>
            </p:nvSpPr>
            <p:spPr>
              <a:xfrm>
                <a:off x="163717" y="2878489"/>
                <a:ext cx="1502100" cy="181409"/>
              </a:xfrm>
              <a:prstGeom prst="roundRect">
                <a:avLst>
                  <a:gd name="adj" fmla="val 6034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sp>
            <p:nvSpPr>
              <p:cNvPr id="112" name="AutoShape 29">
                <a:extLst>
                  <a:ext uri="{FF2B5EF4-FFF2-40B4-BE49-F238E27FC236}">
                    <a16:creationId xmlns:a16="http://schemas.microsoft.com/office/drawing/2014/main" id="{4A7F88DD-9A20-F3C2-DA21-B14707D3FA99}"/>
                  </a:ext>
                </a:extLst>
              </p:cNvPr>
              <p:cNvSpPr/>
              <p:nvPr/>
            </p:nvSpPr>
            <p:spPr>
              <a:xfrm>
                <a:off x="199414" y="2883164"/>
                <a:ext cx="1413589" cy="14578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1050" dirty="0">
                    <a:solidFill>
                      <a:srgbClr val="1F2329"/>
                    </a:solidFill>
                  </a:rPr>
                  <a:t>S2. Script binding extraction</a:t>
                </a:r>
                <a:endParaRPr lang="en-US" sz="1050" dirty="0"/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4DEB5BB6-7A9F-4303-2978-A4C6D7736CB0}"/>
                </a:ext>
              </a:extLst>
            </p:cNvPr>
            <p:cNvGrpSpPr/>
            <p:nvPr/>
          </p:nvGrpSpPr>
          <p:grpSpPr>
            <a:xfrm>
              <a:off x="359074" y="2547688"/>
              <a:ext cx="1931783" cy="181409"/>
              <a:chOff x="164194" y="3108219"/>
              <a:chExt cx="1931783" cy="181409"/>
            </a:xfrm>
          </p:grpSpPr>
          <p:sp>
            <p:nvSpPr>
              <p:cNvPr id="120" name="AutoShape 3">
                <a:extLst>
                  <a:ext uri="{FF2B5EF4-FFF2-40B4-BE49-F238E27FC236}">
                    <a16:creationId xmlns:a16="http://schemas.microsoft.com/office/drawing/2014/main" id="{B26A646C-803A-BE08-95EC-428C27BEB849}"/>
                  </a:ext>
                </a:extLst>
              </p:cNvPr>
              <p:cNvSpPr/>
              <p:nvPr/>
            </p:nvSpPr>
            <p:spPr>
              <a:xfrm>
                <a:off x="164194" y="3108219"/>
                <a:ext cx="1869923" cy="181409"/>
              </a:xfrm>
              <a:prstGeom prst="roundRect">
                <a:avLst>
                  <a:gd name="adj" fmla="val 6034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sp>
            <p:nvSpPr>
              <p:cNvPr id="124" name="AutoShape 29">
                <a:extLst>
                  <a:ext uri="{FF2B5EF4-FFF2-40B4-BE49-F238E27FC236}">
                    <a16:creationId xmlns:a16="http://schemas.microsoft.com/office/drawing/2014/main" id="{91AC0066-9032-B14A-5038-A617ADC9B17E}"/>
                  </a:ext>
                </a:extLst>
              </p:cNvPr>
              <p:cNvSpPr/>
              <p:nvPr/>
            </p:nvSpPr>
            <p:spPr>
              <a:xfrm>
                <a:off x="199891" y="3112894"/>
                <a:ext cx="1896086" cy="14578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1050" dirty="0">
                    <a:solidFill>
                      <a:srgbClr val="1F2329"/>
                    </a:solidFill>
                  </a:rPr>
                  <a:t>S3. Interaction pattern identification</a:t>
                </a:r>
                <a:endParaRPr lang="en-US" sz="1050" dirty="0"/>
              </a:p>
            </p:txBody>
          </p:sp>
        </p:grpSp>
        <p:sp>
          <p:nvSpPr>
            <p:cNvPr id="144" name="AutoShape 11">
              <a:extLst>
                <a:ext uri="{FF2B5EF4-FFF2-40B4-BE49-F238E27FC236}">
                  <a16:creationId xmlns:a16="http://schemas.microsoft.com/office/drawing/2014/main" id="{D5CD180B-8E27-80CB-3E53-B23C67F5BD7E}"/>
                </a:ext>
              </a:extLst>
            </p:cNvPr>
            <p:cNvSpPr/>
            <p:nvPr/>
          </p:nvSpPr>
          <p:spPr>
            <a:xfrm>
              <a:off x="279090" y="1770434"/>
              <a:ext cx="2046956" cy="1010171"/>
            </a:xfrm>
            <a:prstGeom prst="roundRect">
              <a:avLst>
                <a:gd name="adj" fmla="val 6803"/>
              </a:avLst>
            </a:prstGeom>
            <a:noFill/>
            <a:ln w="25400" cap="flat"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3200" dirty="0"/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51ED0DAB-DF41-8263-102D-F0192BB1AA7A}"/>
              </a:ext>
            </a:extLst>
          </p:cNvPr>
          <p:cNvGrpSpPr/>
          <p:nvPr/>
        </p:nvGrpSpPr>
        <p:grpSpPr>
          <a:xfrm>
            <a:off x="367352" y="2830413"/>
            <a:ext cx="2519617" cy="955974"/>
            <a:chOff x="-2809952" y="835824"/>
            <a:chExt cx="2519617" cy="955974"/>
          </a:xfrm>
        </p:grpSpPr>
        <p:sp>
          <p:nvSpPr>
            <p:cNvPr id="234" name="AutoShape 29">
              <a:extLst>
                <a:ext uri="{FF2B5EF4-FFF2-40B4-BE49-F238E27FC236}">
                  <a16:creationId xmlns:a16="http://schemas.microsoft.com/office/drawing/2014/main" id="{C29266F4-FBBF-6819-FE84-B21E8354D189}"/>
                </a:ext>
              </a:extLst>
            </p:cNvPr>
            <p:cNvSpPr/>
            <p:nvPr/>
          </p:nvSpPr>
          <p:spPr>
            <a:xfrm>
              <a:off x="-2642420" y="965011"/>
              <a:ext cx="2171826" cy="158476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00" dirty="0">
                  <a:solidFill>
                    <a:srgbClr val="1F2329"/>
                  </a:solidFill>
                </a:rPr>
                <a:t>D1. Runtime state observation</a:t>
              </a:r>
              <a:endParaRPr lang="en-US" sz="1000" dirty="0"/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5E149D8-A965-CB4A-76B9-B0AEBBAFE347}"/>
                </a:ext>
              </a:extLst>
            </p:cNvPr>
            <p:cNvGrpSpPr/>
            <p:nvPr/>
          </p:nvGrpSpPr>
          <p:grpSpPr>
            <a:xfrm>
              <a:off x="-2709068" y="1211644"/>
              <a:ext cx="2297081" cy="236769"/>
              <a:chOff x="163717" y="2878489"/>
              <a:chExt cx="1502100" cy="181409"/>
            </a:xfrm>
          </p:grpSpPr>
          <p:sp>
            <p:nvSpPr>
              <p:cNvPr id="225" name="AutoShape 3">
                <a:extLst>
                  <a:ext uri="{FF2B5EF4-FFF2-40B4-BE49-F238E27FC236}">
                    <a16:creationId xmlns:a16="http://schemas.microsoft.com/office/drawing/2014/main" id="{809C69BD-850D-B1E1-A555-803A7AFC5BA0}"/>
                  </a:ext>
                </a:extLst>
              </p:cNvPr>
              <p:cNvSpPr/>
              <p:nvPr/>
            </p:nvSpPr>
            <p:spPr>
              <a:xfrm>
                <a:off x="163717" y="2878489"/>
                <a:ext cx="1502100" cy="181409"/>
              </a:xfrm>
              <a:prstGeom prst="roundRect">
                <a:avLst>
                  <a:gd name="adj" fmla="val 6034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200" dirty="0"/>
              </a:p>
            </p:txBody>
          </p:sp>
          <p:sp>
            <p:nvSpPr>
              <p:cNvPr id="229" name="AutoShape 29">
                <a:extLst>
                  <a:ext uri="{FF2B5EF4-FFF2-40B4-BE49-F238E27FC236}">
                    <a16:creationId xmlns:a16="http://schemas.microsoft.com/office/drawing/2014/main" id="{5D121CD7-68B9-A1B0-9ADF-54DCF0A4B012}"/>
                  </a:ext>
                </a:extLst>
              </p:cNvPr>
              <p:cNvSpPr/>
              <p:nvPr/>
            </p:nvSpPr>
            <p:spPr>
              <a:xfrm>
                <a:off x="199414" y="2883164"/>
                <a:ext cx="1413589" cy="14578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1000" dirty="0">
                    <a:solidFill>
                      <a:srgbClr val="1F2329"/>
                    </a:solidFill>
                  </a:rPr>
                  <a:t>D2. Interaction flow tracing</a:t>
                </a:r>
                <a:endParaRPr lang="en-US" sz="1000" dirty="0"/>
              </a:p>
            </p:txBody>
          </p:sp>
        </p:grpSp>
        <p:sp>
          <p:nvSpPr>
            <p:cNvPr id="292" name="AutoShape 3">
              <a:extLst>
                <a:ext uri="{FF2B5EF4-FFF2-40B4-BE49-F238E27FC236}">
                  <a16:creationId xmlns:a16="http://schemas.microsoft.com/office/drawing/2014/main" id="{FCD270F7-D1F4-B34B-BA8E-847C6CFB4562}"/>
                </a:ext>
              </a:extLst>
            </p:cNvPr>
            <p:cNvSpPr/>
            <p:nvPr/>
          </p:nvSpPr>
          <p:spPr>
            <a:xfrm>
              <a:off x="-2715618" y="924933"/>
              <a:ext cx="2297081" cy="236769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200" dirty="0"/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0E9FECF4-54B7-91B3-F1DE-E3746B67237C}"/>
                </a:ext>
              </a:extLst>
            </p:cNvPr>
            <p:cNvGrpSpPr/>
            <p:nvPr/>
          </p:nvGrpSpPr>
          <p:grpSpPr>
            <a:xfrm>
              <a:off x="-2711499" y="1487803"/>
              <a:ext cx="2377849" cy="236769"/>
              <a:chOff x="164194" y="3108219"/>
              <a:chExt cx="1931783" cy="181409"/>
            </a:xfrm>
          </p:grpSpPr>
          <p:sp>
            <p:nvSpPr>
              <p:cNvPr id="185" name="AutoShape 3">
                <a:extLst>
                  <a:ext uri="{FF2B5EF4-FFF2-40B4-BE49-F238E27FC236}">
                    <a16:creationId xmlns:a16="http://schemas.microsoft.com/office/drawing/2014/main" id="{68D67C83-E6D9-7C18-6FDA-FC627CEFF7C7}"/>
                  </a:ext>
                </a:extLst>
              </p:cNvPr>
              <p:cNvSpPr/>
              <p:nvPr/>
            </p:nvSpPr>
            <p:spPr>
              <a:xfrm>
                <a:off x="164194" y="3108219"/>
                <a:ext cx="1869923" cy="181409"/>
              </a:xfrm>
              <a:prstGeom prst="roundRect">
                <a:avLst>
                  <a:gd name="adj" fmla="val 6034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200" dirty="0"/>
              </a:p>
            </p:txBody>
          </p:sp>
          <p:sp>
            <p:nvSpPr>
              <p:cNvPr id="220" name="AutoShape 29">
                <a:extLst>
                  <a:ext uri="{FF2B5EF4-FFF2-40B4-BE49-F238E27FC236}">
                    <a16:creationId xmlns:a16="http://schemas.microsoft.com/office/drawing/2014/main" id="{6210F749-1C03-0F01-2405-FDCA145CF341}"/>
                  </a:ext>
                </a:extLst>
              </p:cNvPr>
              <p:cNvSpPr/>
              <p:nvPr/>
            </p:nvSpPr>
            <p:spPr>
              <a:xfrm>
                <a:off x="199891" y="3112894"/>
                <a:ext cx="1896086" cy="14578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1000" dirty="0">
                    <a:solidFill>
                      <a:srgbClr val="1F2329"/>
                    </a:solidFill>
                  </a:rPr>
                  <a:t>D3. Heuristic validation of task logic</a:t>
                </a:r>
                <a:endParaRPr lang="en-US" sz="1000" dirty="0"/>
              </a:p>
            </p:txBody>
          </p:sp>
        </p:grpSp>
        <p:sp>
          <p:nvSpPr>
            <p:cNvPr id="180" name="AutoShape 11">
              <a:extLst>
                <a:ext uri="{FF2B5EF4-FFF2-40B4-BE49-F238E27FC236}">
                  <a16:creationId xmlns:a16="http://schemas.microsoft.com/office/drawing/2014/main" id="{F4B0652A-2F8D-3D6E-E8C5-188B3D5AC194}"/>
                </a:ext>
              </a:extLst>
            </p:cNvPr>
            <p:cNvSpPr/>
            <p:nvPr/>
          </p:nvSpPr>
          <p:spPr>
            <a:xfrm>
              <a:off x="-2809952" y="835824"/>
              <a:ext cx="2519617" cy="955974"/>
            </a:xfrm>
            <a:prstGeom prst="roundRect">
              <a:avLst>
                <a:gd name="adj" fmla="val 6803"/>
              </a:avLst>
            </a:prstGeom>
            <a:noFill/>
            <a:ln w="25400" cap="flat"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3200" dirty="0"/>
            </a:p>
          </p:txBody>
        </p:sp>
      </p:grpSp>
      <p:sp>
        <p:nvSpPr>
          <p:cNvPr id="316" name="文本框 315">
            <a:extLst>
              <a:ext uri="{FF2B5EF4-FFF2-40B4-BE49-F238E27FC236}">
                <a16:creationId xmlns:a16="http://schemas.microsoft.com/office/drawing/2014/main" id="{7C588A01-606F-E5B1-881A-60DD1905C772}"/>
              </a:ext>
            </a:extLst>
          </p:cNvPr>
          <p:cNvSpPr txBox="1"/>
          <p:nvPr/>
        </p:nvSpPr>
        <p:spPr>
          <a:xfrm>
            <a:off x="266760" y="3956671"/>
            <a:ext cx="26747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/>
              <a:t>Output the heuristic rules &amp; experiences</a:t>
            </a:r>
            <a:endParaRPr lang="zh-CN" altLang="en-US" sz="1100" dirty="0"/>
          </a:p>
        </p:txBody>
      </p: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D1250DBB-7364-B7A4-3B8C-472129E9E7EA}"/>
              </a:ext>
            </a:extLst>
          </p:cNvPr>
          <p:cNvGrpSpPr/>
          <p:nvPr/>
        </p:nvGrpSpPr>
        <p:grpSpPr>
          <a:xfrm>
            <a:off x="191483" y="4675328"/>
            <a:ext cx="1331377" cy="420735"/>
            <a:chOff x="-1530304" y="3709843"/>
            <a:chExt cx="1331377" cy="420735"/>
          </a:xfrm>
        </p:grpSpPr>
        <p:grpSp>
          <p:nvGrpSpPr>
            <p:cNvPr id="330" name="Group 10">
              <a:extLst>
                <a:ext uri="{FF2B5EF4-FFF2-40B4-BE49-F238E27FC236}">
                  <a16:creationId xmlns:a16="http://schemas.microsoft.com/office/drawing/2014/main" id="{FA8C27A0-140D-951D-BFE6-4A09D5AB8B34}"/>
                </a:ext>
              </a:extLst>
            </p:cNvPr>
            <p:cNvGrpSpPr/>
            <p:nvPr/>
          </p:nvGrpSpPr>
          <p:grpSpPr>
            <a:xfrm>
              <a:off x="-1525266" y="3709843"/>
              <a:ext cx="1326339" cy="420735"/>
              <a:chOff x="640815" y="1618542"/>
              <a:chExt cx="1326339" cy="351088"/>
            </a:xfrm>
          </p:grpSpPr>
          <p:sp>
            <p:nvSpPr>
              <p:cNvPr id="336" name="AutoShape 11">
                <a:extLst>
                  <a:ext uri="{FF2B5EF4-FFF2-40B4-BE49-F238E27FC236}">
                    <a16:creationId xmlns:a16="http://schemas.microsoft.com/office/drawing/2014/main" id="{C1ADA4B2-BAA1-668A-C8A6-90180263756F}"/>
                  </a:ext>
                </a:extLst>
              </p:cNvPr>
              <p:cNvSpPr/>
              <p:nvPr/>
            </p:nvSpPr>
            <p:spPr>
              <a:xfrm>
                <a:off x="640815" y="1618542"/>
                <a:ext cx="1279408" cy="321922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39" name="AutoShape 13">
                <a:extLst>
                  <a:ext uri="{FF2B5EF4-FFF2-40B4-BE49-F238E27FC236}">
                    <a16:creationId xmlns:a16="http://schemas.microsoft.com/office/drawing/2014/main" id="{5DB347BD-2EF7-35DC-6728-93A38ABD9EF0}"/>
                  </a:ext>
                </a:extLst>
              </p:cNvPr>
              <p:cNvSpPr/>
              <p:nvPr/>
            </p:nvSpPr>
            <p:spPr>
              <a:xfrm>
                <a:off x="804317" y="1619993"/>
                <a:ext cx="1162837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altLang="zh-CN" sz="1000" dirty="0"/>
                  <a:t>Heuristic rules &amp; experiences</a:t>
                </a:r>
              </a:p>
            </p:txBody>
          </p:sp>
        </p:grpSp>
        <p:pic>
          <p:nvPicPr>
            <p:cNvPr id="341" name="图片 340">
              <a:extLst>
                <a:ext uri="{FF2B5EF4-FFF2-40B4-BE49-F238E27FC236}">
                  <a16:creationId xmlns:a16="http://schemas.microsoft.com/office/drawing/2014/main" id="{D6F97993-A511-77EC-1D7A-C9DB713A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530304" y="3729586"/>
              <a:ext cx="339389" cy="329635"/>
            </a:xfrm>
            <a:prstGeom prst="rect">
              <a:avLst/>
            </a:prstGeom>
          </p:spPr>
        </p:pic>
      </p:grpSp>
      <p:pic>
        <p:nvPicPr>
          <p:cNvPr id="347" name="图片 346">
            <a:extLst>
              <a:ext uri="{FF2B5EF4-FFF2-40B4-BE49-F238E27FC236}">
                <a16:creationId xmlns:a16="http://schemas.microsoft.com/office/drawing/2014/main" id="{A1FDB3E9-60AD-DA41-4037-9EA59DFD24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921" y="4806589"/>
            <a:ext cx="258127" cy="283676"/>
          </a:xfrm>
          <a:prstGeom prst="rect">
            <a:avLst/>
          </a:prstGeom>
        </p:spPr>
      </p:pic>
      <p:sp>
        <p:nvSpPr>
          <p:cNvPr id="353" name="AutoShape 14">
            <a:extLst>
              <a:ext uri="{FF2B5EF4-FFF2-40B4-BE49-F238E27FC236}">
                <a16:creationId xmlns:a16="http://schemas.microsoft.com/office/drawing/2014/main" id="{339C29FB-DC0F-540D-B4EB-BF497971D507}"/>
              </a:ext>
            </a:extLst>
          </p:cNvPr>
          <p:cNvSpPr/>
          <p:nvPr/>
        </p:nvSpPr>
        <p:spPr>
          <a:xfrm rot="18562953">
            <a:off x="1352597" y="5096059"/>
            <a:ext cx="180235" cy="249544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B6E2D281-7F73-24A0-858A-B8ED6E05BF2A}"/>
              </a:ext>
            </a:extLst>
          </p:cNvPr>
          <p:cNvGrpSpPr/>
          <p:nvPr/>
        </p:nvGrpSpPr>
        <p:grpSpPr>
          <a:xfrm>
            <a:off x="1593006" y="5144884"/>
            <a:ext cx="1481598" cy="447166"/>
            <a:chOff x="282952" y="5346144"/>
            <a:chExt cx="1481598" cy="447166"/>
          </a:xfrm>
        </p:grpSpPr>
        <p:sp>
          <p:nvSpPr>
            <p:cNvPr id="324" name="AutoShape 11">
              <a:extLst>
                <a:ext uri="{FF2B5EF4-FFF2-40B4-BE49-F238E27FC236}">
                  <a16:creationId xmlns:a16="http://schemas.microsoft.com/office/drawing/2014/main" id="{2ACCF0E8-63A5-6DEA-8379-457D21609518}"/>
                </a:ext>
              </a:extLst>
            </p:cNvPr>
            <p:cNvSpPr/>
            <p:nvPr/>
          </p:nvSpPr>
          <p:spPr>
            <a:xfrm>
              <a:off x="282952" y="5346144"/>
              <a:ext cx="1427862" cy="435256"/>
            </a:xfrm>
            <a:prstGeom prst="roundRect">
              <a:avLst>
                <a:gd name="adj" fmla="val 6803"/>
              </a:avLst>
            </a:prstGeom>
            <a:noFill/>
            <a:ln w="25400" cap="flat"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pic>
          <p:nvPicPr>
            <p:cNvPr id="359" name="Picture 117">
              <a:extLst>
                <a:ext uri="{FF2B5EF4-FFF2-40B4-BE49-F238E27FC236}">
                  <a16:creationId xmlns:a16="http://schemas.microsoft.com/office/drawing/2014/main" id="{32655E39-BAFB-BFB7-53A2-A67DDF9B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734" y="5436470"/>
              <a:ext cx="269557" cy="254603"/>
            </a:xfrm>
            <a:prstGeom prst="roundRect">
              <a:avLst>
                <a:gd name="adj" fmla="val 10768"/>
              </a:avLst>
            </a:prstGeom>
            <a:ln>
              <a:noFill/>
              <a:prstDash val="solid"/>
            </a:ln>
          </p:spPr>
        </p:pic>
        <p:pic>
          <p:nvPicPr>
            <p:cNvPr id="358" name="图片 357">
              <a:extLst>
                <a:ext uri="{FF2B5EF4-FFF2-40B4-BE49-F238E27FC236}">
                  <a16:creationId xmlns:a16="http://schemas.microsoft.com/office/drawing/2014/main" id="{DC4FECEF-7834-C100-0571-54F2A3CCB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6885" y="5556371"/>
              <a:ext cx="206321" cy="206321"/>
            </a:xfrm>
            <a:prstGeom prst="rect">
              <a:avLst/>
            </a:prstGeom>
          </p:spPr>
        </p:pic>
        <p:sp>
          <p:nvSpPr>
            <p:cNvPr id="360" name="AutoShape 13">
              <a:extLst>
                <a:ext uri="{FF2B5EF4-FFF2-40B4-BE49-F238E27FC236}">
                  <a16:creationId xmlns:a16="http://schemas.microsoft.com/office/drawing/2014/main" id="{4BCE577D-07B0-3E2F-E65D-EE465040BEE8}"/>
                </a:ext>
              </a:extLst>
            </p:cNvPr>
            <p:cNvSpPr/>
            <p:nvPr/>
          </p:nvSpPr>
          <p:spPr>
            <a:xfrm>
              <a:off x="609265" y="5428345"/>
              <a:ext cx="1155285" cy="36496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altLang="zh-CN" sz="1000" dirty="0"/>
                <a:t>Abstract Models</a:t>
              </a:r>
            </a:p>
          </p:txBody>
        </p:sp>
      </p:grpSp>
      <p:pic>
        <p:nvPicPr>
          <p:cNvPr id="24" name="Picture 118">
            <a:extLst>
              <a:ext uri="{FF2B5EF4-FFF2-40B4-BE49-F238E27FC236}">
                <a16:creationId xmlns:a16="http://schemas.microsoft.com/office/drawing/2014/main" id="{A05FE58D-17BE-B60D-C991-93CBE38A01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8044" y="4656388"/>
            <a:ext cx="247891" cy="234139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95" name="文本框 394">
            <a:extLst>
              <a:ext uri="{FF2B5EF4-FFF2-40B4-BE49-F238E27FC236}">
                <a16:creationId xmlns:a16="http://schemas.microsoft.com/office/drawing/2014/main" id="{5164A50F-9CA6-A687-CBF9-C0D9B351CE69}"/>
              </a:ext>
            </a:extLst>
          </p:cNvPr>
          <p:cNvSpPr txBox="1"/>
          <p:nvPr/>
        </p:nvSpPr>
        <p:spPr>
          <a:xfrm>
            <a:off x="5327701" y="2527496"/>
            <a:ext cx="955608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Implement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3B894EF9-E395-6813-42C6-8758346B5EF0}"/>
              </a:ext>
            </a:extLst>
          </p:cNvPr>
          <p:cNvSpPr txBox="1"/>
          <p:nvPr/>
        </p:nvSpPr>
        <p:spPr>
          <a:xfrm>
            <a:off x="6384825" y="2527496"/>
            <a:ext cx="955608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Implement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73D29DCE-918D-9262-0CBF-105D3C78E786}"/>
              </a:ext>
            </a:extLst>
          </p:cNvPr>
          <p:cNvSpPr txBox="1"/>
          <p:nvPr/>
        </p:nvSpPr>
        <p:spPr>
          <a:xfrm>
            <a:off x="5960491" y="1880938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744BFB4D-7E54-5965-AFF8-935276B2103D}"/>
              </a:ext>
            </a:extLst>
          </p:cNvPr>
          <p:cNvSpPr txBox="1"/>
          <p:nvPr/>
        </p:nvSpPr>
        <p:spPr>
          <a:xfrm>
            <a:off x="5855360" y="1115755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Words>318</Words>
  <Application>Microsoft Office PowerPoint</Application>
  <PresentationFormat>自定义</PresentationFormat>
  <Paragraphs>125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Zhengyang Zhu</cp:lastModifiedBy>
  <cp:revision>471</cp:revision>
  <cp:lastPrinted>2025-03-04T07:43:22Z</cp:lastPrinted>
  <dcterms:modified xsi:type="dcterms:W3CDTF">2025-08-30T01:51:29Z</dcterms:modified>
</cp:coreProperties>
</file>