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31675" cy="5040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8" userDrawn="1">
          <p15:clr>
            <a:srgbClr val="747775"/>
          </p15:clr>
        </p15:guide>
        <p15:guide id="2" pos="286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8D6"/>
    <a:srgbClr val="FAD355"/>
    <a:srgbClr val="6A8ED5"/>
    <a:srgbClr val="ED1121"/>
    <a:srgbClr val="CC66FF"/>
    <a:srgbClr val="FFFFFF"/>
    <a:srgbClr val="EF8B3D"/>
    <a:srgbClr val="F5B380"/>
    <a:srgbClr val="EF8B3E"/>
    <a:srgbClr val="FFB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5845" autoAdjust="0"/>
  </p:normalViewPr>
  <p:slideViewPr>
    <p:cSldViewPr snapToGrid="0">
      <p:cViewPr>
        <p:scale>
          <a:sx n="75" d="100"/>
          <a:sy n="75" d="100"/>
        </p:scale>
        <p:origin x="2670" y="1248"/>
      </p:cViewPr>
      <p:guideLst>
        <p:guide orient="horz" pos="918"/>
        <p:guide pos="2865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82725" y="512763"/>
            <a:ext cx="61785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1pPr>
    <a:lvl2pPr marL="422521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2pPr>
    <a:lvl3pPr marL="845038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3pPr>
    <a:lvl4pPr marL="1267559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4pPr>
    <a:lvl5pPr marL="1690076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5pPr>
    <a:lvl6pPr marL="211259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6pPr>
    <a:lvl7pPr marL="253511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7pPr>
    <a:lvl8pPr marL="2957635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8pPr>
    <a:lvl9pPr marL="3380154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82725" y="512763"/>
            <a:ext cx="61785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37362" y="477260"/>
            <a:ext cx="6824067" cy="101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37362" y="1531675"/>
            <a:ext cx="6824067" cy="704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5549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13968" y="2702872"/>
            <a:ext cx="3070830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26002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5550" y="155264"/>
            <a:ext cx="7847679" cy="56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624249" y="-2222391"/>
            <a:ext cx="1850291" cy="784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5549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13968" y="2702872"/>
            <a:ext cx="3070830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26002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6256594" y="409974"/>
            <a:ext cx="2471330" cy="196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2275892" y="-1495082"/>
            <a:ext cx="2471330" cy="5772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5549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13968" y="2702872"/>
            <a:ext cx="3070830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26002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192875" y="1094475"/>
            <a:ext cx="9750713" cy="14573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1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1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192875" y="2594664"/>
            <a:ext cx="9750713" cy="83479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08971" y="4156078"/>
            <a:ext cx="2686642" cy="13680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095641" y="4156078"/>
            <a:ext cx="3940407" cy="13680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833675" y="4156078"/>
            <a:ext cx="2686642" cy="13680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5550" y="155264"/>
            <a:ext cx="7847679" cy="56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5550" y="776309"/>
            <a:ext cx="7847679" cy="185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5549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13968" y="2702872"/>
            <a:ext cx="3070830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26002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0813" y="727025"/>
            <a:ext cx="7847679" cy="121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0813" y="1951552"/>
            <a:ext cx="7847679" cy="63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5549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13968" y="2702872"/>
            <a:ext cx="3070830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26002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5550" y="155264"/>
            <a:ext cx="7847679" cy="56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5547" y="776309"/>
            <a:ext cx="3866970" cy="185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06256" y="776309"/>
            <a:ext cx="3866970" cy="185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5549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13968" y="2702872"/>
            <a:ext cx="3070830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26002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6733" y="155264"/>
            <a:ext cx="7847679" cy="56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6730" y="714873"/>
            <a:ext cx="3849200" cy="35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6730" y="1065224"/>
            <a:ext cx="3849200" cy="156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06248" y="714873"/>
            <a:ext cx="3868156" cy="35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06248" y="1065224"/>
            <a:ext cx="3868156" cy="1566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5549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13968" y="2702872"/>
            <a:ext cx="3070830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26002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5550" y="155264"/>
            <a:ext cx="7847679" cy="56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5549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13968" y="2702872"/>
            <a:ext cx="3070830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26002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5549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13968" y="2702872"/>
            <a:ext cx="3070830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26002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6732" y="194418"/>
            <a:ext cx="2934585" cy="6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68167" y="419886"/>
            <a:ext cx="4606245" cy="207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8098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60" lvl="1" indent="-36193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539" lvl="2" indent="-34288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19" lvl="3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897" lvl="4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076" lvl="5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255" lvl="6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435" lvl="7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616" lvl="8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6732" y="874862"/>
            <a:ext cx="2934585" cy="162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5549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13968" y="2702872"/>
            <a:ext cx="3070830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26002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6732" y="194418"/>
            <a:ext cx="2934585" cy="68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68167" y="419886"/>
            <a:ext cx="4606245" cy="2072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6732" y="874862"/>
            <a:ext cx="2934585" cy="162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5549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13968" y="2702872"/>
            <a:ext cx="3070830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26002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5550" y="155264"/>
            <a:ext cx="7847679" cy="563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5550" y="776309"/>
            <a:ext cx="7847679" cy="1850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5549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13968" y="2702872"/>
            <a:ext cx="3070830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26002" y="2702872"/>
            <a:ext cx="2047219" cy="155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-5003784" y="4131819"/>
            <a:ext cx="2880742" cy="1173673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sp>
        <p:nvSpPr>
          <p:cNvPr id="31" name="AutoShape 31"/>
          <p:cNvSpPr/>
          <p:nvPr/>
        </p:nvSpPr>
        <p:spPr>
          <a:xfrm>
            <a:off x="4413527" y="1580401"/>
            <a:ext cx="3358363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600" b="1" dirty="0">
                <a:solidFill>
                  <a:srgbClr val="1F2329"/>
                </a:solidFill>
              </a:rPr>
              <a:t>VRExplorer Testing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(§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III-D</a:t>
            </a:r>
            <a:r>
              <a:rPr lang="en-US" altLang="zh-CN" sz="1600" dirty="0"/>
              <a:t>) </a:t>
            </a:r>
            <a:endParaRPr lang="en-US" sz="2000" dirty="0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88D3A9CE-1647-034D-A195-A42346C28474}"/>
              </a:ext>
            </a:extLst>
          </p:cNvPr>
          <p:cNvSpPr/>
          <p:nvPr/>
        </p:nvSpPr>
        <p:spPr>
          <a:xfrm>
            <a:off x="7034949" y="3161743"/>
            <a:ext cx="3894239" cy="487283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schemeClr val="accent4">
                  <a:lumMod val="20000"/>
                  <a:lumOff val="80000"/>
                </a:schemeClr>
              </a:solidFill>
              <a:highlight>
                <a:srgbClr val="FFFF00"/>
              </a:highlight>
              <a:latin typeface="+mj-lt"/>
              <a:ea typeface="微软雅黑"/>
              <a:cs typeface="+mn-cs"/>
            </a:endParaRPr>
          </a:p>
        </p:txBody>
      </p: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873981" y="1942823"/>
            <a:ext cx="975689" cy="91738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 rot="1611675">
            <a:off x="8723582" y="2159686"/>
            <a:ext cx="457382" cy="935745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5" name="Group 45"/>
          <p:cNvGrpSpPr/>
          <p:nvPr/>
        </p:nvGrpSpPr>
        <p:grpSpPr>
          <a:xfrm>
            <a:off x="9034953" y="3022995"/>
            <a:ext cx="761428" cy="210826"/>
            <a:chOff x="4692103" y="4907982"/>
            <a:chExt cx="1601074" cy="355370"/>
          </a:xfrm>
        </p:grpSpPr>
        <p:sp>
          <p:nvSpPr>
            <p:cNvPr id="46" name="AutoShape 46"/>
            <p:cNvSpPr/>
            <p:nvPr/>
          </p:nvSpPr>
          <p:spPr>
            <a:xfrm>
              <a:off x="4692103" y="4920679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97511" y="4907982"/>
              <a:ext cx="1528847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 </a:t>
              </a: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PFSM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9298577" y="1931235"/>
            <a:ext cx="1865250" cy="903478"/>
            <a:chOff x="8913758" y="1975184"/>
            <a:chExt cx="1865250" cy="903478"/>
          </a:xfrm>
        </p:grpSpPr>
        <p:sp>
          <p:nvSpPr>
            <p:cNvPr id="57" name="AutoShape 57"/>
            <p:cNvSpPr/>
            <p:nvPr/>
          </p:nvSpPr>
          <p:spPr>
            <a:xfrm>
              <a:off x="8913758" y="1975184"/>
              <a:ext cx="1813382" cy="877901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8473" cy="837352"/>
              <a:chOff x="8959083" y="2010342"/>
              <a:chExt cx="1318473" cy="83735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07480" y="2018810"/>
                <a:ext cx="931985" cy="82888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7702" y="2160422"/>
                <a:ext cx="669854" cy="144520"/>
                <a:chOff x="9607702" y="2160422"/>
                <a:chExt cx="669854" cy="14452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7702" y="2187154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13920" y="2160422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401736" y="2538064"/>
              <a:ext cx="1377272" cy="34059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100" b="1" dirty="0">
                  <a:solidFill>
                    <a:srgbClr val="1F2329"/>
                  </a:solidFill>
                </a:rPr>
                <a:t>VRExplorer Agent</a:t>
              </a:r>
              <a:endParaRPr lang="en-US" sz="1050" dirty="0"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7693093" y="1674926"/>
            <a:ext cx="3476347" cy="279400"/>
            <a:chOff x="7386116" y="1132301"/>
            <a:chExt cx="3476347" cy="279400"/>
          </a:xfrm>
        </p:grpSpPr>
        <p:sp>
          <p:nvSpPr>
            <p:cNvPr id="89" name="AutoShape 89"/>
            <p:cNvSpPr/>
            <p:nvPr/>
          </p:nvSpPr>
          <p:spPr>
            <a:xfrm>
              <a:off x="7518643" y="1132301"/>
              <a:ext cx="334382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2B2F36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Behavior Execution and Scene Exploration</a:t>
              </a:r>
              <a:endParaRPr lang="en-US" sz="1100" b="1" dirty="0">
                <a:latin typeface="+mj-lt"/>
              </a:endParaRPr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386116" y="1167228"/>
              <a:ext cx="195560" cy="201786"/>
              <a:chOff x="7386116" y="1167228"/>
              <a:chExt cx="195560" cy="20178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386116" y="119121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454676" y="11672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grpSp>
        <p:nvGrpSpPr>
          <p:cNvPr id="136" name="Group 136"/>
          <p:cNvGrpSpPr/>
          <p:nvPr/>
        </p:nvGrpSpPr>
        <p:grpSpPr>
          <a:xfrm>
            <a:off x="7708999" y="3873421"/>
            <a:ext cx="1434320" cy="243721"/>
            <a:chOff x="4671343" y="5927696"/>
            <a:chExt cx="3096020" cy="380468"/>
          </a:xfrm>
        </p:grpSpPr>
        <p:sp>
          <p:nvSpPr>
            <p:cNvPr id="137" name="AutoShape 137"/>
            <p:cNvSpPr/>
            <p:nvPr/>
          </p:nvSpPr>
          <p:spPr>
            <a:xfrm>
              <a:off x="4671343" y="5959650"/>
              <a:ext cx="3096020" cy="337193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84618" y="5927696"/>
              <a:ext cx="2957531" cy="38046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8974933" y="2789367"/>
            <a:ext cx="2343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Interaction  &amp; Scene Analysis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8975524" y="3700968"/>
            <a:ext cx="151950" cy="191516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634391" y="1661304"/>
            <a:ext cx="4341901" cy="2487608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06F82DB-828D-2AF1-AD5D-BF2F40E1BE1E}"/>
              </a:ext>
            </a:extLst>
          </p:cNvPr>
          <p:cNvGrpSpPr/>
          <p:nvPr/>
        </p:nvGrpSpPr>
        <p:grpSpPr>
          <a:xfrm>
            <a:off x="-5530263" y="2286097"/>
            <a:ext cx="4047346" cy="1156130"/>
            <a:chOff x="3149200" y="6606833"/>
            <a:chExt cx="4047346" cy="1156130"/>
          </a:xfrm>
        </p:grpSpPr>
        <p:sp>
          <p:nvSpPr>
            <p:cNvPr id="51" name="AutoShape 115">
              <a:extLst>
                <a:ext uri="{FF2B5EF4-FFF2-40B4-BE49-F238E27FC236}">
                  <a16:creationId xmlns:a16="http://schemas.microsoft.com/office/drawing/2014/main" id="{7FF9B47E-12AC-6C66-2DCB-DE959668AEEA}"/>
                </a:ext>
              </a:extLst>
            </p:cNvPr>
            <p:cNvSpPr/>
            <p:nvPr/>
          </p:nvSpPr>
          <p:spPr>
            <a:xfrm>
              <a:off x="3149200" y="6606833"/>
              <a:ext cx="4047346" cy="1156130"/>
            </a:xfrm>
            <a:prstGeom prst="roundRect">
              <a:avLst>
                <a:gd name="adj" fmla="val 9090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ysDash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295" name="Group 67">
              <a:extLst>
                <a:ext uri="{FF2B5EF4-FFF2-40B4-BE49-F238E27FC236}">
                  <a16:creationId xmlns:a16="http://schemas.microsoft.com/office/drawing/2014/main" id="{AEAA26F5-7B4B-24EC-782A-A15200C4C581}"/>
                </a:ext>
              </a:extLst>
            </p:cNvPr>
            <p:cNvGrpSpPr/>
            <p:nvPr/>
          </p:nvGrpSpPr>
          <p:grpSpPr>
            <a:xfrm>
              <a:off x="4561588" y="6714018"/>
              <a:ext cx="2426712" cy="973427"/>
              <a:chOff x="8543838" y="3093823"/>
              <a:chExt cx="2426712" cy="973427"/>
            </a:xfrm>
          </p:grpSpPr>
          <p:sp>
            <p:nvSpPr>
              <p:cNvPr id="296" name="AutoShape 68">
                <a:extLst>
                  <a:ext uri="{FF2B5EF4-FFF2-40B4-BE49-F238E27FC236}">
                    <a16:creationId xmlns:a16="http://schemas.microsoft.com/office/drawing/2014/main" id="{3B21FAC0-A4F8-4A25-DB58-D94E47CBF06E}"/>
                  </a:ext>
                </a:extLst>
              </p:cNvPr>
              <p:cNvSpPr/>
              <p:nvPr/>
            </p:nvSpPr>
            <p:spPr>
              <a:xfrm>
                <a:off x="8543838" y="3093823"/>
                <a:ext cx="2426712" cy="948285"/>
              </a:xfrm>
              <a:prstGeom prst="roundRect">
                <a:avLst>
                  <a:gd name="adj" fmla="val 16666"/>
                </a:avLst>
              </a:prstGeom>
              <a:solidFill>
                <a:srgbClr val="64E8D6"/>
              </a:solidFill>
              <a:ln w="12700" cap="flat">
                <a:noFill/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91440" tIns="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latin typeface="+mj-lt"/>
                    <a:ea typeface="Times New Roman"/>
                    <a:cs typeface="Times New Roman" panose="02020603050405020304" pitchFamily="18" charset="0"/>
                    <a:sym typeface="Times New Roman"/>
                  </a:rPr>
                  <a:t>Grab-And-Drag-Box Task</a:t>
                </a:r>
                <a:endParaRPr lang="en-US" sz="1100" b="1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7" name="Connector 69">
                <a:extLst>
                  <a:ext uri="{FF2B5EF4-FFF2-40B4-BE49-F238E27FC236}">
                    <a16:creationId xmlns:a16="http://schemas.microsoft.com/office/drawing/2014/main" id="{1918F898-F55F-E4F5-419F-6CDC9C9464E8}"/>
                  </a:ext>
                </a:extLst>
              </p:cNvPr>
              <p:cNvCxnSpPr/>
              <p:nvPr/>
            </p:nvCxnSpPr>
            <p:spPr>
              <a:xfrm>
                <a:off x="8773795" y="3890695"/>
                <a:ext cx="1945260" cy="0"/>
              </a:xfrm>
              <a:prstGeom prst="line">
                <a:avLst/>
              </a:prstGeom>
              <a:noFill/>
              <a:ln w="12700" cap="flat">
                <a:solidFill>
                  <a:srgbClr val="4874CB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98" name="AutoShape 70">
                <a:extLst>
                  <a:ext uri="{FF2B5EF4-FFF2-40B4-BE49-F238E27FC236}">
                    <a16:creationId xmlns:a16="http://schemas.microsoft.com/office/drawing/2014/main" id="{6196A3E6-8F72-5091-B428-099FA75E83EE}"/>
                  </a:ext>
                </a:extLst>
              </p:cNvPr>
              <p:cNvSpPr/>
              <p:nvPr/>
            </p:nvSpPr>
            <p:spPr>
              <a:xfrm>
                <a:off x="8697999" y="3445922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noFill/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299" name="AutoShape 71">
                <a:extLst>
                  <a:ext uri="{FF2B5EF4-FFF2-40B4-BE49-F238E27FC236}">
                    <a16:creationId xmlns:a16="http://schemas.microsoft.com/office/drawing/2014/main" id="{AB984B33-70B2-903B-FFCF-BF852F06A3D9}"/>
                  </a:ext>
                </a:extLst>
              </p:cNvPr>
              <p:cNvSpPr/>
              <p:nvPr/>
            </p:nvSpPr>
            <p:spPr>
              <a:xfrm>
                <a:off x="9723211" y="3443734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noFill/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Grab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300" name="AutoShape 72">
                <a:extLst>
                  <a:ext uri="{FF2B5EF4-FFF2-40B4-BE49-F238E27FC236}">
                    <a16:creationId xmlns:a16="http://schemas.microsoft.com/office/drawing/2014/main" id="{9538AEE2-F472-F6DD-89C2-6E5BFEB7B349}"/>
                  </a:ext>
                </a:extLst>
              </p:cNvPr>
              <p:cNvSpPr/>
              <p:nvPr/>
            </p:nvSpPr>
            <p:spPr>
              <a:xfrm>
                <a:off x="9723211" y="3643626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noFill/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301" name="AutoShape 73">
                <a:extLst>
                  <a:ext uri="{FF2B5EF4-FFF2-40B4-BE49-F238E27FC236}">
                    <a16:creationId xmlns:a16="http://schemas.microsoft.com/office/drawing/2014/main" id="{957B3DA1-5B75-3143-8CFC-29473D13BB77}"/>
                  </a:ext>
                </a:extLst>
              </p:cNvPr>
              <p:cNvSpPr/>
              <p:nvPr/>
            </p:nvSpPr>
            <p:spPr>
              <a:xfrm>
                <a:off x="9206173" y="3838650"/>
                <a:ext cx="1718752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b="1" i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Asynchronous </a:t>
                </a:r>
                <a:r>
                  <a:rPr lang="en-US" altLang="zh-CN" sz="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  <a:sym typeface="Consolas"/>
                  </a:rPr>
                  <a:t>Action</a:t>
                </a:r>
                <a:endParaRPr lang="en-US" sz="105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AutoShape 74">
                <a:extLst>
                  <a:ext uri="{FF2B5EF4-FFF2-40B4-BE49-F238E27FC236}">
                    <a16:creationId xmlns:a16="http://schemas.microsoft.com/office/drawing/2014/main" id="{83D84914-3362-0329-3DB3-9B6529F1B454}"/>
                  </a:ext>
                </a:extLst>
              </p:cNvPr>
              <p:cNvSpPr/>
              <p:nvPr/>
            </p:nvSpPr>
            <p:spPr>
              <a:xfrm>
                <a:off x="9837374" y="3258035"/>
                <a:ext cx="1130194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b="1" i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Parallel Action</a:t>
                </a:r>
                <a:endParaRPr lang="en-US" sz="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3" name="Group 75">
              <a:extLst>
                <a:ext uri="{FF2B5EF4-FFF2-40B4-BE49-F238E27FC236}">
                  <a16:creationId xmlns:a16="http://schemas.microsoft.com/office/drawing/2014/main" id="{9C8ED21D-461E-3296-45EA-83E294E3A468}"/>
                </a:ext>
              </a:extLst>
            </p:cNvPr>
            <p:cNvGrpSpPr/>
            <p:nvPr/>
          </p:nvGrpSpPr>
          <p:grpSpPr>
            <a:xfrm>
              <a:off x="3374826" y="6736985"/>
              <a:ext cx="1261461" cy="964593"/>
              <a:chOff x="10984860" y="3003295"/>
              <a:chExt cx="1261461" cy="964593"/>
            </a:xfrm>
          </p:grpSpPr>
          <p:pic>
            <p:nvPicPr>
              <p:cNvPr id="304" name="Picture 76">
                <a:extLst>
                  <a:ext uri="{FF2B5EF4-FFF2-40B4-BE49-F238E27FC236}">
                    <a16:creationId xmlns:a16="http://schemas.microsoft.com/office/drawing/2014/main" id="{B0F21D8B-30E0-60E1-3AB0-CBB135E39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>
              <a:xfrm>
                <a:off x="11127064" y="3384261"/>
                <a:ext cx="454524" cy="46166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grpSp>
            <p:nvGrpSpPr>
              <p:cNvPr id="305" name="Group 77">
                <a:extLst>
                  <a:ext uri="{FF2B5EF4-FFF2-40B4-BE49-F238E27FC236}">
                    <a16:creationId xmlns:a16="http://schemas.microsoft.com/office/drawing/2014/main" id="{668AE94E-298E-ACCE-C605-8897A77A0FDC}"/>
                  </a:ext>
                </a:extLst>
              </p:cNvPr>
              <p:cNvGrpSpPr/>
              <p:nvPr/>
            </p:nvGrpSpPr>
            <p:grpSpPr>
              <a:xfrm>
                <a:off x="10984860" y="3003295"/>
                <a:ext cx="1261461" cy="387488"/>
                <a:chOff x="10984860" y="3003295"/>
                <a:chExt cx="1261461" cy="387488"/>
              </a:xfrm>
            </p:grpSpPr>
            <p:pic>
              <p:nvPicPr>
                <p:cNvPr id="308" name="Picture 78">
                  <a:extLst>
                    <a:ext uri="{FF2B5EF4-FFF2-40B4-BE49-F238E27FC236}">
                      <a16:creationId xmlns:a16="http://schemas.microsoft.com/office/drawing/2014/main" id="{F8AF6EDD-A22C-8F82-E653-89A6FE65A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rcRect/>
                <a:stretch>
                  <a:fillRect/>
                </a:stretch>
              </p:blipFill>
              <p:spPr>
                <a:xfrm rot="10800000" flipV="1">
                  <a:off x="10984860" y="3003295"/>
                  <a:ext cx="1116923" cy="361206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cxnSp>
              <p:nvCxnSpPr>
                <p:cNvPr id="309" name="Connector 79">
                  <a:extLst>
                    <a:ext uri="{FF2B5EF4-FFF2-40B4-BE49-F238E27FC236}">
                      <a16:creationId xmlns:a16="http://schemas.microsoft.com/office/drawing/2014/main" id="{B6D45FDE-6CC1-7884-7EC2-DC69609F99E4}"/>
                    </a:ext>
                  </a:extLst>
                </p:cNvPr>
                <p:cNvCxnSpPr/>
                <p:nvPr/>
              </p:nvCxnSpPr>
              <p:spPr>
                <a:xfrm>
                  <a:off x="11191883" y="3210964"/>
                  <a:ext cx="748955" cy="82211"/>
                </a:xfrm>
                <a:prstGeom prst="line">
                  <a:avLst/>
                </a:prstGeom>
                <a:noFill/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sp>
              <p:nvSpPr>
                <p:cNvPr id="310" name="AutoShape 80">
                  <a:extLst>
                    <a:ext uri="{FF2B5EF4-FFF2-40B4-BE49-F238E27FC236}">
                      <a16:creationId xmlns:a16="http://schemas.microsoft.com/office/drawing/2014/main" id="{5E679331-24FF-40ED-AB43-5E9EC30E98E0}"/>
                    </a:ext>
                  </a:extLst>
                </p:cNvPr>
                <p:cNvSpPr/>
                <p:nvPr/>
              </p:nvSpPr>
              <p:spPr>
                <a:xfrm rot="330564">
                  <a:off x="11110076" y="3249091"/>
                  <a:ext cx="1136245" cy="141692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700" dirty="0">
                      <a:latin typeface="+mj-lt"/>
                      <a:ea typeface="Times New Roman"/>
                      <a:cs typeface="Times New Roman"/>
                      <a:sym typeface="Times New Roman"/>
                    </a:rPr>
                    <a:t>Move to Approcach</a:t>
                  </a:r>
                  <a:endParaRPr lang="en-US" sz="1100" dirty="0">
                    <a:latin typeface="+mj-lt"/>
                  </a:endParaRPr>
                </a:p>
              </p:txBody>
            </p:sp>
          </p:grpSp>
          <p:sp>
            <p:nvSpPr>
              <p:cNvPr id="306" name="AutoShape 81">
                <a:extLst>
                  <a:ext uri="{FF2B5EF4-FFF2-40B4-BE49-F238E27FC236}">
                    <a16:creationId xmlns:a16="http://schemas.microsoft.com/office/drawing/2014/main" id="{60F4A7BE-D4CA-76C7-7DD2-B56EF25848D8}"/>
                  </a:ext>
                </a:extLst>
              </p:cNvPr>
              <p:cNvSpPr/>
              <p:nvPr/>
            </p:nvSpPr>
            <p:spPr>
              <a:xfrm>
                <a:off x="11448211" y="3466429"/>
                <a:ext cx="537858" cy="177824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Grab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307" name="AutoShape 82">
                <a:extLst>
                  <a:ext uri="{FF2B5EF4-FFF2-40B4-BE49-F238E27FC236}">
                    <a16:creationId xmlns:a16="http://schemas.microsoft.com/office/drawing/2014/main" id="{652A3FF0-D484-AE56-75EB-29CF98528944}"/>
                  </a:ext>
                </a:extLst>
              </p:cNvPr>
              <p:cNvSpPr/>
              <p:nvPr/>
            </p:nvSpPr>
            <p:spPr>
              <a:xfrm>
                <a:off x="11110975" y="3777388"/>
                <a:ext cx="876355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Walk Around</a:t>
                </a:r>
                <a:endParaRPr lang="en-US" sz="1200" dirty="0">
                  <a:latin typeface="+mj-lt"/>
                </a:endParaRPr>
              </a:p>
            </p:txBody>
          </p:sp>
        </p:grp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9157464" y="3724098"/>
            <a:ext cx="6149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Output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B6BE9C2F-B4B6-58CF-80F9-2B819DA02DAC}"/>
              </a:ext>
            </a:extLst>
          </p:cNvPr>
          <p:cNvSpPr txBox="1"/>
          <p:nvPr/>
        </p:nvSpPr>
        <p:spPr>
          <a:xfrm>
            <a:off x="7587821" y="3656274"/>
            <a:ext cx="16113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Input Next Interactable</a:t>
            </a:r>
          </a:p>
        </p:txBody>
      </p: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10333876" y="2613458"/>
            <a:ext cx="2028743" cy="768612"/>
          </a:xfrm>
          <a:prstGeom prst="uturnArrow">
            <a:avLst>
              <a:gd name="adj1" fmla="val 16278"/>
              <a:gd name="adj2" fmla="val 21379"/>
              <a:gd name="adj3" fmla="val 35578"/>
              <a:gd name="adj4" fmla="val 61599"/>
              <a:gd name="adj5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 rot="16200000">
            <a:off x="9408091" y="3677179"/>
            <a:ext cx="161386" cy="621424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1151108" y="3070976"/>
            <a:ext cx="1405133" cy="24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41C6BB"/>
                </a:solidFill>
                <a:latin typeface="+mj-lt"/>
              </a:rPr>
              <a:t>Task</a:t>
            </a:r>
            <a:r>
              <a:rPr lang="en-US" altLang="zh-CN" sz="1000" dirty="0">
                <a:solidFill>
                  <a:srgbClr val="41C6BB"/>
                </a:solidFill>
                <a:latin typeface="+mj-lt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Execution</a:t>
            </a:r>
          </a:p>
        </p:txBody>
      </p: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68799"/>
              </p:ext>
            </p:extLst>
          </p:nvPr>
        </p:nvGraphicFramePr>
        <p:xfrm>
          <a:off x="-3441019" y="4424319"/>
          <a:ext cx="1204349" cy="79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817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-4813142" y="4148912"/>
            <a:ext cx="2032284" cy="1033849"/>
            <a:chOff x="493141" y="5212803"/>
            <a:chExt cx="2032285" cy="1033849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924966" y="5212803"/>
              <a:ext cx="16004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of Actions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628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894FF4-2D85-EA97-05A0-3053EF9C0FD1}"/>
              </a:ext>
            </a:extLst>
          </p:cNvPr>
          <p:cNvGrpSpPr/>
          <p:nvPr/>
        </p:nvGrpSpPr>
        <p:grpSpPr>
          <a:xfrm>
            <a:off x="-4972173" y="5042773"/>
            <a:ext cx="2937363" cy="1173619"/>
            <a:chOff x="205591" y="4062081"/>
            <a:chExt cx="2937363" cy="1173619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A7EDACE-09DB-4B45-5433-082036B862DB}"/>
                </a:ext>
              </a:extLst>
            </p:cNvPr>
            <p:cNvGrpSpPr/>
            <p:nvPr/>
          </p:nvGrpSpPr>
          <p:grpSpPr>
            <a:xfrm>
              <a:off x="205591" y="4062081"/>
              <a:ext cx="2937363" cy="1173619"/>
              <a:chOff x="388700" y="4145621"/>
              <a:chExt cx="2937363" cy="1173619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BAE75449-C0CE-6ACD-C5E9-E89C0960E855}"/>
                  </a:ext>
                </a:extLst>
              </p:cNvPr>
              <p:cNvGrpSpPr/>
              <p:nvPr/>
            </p:nvGrpSpPr>
            <p:grpSpPr>
              <a:xfrm>
                <a:off x="388700" y="4145621"/>
                <a:ext cx="2892701" cy="1173619"/>
                <a:chOff x="388700" y="4145621"/>
                <a:chExt cx="2892701" cy="1173619"/>
              </a:xfrm>
            </p:grpSpPr>
            <p:sp>
              <p:nvSpPr>
                <p:cNvPr id="164" name="AutoShape 115">
                  <a:extLst>
                    <a:ext uri="{FF2B5EF4-FFF2-40B4-BE49-F238E27FC236}">
                      <a16:creationId xmlns:a16="http://schemas.microsoft.com/office/drawing/2014/main" id="{0E09B7FF-5CAF-B872-E69E-C3729C13AF29}"/>
                    </a:ext>
                  </a:extLst>
                </p:cNvPr>
                <p:cNvSpPr/>
                <p:nvPr/>
              </p:nvSpPr>
              <p:spPr>
                <a:xfrm>
                  <a:off x="440137" y="4145621"/>
                  <a:ext cx="2841264" cy="1173619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F2B7B300-5D63-0597-A81E-011E239C71B3}"/>
                    </a:ext>
                  </a:extLst>
                </p:cNvPr>
                <p:cNvGrpSpPr/>
                <p:nvPr/>
              </p:nvGrpSpPr>
              <p:grpSpPr>
                <a:xfrm>
                  <a:off x="388700" y="4438337"/>
                  <a:ext cx="2130604" cy="836473"/>
                  <a:chOff x="-148520" y="4750456"/>
                  <a:chExt cx="2130604" cy="836473"/>
                </a:xfrm>
              </p:grpSpPr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D1E65B99-1A7B-045F-A80A-79BEE0E3FBD2}"/>
                      </a:ext>
                    </a:extLst>
                  </p:cNvPr>
                  <p:cNvSpPr/>
                  <p:nvPr/>
                </p:nvSpPr>
                <p:spPr>
                  <a:xfrm>
                    <a:off x="633982" y="5061844"/>
                    <a:ext cx="1245661" cy="525085"/>
                  </a:xfrm>
                  <a:prstGeom prst="ellipse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/>
                  </a:p>
                </p:txBody>
              </p: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DA5C961-81AC-C259-6438-10F15AFA47F0}"/>
                      </a:ext>
                    </a:extLst>
                  </p:cNvPr>
                  <p:cNvSpPr/>
                  <p:nvPr/>
                </p:nvSpPr>
                <p:spPr>
                  <a:xfrm>
                    <a:off x="631699" y="4775413"/>
                    <a:ext cx="1239108" cy="592921"/>
                  </a:xfrm>
                  <a:prstGeom prst="ellipse">
                    <a:avLst/>
                  </a:prstGeom>
                  <a:solidFill>
                    <a:srgbClr val="ED1121">
                      <a:alpha val="49804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AutoShape 119">
                    <a:extLst>
                      <a:ext uri="{FF2B5EF4-FFF2-40B4-BE49-F238E27FC236}">
                        <a16:creationId xmlns:a16="http://schemas.microsoft.com/office/drawing/2014/main" id="{AEA619EA-8002-8960-72D1-C8B97F5AAB7B}"/>
                      </a:ext>
                    </a:extLst>
                  </p:cNvPr>
                  <p:cNvSpPr/>
                  <p:nvPr/>
                </p:nvSpPr>
                <p:spPr>
                  <a:xfrm>
                    <a:off x="840574" y="4910193"/>
                    <a:ext cx="1077831" cy="17607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Button, Joystick</a:t>
                    </a:r>
                    <a:endParaRPr lang="en-US" sz="1100" dirty="0"/>
                  </a:p>
                </p:txBody>
              </p:sp>
              <p:sp>
                <p:nvSpPr>
                  <p:cNvPr id="177" name="AutoShape 119">
                    <a:extLst>
                      <a:ext uri="{FF2B5EF4-FFF2-40B4-BE49-F238E27FC236}">
                        <a16:creationId xmlns:a16="http://schemas.microsoft.com/office/drawing/2014/main" id="{5E166DB2-A75C-B171-FC31-56097B1609A7}"/>
                      </a:ext>
                    </a:extLst>
                  </p:cNvPr>
                  <p:cNvSpPr/>
                  <p:nvPr/>
                </p:nvSpPr>
                <p:spPr>
                  <a:xfrm>
                    <a:off x="944384" y="5329297"/>
                    <a:ext cx="976684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Box, Coin</a:t>
                    </a:r>
                    <a:endParaRPr lang="en-US" sz="1100" dirty="0"/>
                  </a:p>
                </p:txBody>
              </p:sp>
              <p:sp>
                <p:nvSpPr>
                  <p:cNvPr id="178" name="AutoShape 119">
                    <a:extLst>
                      <a:ext uri="{FF2B5EF4-FFF2-40B4-BE49-F238E27FC236}">
                        <a16:creationId xmlns:a16="http://schemas.microsoft.com/office/drawing/2014/main" id="{D2402F8E-E381-FBB3-D7E2-9ABA4D026758}"/>
                      </a:ext>
                    </a:extLst>
                  </p:cNvPr>
                  <p:cNvSpPr/>
                  <p:nvPr/>
                </p:nvSpPr>
                <p:spPr>
                  <a:xfrm>
                    <a:off x="-148520" y="5328449"/>
                    <a:ext cx="844242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Grabbable</a:t>
                    </a:r>
                    <a:endParaRPr lang="en-US" sz="1400" dirty="0"/>
                  </a:p>
                </p:txBody>
              </p:sp>
              <p:sp>
                <p:nvSpPr>
                  <p:cNvPr id="212" name="AutoShape 119">
                    <a:extLst>
                      <a:ext uri="{FF2B5EF4-FFF2-40B4-BE49-F238E27FC236}">
                        <a16:creationId xmlns:a16="http://schemas.microsoft.com/office/drawing/2014/main" id="{E039E8CC-55A6-E96B-4E85-08A5F11556D9}"/>
                      </a:ext>
                    </a:extLst>
                  </p:cNvPr>
                  <p:cNvSpPr/>
                  <p:nvPr/>
                </p:nvSpPr>
                <p:spPr>
                  <a:xfrm>
                    <a:off x="-126545" y="4750456"/>
                    <a:ext cx="829592" cy="232346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00" dirty="0"/>
                      <a:t>Triggerable</a:t>
                    </a:r>
                    <a:endParaRPr lang="en-US" sz="1400" dirty="0"/>
                  </a:p>
                </p:txBody>
              </p:sp>
              <p:sp>
                <p:nvSpPr>
                  <p:cNvPr id="213" name="AutoShape 119">
                    <a:extLst>
                      <a:ext uri="{FF2B5EF4-FFF2-40B4-BE49-F238E27FC236}">
                        <a16:creationId xmlns:a16="http://schemas.microsoft.com/office/drawing/2014/main" id="{B4A27EA1-B818-9650-4E6B-74EC109AE6B4}"/>
                      </a:ext>
                    </a:extLst>
                  </p:cNvPr>
                  <p:cNvSpPr/>
                  <p:nvPr/>
                </p:nvSpPr>
                <p:spPr>
                  <a:xfrm>
                    <a:off x="673985" y="5112469"/>
                    <a:ext cx="1308099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Gun, Cigarette Lighter</a:t>
                    </a:r>
                    <a:endParaRPr lang="en-US" sz="1100" dirty="0"/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FEC9539-0432-02EA-ADD2-364E519891ED}"/>
                    </a:ext>
                  </a:extLst>
                </p:cNvPr>
                <p:cNvSpPr txBox="1"/>
                <p:nvPr/>
              </p:nvSpPr>
              <p:spPr>
                <a:xfrm>
                  <a:off x="608931" y="4160474"/>
                  <a:ext cx="262587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Abstraction </a:t>
                  </a:r>
                  <a:r>
                    <a:rPr lang="en-US" altLang="zh-CN" sz="1100" dirty="0"/>
                    <a:t>of Interactable </a:t>
                  </a:r>
                  <a:r>
                    <a:rPr lang="zh-CN" altLang="en-US" sz="1100" dirty="0"/>
                    <a:t>Object</a:t>
                  </a:r>
                  <a:r>
                    <a:rPr lang="en-US" altLang="zh-CN" sz="1100" dirty="0"/>
                    <a:t>s</a:t>
                  </a:r>
                  <a:endParaRPr lang="zh-CN" altLang="en-US" sz="1100" dirty="0"/>
                </a:p>
              </p:txBody>
            </p:sp>
          </p:grp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C00FB14-B1F7-B23A-326E-ED08A2A35124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>
                <a:off x="1020233" y="4659434"/>
                <a:ext cx="148686" cy="100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208C85B4-A04A-3145-5207-E45782DDF790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V="1">
                <a:off x="1020233" y="5012268"/>
                <a:ext cx="150969" cy="716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AutoShape 119">
                <a:extLst>
                  <a:ext uri="{FF2B5EF4-FFF2-40B4-BE49-F238E27FC236}">
                    <a16:creationId xmlns:a16="http://schemas.microsoft.com/office/drawing/2014/main" id="{390C07A8-C841-14E7-09D8-2D6180775FE6}"/>
                  </a:ext>
                </a:extLst>
              </p:cNvPr>
              <p:cNvSpPr/>
              <p:nvPr/>
            </p:nvSpPr>
            <p:spPr>
              <a:xfrm>
                <a:off x="2476699" y="4662319"/>
                <a:ext cx="849364" cy="38085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Triggerable &amp; Grabbable</a:t>
                </a:r>
                <a:endParaRPr lang="en-US" sz="1200" dirty="0"/>
              </a:p>
            </p:txBody>
          </p:sp>
        </p:grp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37EAF5-6143-0049-1D5F-6098E79BF691}"/>
                </a:ext>
              </a:extLst>
            </p:cNvPr>
            <p:cNvCxnSpPr/>
            <p:nvPr/>
          </p:nvCxnSpPr>
          <p:spPr>
            <a:xfrm flipV="1">
              <a:off x="2166224" y="4758035"/>
              <a:ext cx="258233" cy="42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64E124FC-6EF1-544E-358D-710A6072675E}"/>
              </a:ext>
            </a:extLst>
          </p:cNvPr>
          <p:cNvSpPr txBox="1"/>
          <p:nvPr/>
        </p:nvSpPr>
        <p:spPr>
          <a:xfrm>
            <a:off x="7951410" y="3130176"/>
            <a:ext cx="1286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Decision Making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7518751-5464-8C91-DC01-CEE0919C2414}"/>
              </a:ext>
            </a:extLst>
          </p:cNvPr>
          <p:cNvGrpSpPr/>
          <p:nvPr/>
        </p:nvGrpSpPr>
        <p:grpSpPr>
          <a:xfrm>
            <a:off x="5869964" y="1973274"/>
            <a:ext cx="1715387" cy="1980395"/>
            <a:chOff x="5773241" y="2351528"/>
            <a:chExt cx="1715387" cy="1980395"/>
          </a:xfrm>
        </p:grpSpPr>
        <p:grpSp>
          <p:nvGrpSpPr>
            <p:cNvPr id="131" name="Group 131"/>
            <p:cNvGrpSpPr/>
            <p:nvPr/>
          </p:nvGrpSpPr>
          <p:grpSpPr>
            <a:xfrm>
              <a:off x="5801416" y="2351528"/>
              <a:ext cx="1466155" cy="354316"/>
              <a:chOff x="2981772" y="581648"/>
              <a:chExt cx="1466155" cy="354316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3107174" y="581648"/>
                <a:ext cx="1340753" cy="35431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2981772" y="639161"/>
                <a:ext cx="183799" cy="196451"/>
                <a:chOff x="2981772" y="639161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2981772" y="657812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3038571" y="639161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95" name="Group 95"/>
            <p:cNvGrpSpPr/>
            <p:nvPr/>
          </p:nvGrpSpPr>
          <p:grpSpPr>
            <a:xfrm>
              <a:off x="5805193" y="3828909"/>
              <a:ext cx="1555499" cy="477824"/>
              <a:chOff x="3585140" y="4560616"/>
              <a:chExt cx="1555499" cy="477824"/>
            </a:xfrm>
          </p:grpSpPr>
          <p:sp>
            <p:nvSpPr>
              <p:cNvPr id="96" name="AutoShape 96"/>
              <p:cNvSpPr/>
              <p:nvPr/>
            </p:nvSpPr>
            <p:spPr>
              <a:xfrm>
                <a:off x="3634402" y="4560616"/>
                <a:ext cx="1506237" cy="435795"/>
              </a:xfrm>
              <a:prstGeom prst="roundRect">
                <a:avLst>
                  <a:gd name="adj" fmla="val 12833"/>
                </a:avLst>
              </a:prstGeom>
              <a:solidFill>
                <a:srgbClr val="FFBA6B"/>
              </a:solidFill>
              <a:ln w="25400" cap="flat" cmpd="sng">
                <a:noFill/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grpSp>
            <p:nvGrpSpPr>
              <p:cNvPr id="97" name="Group 97"/>
              <p:cNvGrpSpPr/>
              <p:nvPr/>
            </p:nvGrpSpPr>
            <p:grpSpPr>
              <a:xfrm>
                <a:off x="4773081" y="4639664"/>
                <a:ext cx="274437" cy="284714"/>
                <a:chOff x="4773081" y="4639664"/>
                <a:chExt cx="274437" cy="284714"/>
              </a:xfrm>
            </p:grpSpPr>
            <p:pic>
              <p:nvPicPr>
                <p:cNvPr id="98" name="Picture 98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73081" y="4639664"/>
                  <a:ext cx="255500" cy="250584"/>
                </a:xfrm>
                <a:prstGeom prst="roundRect">
                  <a:avLst>
                    <a:gd name="adj" fmla="val 10920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99" name="Picture 99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5956" y="4795347"/>
                  <a:ext cx="131562" cy="129031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  <p:sp>
            <p:nvSpPr>
              <p:cNvPr id="100" name="AutoShape 100"/>
              <p:cNvSpPr/>
              <p:nvPr/>
            </p:nvSpPr>
            <p:spPr>
              <a:xfrm>
                <a:off x="3585140" y="4577489"/>
                <a:ext cx="1304604" cy="460951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Scripts Implemented </a:t>
                </a:r>
              </a:p>
              <a:p>
                <a:pPr algn="ctr">
                  <a:defRPr/>
                </a:pPr>
                <a:r>
                  <a:rPr lang="en-US" sz="900" dirty="0"/>
                  <a:t>Entity Interface</a:t>
                </a:r>
                <a:endParaRPr lang="en-US" sz="1400" dirty="0"/>
              </a:p>
            </p:txBody>
          </p:sp>
        </p:grpSp>
        <p:sp>
          <p:nvSpPr>
            <p:cNvPr id="111" name="AutoShape 111"/>
            <p:cNvSpPr/>
            <p:nvPr/>
          </p:nvSpPr>
          <p:spPr>
            <a:xfrm>
              <a:off x="6076907" y="3408736"/>
              <a:ext cx="1411721" cy="47103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900" dirty="0">
                  <a:solidFill>
                    <a:srgbClr val="2B2F36"/>
                  </a:solidFill>
                </a:rPr>
                <a:t> Customizing Entity Interface Configuration</a:t>
              </a:r>
              <a:endParaRPr lang="en-US" sz="1050" dirty="0"/>
            </a:p>
          </p:txBody>
        </p:sp>
        <p:sp>
          <p:nvSpPr>
            <p:cNvPr id="130" name="AutoShape 130"/>
            <p:cNvSpPr/>
            <p:nvPr/>
          </p:nvSpPr>
          <p:spPr>
            <a:xfrm>
              <a:off x="5988891" y="3453919"/>
              <a:ext cx="177244" cy="331089"/>
            </a:xfrm>
            <a:prstGeom prst="downArrow">
              <a:avLst>
                <a:gd name="adj1" fmla="val 50000"/>
                <a:gd name="adj2" fmla="val 50000"/>
              </a:avLst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32" name="AutoShape 94">
              <a:extLst>
                <a:ext uri="{FF2B5EF4-FFF2-40B4-BE49-F238E27FC236}">
                  <a16:creationId xmlns:a16="http://schemas.microsoft.com/office/drawing/2014/main" id="{B7394011-2C04-1308-54A3-0E18E1C87A1B}"/>
                </a:ext>
              </a:extLst>
            </p:cNvPr>
            <p:cNvSpPr/>
            <p:nvPr/>
          </p:nvSpPr>
          <p:spPr>
            <a:xfrm>
              <a:off x="5773241" y="2351528"/>
              <a:ext cx="1676400" cy="1980395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3AE343A-1292-300D-5C76-F58C0C6E8BD7}"/>
                </a:ext>
              </a:extLst>
            </p:cNvPr>
            <p:cNvGrpSpPr/>
            <p:nvPr/>
          </p:nvGrpSpPr>
          <p:grpSpPr>
            <a:xfrm>
              <a:off x="5977984" y="2811482"/>
              <a:ext cx="1354736" cy="589767"/>
              <a:chOff x="4292394" y="4343077"/>
              <a:chExt cx="1354736" cy="589767"/>
            </a:xfrm>
          </p:grpSpPr>
          <p:grpSp>
            <p:nvGrpSpPr>
              <p:cNvPr id="114" name="Group 114"/>
              <p:cNvGrpSpPr/>
              <p:nvPr/>
            </p:nvGrpSpPr>
            <p:grpSpPr>
              <a:xfrm>
                <a:off x="4292394" y="4343077"/>
                <a:ext cx="1354736" cy="589767"/>
                <a:chOff x="2800273" y="2879291"/>
                <a:chExt cx="1354736" cy="589767"/>
              </a:xfrm>
            </p:grpSpPr>
            <p:sp>
              <p:nvSpPr>
                <p:cNvPr id="115" name="AutoShape 115"/>
                <p:cNvSpPr/>
                <p:nvPr/>
              </p:nvSpPr>
              <p:spPr>
                <a:xfrm>
                  <a:off x="2800273" y="2879291"/>
                  <a:ext cx="1354736" cy="589767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16" name="AutoShape 116"/>
                <p:cNvSpPr/>
                <p:nvPr/>
              </p:nvSpPr>
              <p:spPr>
                <a:xfrm>
                  <a:off x="2946023" y="3107617"/>
                  <a:ext cx="1114207" cy="314052"/>
                </a:xfrm>
                <a:prstGeom prst="roundRect">
                  <a:avLst>
                    <a:gd name="adj" fmla="val 17647"/>
                  </a:avLst>
                </a:prstGeom>
                <a:solidFill>
                  <a:srgbClr val="FAD355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pic>
              <p:nvPicPr>
                <p:cNvPr id="117" name="Picture 117"/>
                <p:cNvPicPr>
                  <a:picLocks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80086" y="3151109"/>
                  <a:ext cx="252000" cy="249338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  <p:sp>
              <p:nvSpPr>
                <p:cNvPr id="119" name="AutoShape 119"/>
                <p:cNvSpPr/>
                <p:nvPr/>
              </p:nvSpPr>
              <p:spPr>
                <a:xfrm>
                  <a:off x="2929314" y="3122689"/>
                  <a:ext cx="860063" cy="23921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/>
                    <a:t>Core Scripts</a:t>
                  </a:r>
                  <a:endParaRPr lang="en-US" sz="1200" dirty="0"/>
                </a:p>
              </p:txBody>
            </p:sp>
          </p:grpSp>
          <p:sp>
            <p:nvSpPr>
              <p:cNvPr id="160" name="AutoShape 119">
                <a:extLst>
                  <a:ext uri="{FF2B5EF4-FFF2-40B4-BE49-F238E27FC236}">
                    <a16:creationId xmlns:a16="http://schemas.microsoft.com/office/drawing/2014/main" id="{1E3437F8-C384-56FD-1FB4-2E2F2A8D6B68}"/>
                  </a:ext>
                </a:extLst>
              </p:cNvPr>
              <p:cNvSpPr/>
              <p:nvPr/>
            </p:nvSpPr>
            <p:spPr>
              <a:xfrm>
                <a:off x="4460756" y="4354348"/>
                <a:ext cx="860063" cy="23921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solidFill>
                      <a:schemeClr val="tx1"/>
                    </a:solidFill>
                  </a:rPr>
                  <a:t>Full Project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63" name="Group 45">
            <a:extLst>
              <a:ext uri="{FF2B5EF4-FFF2-40B4-BE49-F238E27FC236}">
                <a16:creationId xmlns:a16="http://schemas.microsoft.com/office/drawing/2014/main" id="{C1A10C7E-7062-58EE-FDB2-BB97F5BF0F80}"/>
              </a:ext>
            </a:extLst>
          </p:cNvPr>
          <p:cNvGrpSpPr/>
          <p:nvPr/>
        </p:nvGrpSpPr>
        <p:grpSpPr>
          <a:xfrm>
            <a:off x="7739912" y="3404766"/>
            <a:ext cx="1547419" cy="275605"/>
            <a:chOff x="4384241" y="5252566"/>
            <a:chExt cx="1601074" cy="330364"/>
          </a:xfrm>
        </p:grpSpPr>
        <p:sp>
          <p:nvSpPr>
            <p:cNvPr id="171" name="AutoShape 46">
              <a:extLst>
                <a:ext uri="{FF2B5EF4-FFF2-40B4-BE49-F238E27FC236}">
                  <a16:creationId xmlns:a16="http://schemas.microsoft.com/office/drawing/2014/main" id="{2072AB01-A1F3-928B-BDD0-28CB015AA867}"/>
                </a:ext>
              </a:extLst>
            </p:cNvPr>
            <p:cNvSpPr/>
            <p:nvPr/>
          </p:nvSpPr>
          <p:spPr>
            <a:xfrm>
              <a:off x="4384241" y="5280861"/>
              <a:ext cx="1601074" cy="302069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175" name="AutoShape 47">
              <a:extLst>
                <a:ext uri="{FF2B5EF4-FFF2-40B4-BE49-F238E27FC236}">
                  <a16:creationId xmlns:a16="http://schemas.microsoft.com/office/drawing/2014/main" id="{6CC3C938-A58E-4DD4-FA3B-E6F78F79F99E}"/>
                </a:ext>
              </a:extLst>
            </p:cNvPr>
            <p:cNvSpPr/>
            <p:nvPr/>
          </p:nvSpPr>
          <p:spPr>
            <a:xfrm>
              <a:off x="4446698" y="5252566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T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ask Execution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216" name="Group 45">
            <a:extLst>
              <a:ext uri="{FF2B5EF4-FFF2-40B4-BE49-F238E27FC236}">
                <a16:creationId xmlns:a16="http://schemas.microsoft.com/office/drawing/2014/main" id="{B96F213F-2F97-8C6F-19F2-859175188E29}"/>
              </a:ext>
            </a:extLst>
          </p:cNvPr>
          <p:cNvGrpSpPr/>
          <p:nvPr/>
        </p:nvGrpSpPr>
        <p:grpSpPr>
          <a:xfrm>
            <a:off x="9507325" y="3383788"/>
            <a:ext cx="1468649" cy="386140"/>
            <a:chOff x="4410595" y="5285262"/>
            <a:chExt cx="1601074" cy="275727"/>
          </a:xfrm>
        </p:grpSpPr>
        <p:sp>
          <p:nvSpPr>
            <p:cNvPr id="219" name="AutoShape 46">
              <a:extLst>
                <a:ext uri="{FF2B5EF4-FFF2-40B4-BE49-F238E27FC236}">
                  <a16:creationId xmlns:a16="http://schemas.microsoft.com/office/drawing/2014/main" id="{E6433FEF-80BF-9B65-4279-D2219B450BE1}"/>
                </a:ext>
              </a:extLst>
            </p:cNvPr>
            <p:cNvSpPr/>
            <p:nvPr/>
          </p:nvSpPr>
          <p:spPr>
            <a:xfrm>
              <a:off x="4410595" y="5285262"/>
              <a:ext cx="1601074" cy="262126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221" name="AutoShape 47">
              <a:extLst>
                <a:ext uri="{FF2B5EF4-FFF2-40B4-BE49-F238E27FC236}">
                  <a16:creationId xmlns:a16="http://schemas.microsoft.com/office/drawing/2014/main" id="{03E90B5C-D517-0E0C-0EEE-A104AB7E4A27}"/>
                </a:ext>
              </a:extLst>
            </p:cNvPr>
            <p:cNvSpPr/>
            <p:nvPr/>
          </p:nvSpPr>
          <p:spPr>
            <a:xfrm>
              <a:off x="4446702" y="5289005"/>
              <a:ext cx="1528848" cy="27198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ts val="11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Autonomous </a:t>
              </a:r>
            </a:p>
            <a:p>
              <a:pPr algn="ctr">
                <a:lnSpc>
                  <a:spcPts val="11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Event 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Invocation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230" name="箭头: 手杖形 229">
            <a:extLst>
              <a:ext uri="{FF2B5EF4-FFF2-40B4-BE49-F238E27FC236}">
                <a16:creationId xmlns:a16="http://schemas.microsoft.com/office/drawing/2014/main" id="{8A0EDCE8-D112-D99A-5E81-84334087B77F}"/>
              </a:ext>
            </a:extLst>
          </p:cNvPr>
          <p:cNvSpPr/>
          <p:nvPr/>
        </p:nvSpPr>
        <p:spPr>
          <a:xfrm rot="16200000" flipV="1">
            <a:off x="10626915" y="2749312"/>
            <a:ext cx="1353306" cy="437724"/>
          </a:xfrm>
          <a:prstGeom prst="uturnArrow">
            <a:avLst>
              <a:gd name="adj1" fmla="val 26634"/>
              <a:gd name="adj2" fmla="val 25000"/>
              <a:gd name="adj3" fmla="val 27685"/>
              <a:gd name="adj4" fmla="val 55646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87F8653-4C1B-1BF1-65A6-FC1D5DAAA9E7}"/>
              </a:ext>
            </a:extLst>
          </p:cNvPr>
          <p:cNvSpPr txBox="1"/>
          <p:nvPr/>
        </p:nvSpPr>
        <p:spPr>
          <a:xfrm rot="5400000">
            <a:off x="10653480" y="2847881"/>
            <a:ext cx="1168335" cy="35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00" dirty="0"/>
              <a:t>Autonomous Event Invocation</a:t>
            </a:r>
          </a:p>
        </p:txBody>
      </p:sp>
      <p:cxnSp>
        <p:nvCxnSpPr>
          <p:cNvPr id="253" name="连接符: 曲线 252">
            <a:extLst>
              <a:ext uri="{FF2B5EF4-FFF2-40B4-BE49-F238E27FC236}">
                <a16:creationId xmlns:a16="http://schemas.microsoft.com/office/drawing/2014/main" id="{ABAD173E-DF93-BB0A-8555-4B678B36FE5B}"/>
              </a:ext>
            </a:extLst>
          </p:cNvPr>
          <p:cNvCxnSpPr>
            <a:cxnSpLocks/>
            <a:stCxn id="46" idx="2"/>
            <a:endCxn id="171" idx="0"/>
          </p:cNvCxnSpPr>
          <p:nvPr/>
        </p:nvCxnSpPr>
        <p:spPr>
          <a:xfrm rot="5400000">
            <a:off x="8867369" y="2880075"/>
            <a:ext cx="194552" cy="902045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DAB3E9EE-5150-E4D9-76D0-9D7DC57591EE}"/>
              </a:ext>
            </a:extLst>
          </p:cNvPr>
          <p:cNvCxnSpPr>
            <a:cxnSpLocks/>
            <a:stCxn id="46" idx="2"/>
            <a:endCxn id="219" idx="0"/>
          </p:cNvCxnSpPr>
          <p:nvPr/>
        </p:nvCxnSpPr>
        <p:spPr>
          <a:xfrm rot="16200000" flipH="1">
            <a:off x="9753680" y="2895807"/>
            <a:ext cx="149957" cy="825983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7" name="Group 136">
            <a:extLst>
              <a:ext uri="{FF2B5EF4-FFF2-40B4-BE49-F238E27FC236}">
                <a16:creationId xmlns:a16="http://schemas.microsoft.com/office/drawing/2014/main" id="{213D05F2-935A-D4DE-5245-E734F0974E10}"/>
              </a:ext>
            </a:extLst>
          </p:cNvPr>
          <p:cNvGrpSpPr/>
          <p:nvPr/>
        </p:nvGrpSpPr>
        <p:grpSpPr>
          <a:xfrm>
            <a:off x="9815199" y="3868290"/>
            <a:ext cx="1126846" cy="244800"/>
            <a:chOff x="5920154" y="6349527"/>
            <a:chExt cx="2001213" cy="377912"/>
          </a:xfrm>
        </p:grpSpPr>
        <p:sp>
          <p:nvSpPr>
            <p:cNvPr id="33" name="AutoShape 137">
              <a:extLst>
                <a:ext uri="{FF2B5EF4-FFF2-40B4-BE49-F238E27FC236}">
                  <a16:creationId xmlns:a16="http://schemas.microsoft.com/office/drawing/2014/main" id="{85F9B0D6-3F7D-7025-9349-50D635301382}"/>
                </a:ext>
              </a:extLst>
            </p:cNvPr>
            <p:cNvSpPr/>
            <p:nvPr/>
          </p:nvSpPr>
          <p:spPr>
            <a:xfrm>
              <a:off x="5920154" y="6359620"/>
              <a:ext cx="2001213" cy="333450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34" name="AutoShape 138">
              <a:extLst>
                <a:ext uri="{FF2B5EF4-FFF2-40B4-BE49-F238E27FC236}">
                  <a16:creationId xmlns:a16="http://schemas.microsoft.com/office/drawing/2014/main" id="{8D8828F4-59BB-CE7C-FD84-8CAE7C6DC0AD}"/>
                </a:ext>
              </a:extLst>
            </p:cNvPr>
            <p:cNvSpPr/>
            <p:nvPr/>
          </p:nvSpPr>
          <p:spPr>
            <a:xfrm>
              <a:off x="6120383" y="6349527"/>
              <a:ext cx="1546139" cy="377912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Model</a:t>
              </a:r>
              <a:endParaRPr lang="en-US" sz="1050" b="1" dirty="0">
                <a:latin typeface="+mj-lt"/>
              </a:endParaRPr>
            </a:p>
          </p:txBody>
        </p:sp>
      </p:grp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4F15F0B-A081-BCD1-EDFA-1D006707A8EB}"/>
              </a:ext>
            </a:extLst>
          </p:cNvPr>
          <p:cNvCxnSpPr>
            <a:cxnSpLocks/>
            <a:endCxn id="51" idx="0"/>
          </p:cNvCxnSpPr>
          <p:nvPr/>
        </p:nvCxnSpPr>
        <p:spPr>
          <a:xfrm flipH="1">
            <a:off x="-3506590" y="1918599"/>
            <a:ext cx="316088" cy="367498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AutoShape 34">
            <a:extLst>
              <a:ext uri="{FF2B5EF4-FFF2-40B4-BE49-F238E27FC236}">
                <a16:creationId xmlns:a16="http://schemas.microsoft.com/office/drawing/2014/main" id="{19A3580A-56B3-6C16-5F64-FB18DE9881D8}"/>
              </a:ext>
            </a:extLst>
          </p:cNvPr>
          <p:cNvSpPr/>
          <p:nvPr/>
        </p:nvSpPr>
        <p:spPr>
          <a:xfrm>
            <a:off x="47206" y="4277820"/>
            <a:ext cx="12058700" cy="327038"/>
          </a:xfrm>
          <a:prstGeom prst="roundRect">
            <a:avLst>
              <a:gd name="adj" fmla="val 0"/>
            </a:avLst>
          </a:prstGeom>
          <a:noFill/>
          <a:ln w="12700" cap="flat" cmpd="sng">
            <a:solidFill>
              <a:srgbClr val="2B2F36">
                <a:alpha val="10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000" dirty="0"/>
          </a:p>
        </p:txBody>
      </p:sp>
      <p:sp>
        <p:nvSpPr>
          <p:cNvPr id="37" name="AutoShape 37"/>
          <p:cNvSpPr/>
          <p:nvPr/>
        </p:nvSpPr>
        <p:spPr>
          <a:xfrm>
            <a:off x="3966399" y="4339698"/>
            <a:ext cx="447840" cy="160990"/>
          </a:xfrm>
          <a:prstGeom prst="rect">
            <a:avLst/>
          </a:prstGeom>
          <a:solidFill>
            <a:srgbClr val="FAD355">
              <a:alpha val="70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000" dirty="0"/>
          </a:p>
        </p:txBody>
      </p:sp>
      <p:sp>
        <p:nvSpPr>
          <p:cNvPr id="38" name="AutoShape 38"/>
          <p:cNvSpPr/>
          <p:nvPr/>
        </p:nvSpPr>
        <p:spPr>
          <a:xfrm>
            <a:off x="2703630" y="4345870"/>
            <a:ext cx="447840" cy="161648"/>
          </a:xfrm>
          <a:prstGeom prst="rect">
            <a:avLst/>
          </a:prstGeom>
          <a:solidFill>
            <a:srgbClr val="FFBA6B">
              <a:alpha val="100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000" dirty="0"/>
          </a:p>
        </p:txBody>
      </p:sp>
      <p:sp>
        <p:nvSpPr>
          <p:cNvPr id="39" name="AutoShape 39"/>
          <p:cNvSpPr/>
          <p:nvPr/>
        </p:nvSpPr>
        <p:spPr>
          <a:xfrm>
            <a:off x="1345409" y="4366732"/>
            <a:ext cx="447840" cy="175140"/>
          </a:xfrm>
          <a:prstGeom prst="rect">
            <a:avLst/>
          </a:prstGeom>
          <a:solidFill>
            <a:srgbClr val="6A8ED5"/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000" dirty="0"/>
          </a:p>
        </p:txBody>
      </p:sp>
      <p:sp>
        <p:nvSpPr>
          <p:cNvPr id="40" name="AutoShape 40"/>
          <p:cNvSpPr/>
          <p:nvPr/>
        </p:nvSpPr>
        <p:spPr>
          <a:xfrm flipV="1">
            <a:off x="137618" y="4355005"/>
            <a:ext cx="447840" cy="184172"/>
          </a:xfrm>
          <a:prstGeom prst="rect">
            <a:avLst/>
          </a:prstGeom>
          <a:solidFill>
            <a:srgbClr val="64E8D6">
              <a:alpha val="100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000" dirty="0"/>
          </a:p>
        </p:txBody>
      </p:sp>
      <p:sp>
        <p:nvSpPr>
          <p:cNvPr id="41" name="AutoShape 41"/>
          <p:cNvSpPr/>
          <p:nvPr/>
        </p:nvSpPr>
        <p:spPr>
          <a:xfrm>
            <a:off x="1721576" y="4326974"/>
            <a:ext cx="1143000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/>
              <a:t>Action Layer</a:t>
            </a:r>
          </a:p>
        </p:txBody>
      </p:sp>
      <p:sp>
        <p:nvSpPr>
          <p:cNvPr id="42" name="AutoShape 42"/>
          <p:cNvSpPr/>
          <p:nvPr/>
        </p:nvSpPr>
        <p:spPr>
          <a:xfrm>
            <a:off x="3078312" y="4314698"/>
            <a:ext cx="1206500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/>
              <a:t>Entity Layer</a:t>
            </a:r>
          </a:p>
        </p:txBody>
      </p:sp>
      <p:sp>
        <p:nvSpPr>
          <p:cNvPr id="43" name="AutoShape 43"/>
          <p:cNvSpPr/>
          <p:nvPr/>
        </p:nvSpPr>
        <p:spPr>
          <a:xfrm rot="10800000" flipV="1">
            <a:off x="4338794" y="4315188"/>
            <a:ext cx="1257300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/>
              <a:t>Mono Scripts</a:t>
            </a:r>
          </a:p>
        </p:txBody>
      </p:sp>
      <p:sp>
        <p:nvSpPr>
          <p:cNvPr id="44" name="AutoShape 44"/>
          <p:cNvSpPr/>
          <p:nvPr/>
        </p:nvSpPr>
        <p:spPr>
          <a:xfrm>
            <a:off x="506876" y="4315759"/>
            <a:ext cx="900144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/>
              <a:t>Task Layer</a:t>
            </a:r>
          </a:p>
        </p:txBody>
      </p:sp>
      <p:pic>
        <p:nvPicPr>
          <p:cNvPr id="275" name="Picture 103">
            <a:extLst>
              <a:ext uri="{FF2B5EF4-FFF2-40B4-BE49-F238E27FC236}">
                <a16:creationId xmlns:a16="http://schemas.microsoft.com/office/drawing/2014/main" id="{71CC9F1D-E2BD-750A-C7DE-C6BFC80CB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6181" y="4317603"/>
            <a:ext cx="223202" cy="218908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276" name="Picture 71">
            <a:extLst>
              <a:ext uri="{FF2B5EF4-FFF2-40B4-BE49-F238E27FC236}">
                <a16:creationId xmlns:a16="http://schemas.microsoft.com/office/drawing/2014/main" id="{4FDB8312-AA5A-7045-403E-3F6A7D82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225" y="4330430"/>
            <a:ext cx="223202" cy="223900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279" name="Picture 123">
            <a:extLst>
              <a:ext uri="{FF2B5EF4-FFF2-40B4-BE49-F238E27FC236}">
                <a16:creationId xmlns:a16="http://schemas.microsoft.com/office/drawing/2014/main" id="{E061F5A0-17A1-CB31-425B-2267BDBD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9826" y="4323814"/>
            <a:ext cx="223202" cy="250737"/>
          </a:xfrm>
          <a:prstGeom prst="roundRect">
            <a:avLst>
              <a:gd name="adj" fmla="val 10768"/>
            </a:avLst>
          </a:prstGeom>
          <a:ln>
            <a:noFill/>
            <a:prstDash val="solid"/>
          </a:ln>
        </p:spPr>
      </p:pic>
      <p:sp>
        <p:nvSpPr>
          <p:cNvPr id="280" name="AutoShape 44">
            <a:extLst>
              <a:ext uri="{FF2B5EF4-FFF2-40B4-BE49-F238E27FC236}">
                <a16:creationId xmlns:a16="http://schemas.microsoft.com/office/drawing/2014/main" id="{F06ECEF4-F44C-6BBC-A808-566ADA75CF4B}"/>
              </a:ext>
            </a:extLst>
          </p:cNvPr>
          <p:cNvSpPr/>
          <p:nvPr/>
        </p:nvSpPr>
        <p:spPr>
          <a:xfrm>
            <a:off x="10046054" y="4340433"/>
            <a:ext cx="1038093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/>
              <a:t>C# Scripts File</a:t>
            </a:r>
          </a:p>
        </p:txBody>
      </p:sp>
      <p:sp>
        <p:nvSpPr>
          <p:cNvPr id="281" name="AutoShape 44">
            <a:extLst>
              <a:ext uri="{FF2B5EF4-FFF2-40B4-BE49-F238E27FC236}">
                <a16:creationId xmlns:a16="http://schemas.microsoft.com/office/drawing/2014/main" id="{AD2A41C4-588D-ADC5-E1F3-BBFC626BD975}"/>
              </a:ext>
            </a:extLst>
          </p:cNvPr>
          <p:cNvSpPr/>
          <p:nvPr/>
        </p:nvSpPr>
        <p:spPr>
          <a:xfrm>
            <a:off x="8816059" y="4310665"/>
            <a:ext cx="1038093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/>
              <a:t>Entity Interface</a:t>
            </a:r>
          </a:p>
        </p:txBody>
      </p:sp>
      <p:sp>
        <p:nvSpPr>
          <p:cNvPr id="282" name="AutoShape 44">
            <a:extLst>
              <a:ext uri="{FF2B5EF4-FFF2-40B4-BE49-F238E27FC236}">
                <a16:creationId xmlns:a16="http://schemas.microsoft.com/office/drawing/2014/main" id="{05AA1ED6-473A-9840-69EB-378F3E6D4CBA}"/>
              </a:ext>
            </a:extLst>
          </p:cNvPr>
          <p:cNvSpPr/>
          <p:nvPr/>
        </p:nvSpPr>
        <p:spPr>
          <a:xfrm>
            <a:off x="11191112" y="4330312"/>
            <a:ext cx="1038093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/>
              <a:t>GameObjects</a:t>
            </a:r>
          </a:p>
        </p:txBody>
      </p:sp>
      <p:pic>
        <p:nvPicPr>
          <p:cNvPr id="285" name="Picture 77">
            <a:extLst>
              <a:ext uri="{FF2B5EF4-FFF2-40B4-BE49-F238E27FC236}">
                <a16:creationId xmlns:a16="http://schemas.microsoft.com/office/drawing/2014/main" id="{397E98B8-56B7-C927-FBEA-1C835BDFA9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9172" y="4319665"/>
            <a:ext cx="241575" cy="241575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286" name="AutoShape 44">
            <a:extLst>
              <a:ext uri="{FF2B5EF4-FFF2-40B4-BE49-F238E27FC236}">
                <a16:creationId xmlns:a16="http://schemas.microsoft.com/office/drawing/2014/main" id="{2C79EEA9-1F33-A927-2B59-3D9988D2D38E}"/>
              </a:ext>
            </a:extLst>
          </p:cNvPr>
          <p:cNvSpPr/>
          <p:nvPr/>
        </p:nvSpPr>
        <p:spPr>
          <a:xfrm>
            <a:off x="5409894" y="4320285"/>
            <a:ext cx="1038093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/>
              <a:t>Unity Scene</a:t>
            </a:r>
          </a:p>
        </p:txBody>
      </p:sp>
      <p:pic>
        <p:nvPicPr>
          <p:cNvPr id="356" name="Picture 122">
            <a:extLst>
              <a:ext uri="{FF2B5EF4-FFF2-40B4-BE49-F238E27FC236}">
                <a16:creationId xmlns:a16="http://schemas.microsoft.com/office/drawing/2014/main" id="{5ACC8A48-B1A3-DAFC-3111-85339A0E88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1031" y="4327411"/>
            <a:ext cx="224230" cy="211791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57" name="AutoShape 44">
            <a:extLst>
              <a:ext uri="{FF2B5EF4-FFF2-40B4-BE49-F238E27FC236}">
                <a16:creationId xmlns:a16="http://schemas.microsoft.com/office/drawing/2014/main" id="{36EA9BC7-35E4-945A-D9F7-2D3759647C2E}"/>
              </a:ext>
            </a:extLst>
          </p:cNvPr>
          <p:cNvSpPr/>
          <p:nvPr/>
        </p:nvSpPr>
        <p:spPr>
          <a:xfrm>
            <a:off x="6411023" y="4311309"/>
            <a:ext cx="938158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/>
              <a:t>Third Plugins</a:t>
            </a:r>
          </a:p>
        </p:txBody>
      </p:sp>
      <p:pic>
        <p:nvPicPr>
          <p:cNvPr id="250" name="图片 249">
            <a:extLst>
              <a:ext uri="{FF2B5EF4-FFF2-40B4-BE49-F238E27FC236}">
                <a16:creationId xmlns:a16="http://schemas.microsoft.com/office/drawing/2014/main" id="{8EF70654-511C-15CC-1985-DE41D21DAB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90735" y="4332790"/>
            <a:ext cx="231879" cy="231879"/>
          </a:xfrm>
          <a:prstGeom prst="rect">
            <a:avLst/>
          </a:prstGeom>
        </p:spPr>
      </p:pic>
      <p:sp>
        <p:nvSpPr>
          <p:cNvPr id="254" name="AutoShape 44">
            <a:extLst>
              <a:ext uri="{FF2B5EF4-FFF2-40B4-BE49-F238E27FC236}">
                <a16:creationId xmlns:a16="http://schemas.microsoft.com/office/drawing/2014/main" id="{0478B795-1199-532E-EC36-1FDB39E4C793}"/>
              </a:ext>
            </a:extLst>
          </p:cNvPr>
          <p:cNvSpPr/>
          <p:nvPr/>
        </p:nvSpPr>
        <p:spPr>
          <a:xfrm>
            <a:off x="7657462" y="4310665"/>
            <a:ext cx="1038093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000" dirty="0"/>
              <a:t>NavMesh Data</a:t>
            </a:r>
            <a:endParaRPr lang="en-US" sz="100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05EA4D2-5D52-CD44-E541-620DC30785A9}"/>
              </a:ext>
            </a:extLst>
          </p:cNvPr>
          <p:cNvGrpSpPr/>
          <p:nvPr/>
        </p:nvGrpSpPr>
        <p:grpSpPr>
          <a:xfrm>
            <a:off x="4124096" y="1969788"/>
            <a:ext cx="1792306" cy="1983881"/>
            <a:chOff x="5570372" y="5535486"/>
            <a:chExt cx="1792306" cy="1983881"/>
          </a:xfrm>
        </p:grpSpPr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D44FB38A-89B2-920A-A2C0-1B9FB6FFE2C8}"/>
                </a:ext>
              </a:extLst>
            </p:cNvPr>
            <p:cNvGrpSpPr/>
            <p:nvPr/>
          </p:nvGrpSpPr>
          <p:grpSpPr>
            <a:xfrm>
              <a:off x="5570372" y="5535486"/>
              <a:ext cx="1792306" cy="1983881"/>
              <a:chOff x="5890941" y="-2558860"/>
              <a:chExt cx="1792306" cy="1983881"/>
            </a:xfrm>
          </p:grpSpPr>
          <p:sp>
            <p:nvSpPr>
              <p:cNvPr id="94" name="AutoShape 94"/>
              <p:cNvSpPr/>
              <p:nvPr/>
            </p:nvSpPr>
            <p:spPr>
              <a:xfrm flipH="1">
                <a:off x="5958526" y="-2558859"/>
                <a:ext cx="1607217" cy="1983880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grpSp>
            <p:nvGrpSpPr>
              <p:cNvPr id="104" name="Group 104"/>
              <p:cNvGrpSpPr/>
              <p:nvPr/>
            </p:nvGrpSpPr>
            <p:grpSpPr>
              <a:xfrm>
                <a:off x="5890941" y="-2096493"/>
                <a:ext cx="1713735" cy="1410603"/>
                <a:chOff x="5231038" y="-1096814"/>
                <a:chExt cx="1713735" cy="1410603"/>
              </a:xfrm>
            </p:grpSpPr>
            <p:sp>
              <p:nvSpPr>
                <p:cNvPr id="107" name="AutoShape 107"/>
                <p:cNvSpPr/>
                <p:nvPr/>
              </p:nvSpPr>
              <p:spPr>
                <a:xfrm>
                  <a:off x="5678695" y="-697521"/>
                  <a:ext cx="185200" cy="279560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ln w="6350"/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lIns="91440" tIns="45720" rIns="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08" name="AutoShape 108"/>
                <p:cNvSpPr/>
                <p:nvPr/>
              </p:nvSpPr>
              <p:spPr>
                <a:xfrm>
                  <a:off x="5751522" y="-753867"/>
                  <a:ext cx="867653" cy="23921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>
                      <a:solidFill>
                        <a:srgbClr val="2B2F36"/>
                      </a:solidFill>
                    </a:rPr>
                    <a:t>Bake NavMesh</a:t>
                  </a:r>
                  <a:endParaRPr lang="en-US" sz="1100" dirty="0"/>
                </a:p>
              </p:txBody>
            </p:sp>
            <p:sp>
              <p:nvSpPr>
                <p:cNvPr id="109" name="AutoShape 109"/>
                <p:cNvSpPr/>
                <p:nvPr/>
              </p:nvSpPr>
              <p:spPr>
                <a:xfrm>
                  <a:off x="5647250" y="-1096814"/>
                  <a:ext cx="1180471" cy="2413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Original Scene</a:t>
                  </a:r>
                  <a:endParaRPr lang="en-US" sz="1100" dirty="0"/>
                </a:p>
              </p:txBody>
            </p:sp>
            <p:sp>
              <p:nvSpPr>
                <p:cNvPr id="110" name="AutoShape 110"/>
                <p:cNvSpPr/>
                <p:nvPr/>
              </p:nvSpPr>
              <p:spPr>
                <a:xfrm>
                  <a:off x="5231038" y="-59111"/>
                  <a:ext cx="1713735" cy="3729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Scene </a:t>
                  </a:r>
                  <a:r>
                    <a:rPr lang="en-US" altLang="zh-CN" sz="1000" dirty="0"/>
                    <a:t>with </a:t>
                  </a:r>
                  <a:r>
                    <a:rPr lang="en-US" sz="1000" dirty="0"/>
                    <a:t>NavMesh</a:t>
                  </a:r>
                  <a:br>
                    <a:rPr lang="en-US" sz="1000" dirty="0"/>
                  </a:br>
                  <a:r>
                    <a:rPr lang="en-US" sz="1000" dirty="0"/>
                    <a:t>(for navigation</a:t>
                  </a:r>
                  <a:r>
                    <a:rPr lang="en-US" altLang="zh-CN" sz="1000" dirty="0"/>
                    <a:t>)</a:t>
                  </a:r>
                  <a:endParaRPr lang="en-US" sz="1000" dirty="0"/>
                </a:p>
              </p:txBody>
            </p:sp>
          </p:grpSp>
          <p:grpSp>
            <p:nvGrpSpPr>
              <p:cNvPr id="125" name="Group 125"/>
              <p:cNvGrpSpPr/>
              <p:nvPr/>
            </p:nvGrpSpPr>
            <p:grpSpPr>
              <a:xfrm>
                <a:off x="5994858" y="-2558860"/>
                <a:ext cx="1688389" cy="492372"/>
                <a:chOff x="5334955" y="-1559181"/>
                <a:chExt cx="1688389" cy="492372"/>
              </a:xfrm>
            </p:grpSpPr>
            <p:sp>
              <p:nvSpPr>
                <p:cNvPr id="126" name="AutoShape 126"/>
                <p:cNvSpPr/>
                <p:nvPr/>
              </p:nvSpPr>
              <p:spPr>
                <a:xfrm>
                  <a:off x="5372371" y="-1559181"/>
                  <a:ext cx="1650973" cy="492372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200" b="1" dirty="0">
                      <a:solidFill>
                        <a:srgbClr val="2B2F36"/>
                      </a:solidFill>
                      <a:latin typeface="+mj-lt"/>
                      <a:ea typeface="Times New Roman"/>
                      <a:cs typeface="Times New Roman"/>
                      <a:sym typeface="Times New Roman"/>
                    </a:rPr>
                    <a:t>Preliminary Scene Configuration</a:t>
                  </a:r>
                  <a:endParaRPr lang="en-US" sz="1100" dirty="0">
                    <a:latin typeface="+mj-lt"/>
                  </a:endParaRPr>
                </a:p>
              </p:txBody>
            </p:sp>
            <p:grpSp>
              <p:nvGrpSpPr>
                <p:cNvPr id="127" name="Group 127"/>
                <p:cNvGrpSpPr/>
                <p:nvPr/>
              </p:nvGrpSpPr>
              <p:grpSpPr>
                <a:xfrm>
                  <a:off x="5334955" y="-1504618"/>
                  <a:ext cx="183799" cy="192218"/>
                  <a:chOff x="5334955" y="-1504618"/>
                  <a:chExt cx="183799" cy="192218"/>
                </a:xfrm>
              </p:grpSpPr>
              <p:sp>
                <p:nvSpPr>
                  <p:cNvPr id="128" name="AutoShape 128"/>
                  <p:cNvSpPr/>
                  <p:nvPr/>
                </p:nvSpPr>
                <p:spPr>
                  <a:xfrm>
                    <a:off x="5334955" y="-1490200"/>
                    <a:ext cx="177800" cy="177800"/>
                  </a:xfrm>
                  <a:prstGeom prst="ellipse">
                    <a:avLst/>
                  </a:prstGeom>
                  <a:solidFill>
                    <a:srgbClr val="000000">
                      <a:alpha val="100000"/>
                    </a:srgbClr>
                  </a:solidFill>
                  <a:ln w="25400">
                    <a:noFill/>
                    <a:prstDash val="solid"/>
                  </a:ln>
                </p:spPr>
                <p:txBody>
                  <a:bodyPr lIns="63500" tIns="63500" rIns="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/>
                  </a:p>
                </p:txBody>
              </p:sp>
              <p:sp>
                <p:nvSpPr>
                  <p:cNvPr id="129" name="AutoShape 129"/>
                  <p:cNvSpPr/>
                  <p:nvPr/>
                </p:nvSpPr>
                <p:spPr>
                  <a:xfrm>
                    <a:off x="5391754" y="-1504618"/>
                    <a:ext cx="127000" cy="1905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0" tIns="0" rIns="0" bIns="0" rtlCol="0" anchor="ctr">
                    <a:noAutofit/>
                  </a:bodyPr>
                  <a:lstStyle/>
                  <a:p>
                    <a:pPr>
                      <a:lnSpc>
                        <a:spcPct val="125000"/>
                      </a:lnSpc>
                      <a:defRPr/>
                    </a:pPr>
                    <a:r>
                      <a:rPr lang="en-US" sz="1000" dirty="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1</a:t>
                    </a:r>
                    <a:endParaRPr lang="en-US" sz="1100" dirty="0"/>
                  </a:p>
                </p:txBody>
              </p:sp>
            </p:grpSp>
          </p:grpSp>
        </p:grpSp>
        <p:pic>
          <p:nvPicPr>
            <p:cNvPr id="255" name="Picture 77">
              <a:extLst>
                <a:ext uri="{FF2B5EF4-FFF2-40B4-BE49-F238E27FC236}">
                  <a16:creationId xmlns:a16="http://schemas.microsoft.com/office/drawing/2014/main" id="{5D902FE5-6C41-D33A-FD70-608D35E45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40710" y="5962525"/>
              <a:ext cx="298482" cy="298482"/>
            </a:xfrm>
            <a:prstGeom prst="rect">
              <a:avLst/>
            </a:prstGeom>
            <a:ln>
              <a:noFill/>
              <a:prstDash val="solid"/>
            </a:ln>
          </p:spPr>
        </p:pic>
        <p:pic>
          <p:nvPicPr>
            <p:cNvPr id="256" name="Picture 77">
              <a:extLst>
                <a:ext uri="{FF2B5EF4-FFF2-40B4-BE49-F238E27FC236}">
                  <a16:creationId xmlns:a16="http://schemas.microsoft.com/office/drawing/2014/main" id="{A24FE38B-F1FD-252C-5F59-BC8A183EA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95913" y="6760276"/>
              <a:ext cx="354316" cy="354316"/>
            </a:xfrm>
            <a:prstGeom prst="rect">
              <a:avLst/>
            </a:prstGeom>
            <a:ln>
              <a:noFill/>
              <a:prstDash val="solid"/>
            </a:ln>
          </p:spPr>
        </p:pic>
        <p:pic>
          <p:nvPicPr>
            <p:cNvPr id="261" name="图片 260">
              <a:extLst>
                <a:ext uri="{FF2B5EF4-FFF2-40B4-BE49-F238E27FC236}">
                  <a16:creationId xmlns:a16="http://schemas.microsoft.com/office/drawing/2014/main" id="{98927307-4CE3-79B0-CC0A-4911E5C54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69714" y="6736016"/>
              <a:ext cx="403474" cy="403474"/>
            </a:xfrm>
            <a:prstGeom prst="rect">
              <a:avLst/>
            </a:prstGeom>
          </p:spPr>
        </p:pic>
        <p:pic>
          <p:nvPicPr>
            <p:cNvPr id="287" name="图片 286">
              <a:extLst>
                <a:ext uri="{FF2B5EF4-FFF2-40B4-BE49-F238E27FC236}">
                  <a16:creationId xmlns:a16="http://schemas.microsoft.com/office/drawing/2014/main" id="{C415797D-6D62-94BD-3186-EE4BB909C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35270" y="6816561"/>
              <a:ext cx="252189" cy="252189"/>
            </a:xfrm>
            <a:prstGeom prst="rect">
              <a:avLst/>
            </a:prstGeom>
          </p:spPr>
        </p:pic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537BAA84-D8C4-2646-27B8-A044AF694DDF}"/>
              </a:ext>
            </a:extLst>
          </p:cNvPr>
          <p:cNvGrpSpPr/>
          <p:nvPr/>
        </p:nvGrpSpPr>
        <p:grpSpPr>
          <a:xfrm>
            <a:off x="8657746" y="85253"/>
            <a:ext cx="3567171" cy="1389382"/>
            <a:chOff x="8657744" y="86872"/>
            <a:chExt cx="3567171" cy="1389382"/>
          </a:xfrm>
        </p:grpSpPr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70B5E678-91F7-ABDF-CC7A-467C5D8993B8}"/>
                </a:ext>
              </a:extLst>
            </p:cNvPr>
            <p:cNvCxnSpPr>
              <a:cxnSpLocks/>
            </p:cNvCxnSpPr>
            <p:nvPr/>
          </p:nvCxnSpPr>
          <p:spPr>
            <a:xfrm>
              <a:off x="8732278" y="1345949"/>
              <a:ext cx="29594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AutoShape 28"/>
            <p:cNvSpPr/>
            <p:nvPr/>
          </p:nvSpPr>
          <p:spPr>
            <a:xfrm>
              <a:off x="9444836" y="194608"/>
              <a:ext cx="2780079" cy="33568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600" b="1" dirty="0">
                  <a:solidFill>
                    <a:srgbClr val="1F2329"/>
                  </a:solidFill>
                </a:rPr>
                <a:t>Model Abstraction </a:t>
              </a:r>
              <a:r>
                <a: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(§ </a:t>
              </a:r>
              <a:r>
                <a: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III-B</a:t>
              </a:r>
              <a:r>
                <a:rPr lang="en-US" altLang="zh-CN" sz="1800" dirty="0"/>
                <a:t>) </a:t>
              </a:r>
              <a:endParaRPr lang="en-US" sz="1800" dirty="0"/>
            </a:p>
          </p:txBody>
        </p:sp>
        <p:sp>
          <p:nvSpPr>
            <p:cNvPr id="149" name="AutoShape 5">
              <a:extLst>
                <a:ext uri="{FF2B5EF4-FFF2-40B4-BE49-F238E27FC236}">
                  <a16:creationId xmlns:a16="http://schemas.microsoft.com/office/drawing/2014/main" id="{4C17200F-E6B9-78FE-5420-329728B3645F}"/>
                </a:ext>
              </a:extLst>
            </p:cNvPr>
            <p:cNvSpPr/>
            <p:nvPr/>
          </p:nvSpPr>
          <p:spPr>
            <a:xfrm>
              <a:off x="9078585" y="194607"/>
              <a:ext cx="2993376" cy="1281647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A9DAB602-3725-7725-1414-1E156E487F31}"/>
                </a:ext>
              </a:extLst>
            </p:cNvPr>
            <p:cNvSpPr/>
            <p:nvPr/>
          </p:nvSpPr>
          <p:spPr>
            <a:xfrm>
              <a:off x="9147000" y="245063"/>
              <a:ext cx="292100" cy="2802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</a:t>
              </a:r>
              <a:endParaRPr lang="zh-CN" altLang="en-US" sz="1600" dirty="0"/>
            </a:p>
          </p:txBody>
        </p:sp>
        <p:sp>
          <p:nvSpPr>
            <p:cNvPr id="239" name="文本框 238">
              <a:extLst>
                <a:ext uri="{FF2B5EF4-FFF2-40B4-BE49-F238E27FC236}">
                  <a16:creationId xmlns:a16="http://schemas.microsoft.com/office/drawing/2014/main" id="{4159B0E1-1977-D9CE-93FE-C38C17D6ACC9}"/>
                </a:ext>
              </a:extLst>
            </p:cNvPr>
            <p:cNvSpPr txBox="1"/>
            <p:nvPr/>
          </p:nvSpPr>
          <p:spPr>
            <a:xfrm>
              <a:off x="9289481" y="1065589"/>
              <a:ext cx="127940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HK" altLang="zh-CN" sz="1000" dirty="0"/>
                <a:t>E</a:t>
              </a:r>
              <a:r>
                <a:rPr lang="zh-CN" altLang="en-US" sz="1000" dirty="0"/>
                <a:t>xtract</a:t>
              </a:r>
              <a:r>
                <a:rPr lang="en-US" altLang="zh-CN" sz="1000" dirty="0"/>
                <a:t> </a:t>
              </a:r>
            </a:p>
            <a:p>
              <a:pPr algn="ctr"/>
              <a:r>
                <a:rPr lang="en-US" altLang="zh-CN" sz="1000" dirty="0"/>
                <a:t>abstraction</a:t>
              </a:r>
              <a:r>
                <a:rPr lang="zh-CN" altLang="en-US" sz="1000" dirty="0"/>
                <a:t> </a:t>
              </a:r>
              <a:r>
                <a:rPr lang="en-US" altLang="zh-CN" sz="1000" dirty="0"/>
                <a:t>models</a:t>
              </a:r>
              <a:endParaRPr lang="zh-CN" altLang="en-US" sz="1000" dirty="0"/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7C588A01-606F-E5B1-881A-60DD1905C772}"/>
                </a:ext>
              </a:extLst>
            </p:cNvPr>
            <p:cNvSpPr txBox="1"/>
            <p:nvPr/>
          </p:nvSpPr>
          <p:spPr>
            <a:xfrm>
              <a:off x="8657744" y="86872"/>
              <a:ext cx="449482" cy="1331927"/>
            </a:xfrm>
            <a:prstGeom prst="rect">
              <a:avLst/>
            </a:prstGeom>
            <a:noFill/>
          </p:spPr>
          <p:txBody>
            <a:bodyPr vert="eaVert" wrap="square">
              <a:spAutoFit/>
            </a:bodyPr>
            <a:lstStyle/>
            <a:p>
              <a:pPr algn="ctr">
                <a:lnSpc>
                  <a:spcPts val="1000"/>
                </a:lnSpc>
              </a:pPr>
              <a:r>
                <a:rPr lang="en-US" altLang="zh-CN" sz="1050" dirty="0"/>
                <a:t> Heuristic rules &amp; experiences</a:t>
              </a:r>
              <a:endParaRPr lang="zh-CN" altLang="en-US" sz="1050" dirty="0"/>
            </a:p>
          </p:txBody>
        </p: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D1250DBB-7364-B7A4-3B8C-472129E9E7EA}"/>
                </a:ext>
              </a:extLst>
            </p:cNvPr>
            <p:cNvGrpSpPr/>
            <p:nvPr/>
          </p:nvGrpSpPr>
          <p:grpSpPr>
            <a:xfrm>
              <a:off x="9231107" y="577516"/>
              <a:ext cx="1349048" cy="420489"/>
              <a:chOff x="-1530304" y="3824128"/>
              <a:chExt cx="1349048" cy="420489"/>
            </a:xfrm>
          </p:grpSpPr>
          <p:grpSp>
            <p:nvGrpSpPr>
              <p:cNvPr id="330" name="Group 10">
                <a:extLst>
                  <a:ext uri="{FF2B5EF4-FFF2-40B4-BE49-F238E27FC236}">
                    <a16:creationId xmlns:a16="http://schemas.microsoft.com/office/drawing/2014/main" id="{FA8C27A0-140D-951D-BFE6-4A09D5AB8B34}"/>
                  </a:ext>
                </a:extLst>
              </p:cNvPr>
              <p:cNvGrpSpPr/>
              <p:nvPr/>
            </p:nvGrpSpPr>
            <p:grpSpPr>
              <a:xfrm>
                <a:off x="-1525266" y="3824128"/>
                <a:ext cx="1344010" cy="420489"/>
                <a:chOff x="640815" y="1713920"/>
                <a:chExt cx="1344010" cy="350885"/>
              </a:xfrm>
            </p:grpSpPr>
            <p:sp>
              <p:nvSpPr>
                <p:cNvPr id="336" name="AutoShape 11">
                  <a:extLst>
                    <a:ext uri="{FF2B5EF4-FFF2-40B4-BE49-F238E27FC236}">
                      <a16:creationId xmlns:a16="http://schemas.microsoft.com/office/drawing/2014/main" id="{C1ADA4B2-BAA1-668A-C8A6-90180263756F}"/>
                    </a:ext>
                  </a:extLst>
                </p:cNvPr>
                <p:cNvSpPr/>
                <p:nvPr/>
              </p:nvSpPr>
              <p:spPr>
                <a:xfrm>
                  <a:off x="640815" y="1713920"/>
                  <a:ext cx="1279408" cy="321922"/>
                </a:xfrm>
                <a:prstGeom prst="roundRect">
                  <a:avLst>
                    <a:gd name="adj" fmla="val 6803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339" name="AutoShape 13">
                  <a:extLst>
                    <a:ext uri="{FF2B5EF4-FFF2-40B4-BE49-F238E27FC236}">
                      <a16:creationId xmlns:a16="http://schemas.microsoft.com/office/drawing/2014/main" id="{5DB347BD-2EF7-35DC-6728-93A38ABD9EF0}"/>
                    </a:ext>
                  </a:extLst>
                </p:cNvPr>
                <p:cNvSpPr/>
                <p:nvPr/>
              </p:nvSpPr>
              <p:spPr>
                <a:xfrm>
                  <a:off x="821988" y="1715168"/>
                  <a:ext cx="1162837" cy="349637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altLang="zh-CN" sz="1000" dirty="0"/>
                    <a:t>Heuristic rules &amp; experiences</a:t>
                  </a:r>
                </a:p>
              </p:txBody>
            </p:sp>
          </p:grpSp>
          <p:pic>
            <p:nvPicPr>
              <p:cNvPr id="341" name="图片 340">
                <a:extLst>
                  <a:ext uri="{FF2B5EF4-FFF2-40B4-BE49-F238E27FC236}">
                    <a16:creationId xmlns:a16="http://schemas.microsoft.com/office/drawing/2014/main" id="{D6F97993-A511-77EC-1D7A-C9DB713A5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1530304" y="3861466"/>
                <a:ext cx="339389" cy="329635"/>
              </a:xfrm>
              <a:prstGeom prst="rect">
                <a:avLst/>
              </a:prstGeom>
            </p:spPr>
          </p:pic>
        </p:grpSp>
        <p:pic>
          <p:nvPicPr>
            <p:cNvPr id="347" name="图片 346">
              <a:extLst>
                <a:ext uri="{FF2B5EF4-FFF2-40B4-BE49-F238E27FC236}">
                  <a16:creationId xmlns:a16="http://schemas.microsoft.com/office/drawing/2014/main" id="{A1FDB3E9-60AD-DA41-4037-9EA59DFD2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414596" y="993485"/>
              <a:ext cx="258127" cy="283676"/>
            </a:xfrm>
            <a:prstGeom prst="rect">
              <a:avLst/>
            </a:prstGeom>
          </p:spPr>
        </p:pic>
        <p:grpSp>
          <p:nvGrpSpPr>
            <p:cNvPr id="361" name="组合 360">
              <a:extLst>
                <a:ext uri="{FF2B5EF4-FFF2-40B4-BE49-F238E27FC236}">
                  <a16:creationId xmlns:a16="http://schemas.microsoft.com/office/drawing/2014/main" id="{B6E2D281-7F73-24A0-858A-B8ED6E05BF2A}"/>
                </a:ext>
              </a:extLst>
            </p:cNvPr>
            <p:cNvGrpSpPr/>
            <p:nvPr/>
          </p:nvGrpSpPr>
          <p:grpSpPr>
            <a:xfrm>
              <a:off x="10590362" y="965851"/>
              <a:ext cx="1481598" cy="455958"/>
              <a:chOff x="282952" y="5416480"/>
              <a:chExt cx="1481598" cy="455958"/>
            </a:xfrm>
          </p:grpSpPr>
          <p:sp>
            <p:nvSpPr>
              <p:cNvPr id="324" name="AutoShape 11">
                <a:extLst>
                  <a:ext uri="{FF2B5EF4-FFF2-40B4-BE49-F238E27FC236}">
                    <a16:creationId xmlns:a16="http://schemas.microsoft.com/office/drawing/2014/main" id="{2ACCF0E8-63A5-6DEA-8379-457D21609518}"/>
                  </a:ext>
                </a:extLst>
              </p:cNvPr>
              <p:cNvSpPr/>
              <p:nvPr/>
            </p:nvSpPr>
            <p:spPr>
              <a:xfrm>
                <a:off x="282952" y="5416480"/>
                <a:ext cx="1427862" cy="43525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pic>
            <p:nvPicPr>
              <p:cNvPr id="359" name="Picture 117">
                <a:extLst>
                  <a:ext uri="{FF2B5EF4-FFF2-40B4-BE49-F238E27FC236}">
                    <a16:creationId xmlns:a16="http://schemas.microsoft.com/office/drawing/2014/main" id="{32655E39-BAFB-BFB7-53A2-A67DDF9B1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734" y="5506806"/>
                <a:ext cx="269557" cy="254603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8" name="图片 357">
                <a:extLst>
                  <a:ext uri="{FF2B5EF4-FFF2-40B4-BE49-F238E27FC236}">
                    <a16:creationId xmlns:a16="http://schemas.microsoft.com/office/drawing/2014/main" id="{DC4FECEF-7834-C100-0571-54F2A3CCB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6885" y="5617915"/>
                <a:ext cx="206321" cy="206321"/>
              </a:xfrm>
              <a:prstGeom prst="rect">
                <a:avLst/>
              </a:prstGeom>
            </p:spPr>
          </p:pic>
          <p:sp>
            <p:nvSpPr>
              <p:cNvPr id="360" name="AutoShape 13">
                <a:extLst>
                  <a:ext uri="{FF2B5EF4-FFF2-40B4-BE49-F238E27FC236}">
                    <a16:creationId xmlns:a16="http://schemas.microsoft.com/office/drawing/2014/main" id="{4BCE577D-07B0-3E2F-E65D-EE465040BEE8}"/>
                  </a:ext>
                </a:extLst>
              </p:cNvPr>
              <p:cNvSpPr/>
              <p:nvPr/>
            </p:nvSpPr>
            <p:spPr>
              <a:xfrm>
                <a:off x="609265" y="5507473"/>
                <a:ext cx="1155285" cy="364965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altLang="zh-CN" sz="1000" dirty="0"/>
                  <a:t>Abstract Models</a:t>
                </a:r>
              </a:p>
            </p:txBody>
          </p:sp>
        </p:grpSp>
      </p:grpSp>
      <p:grpSp>
        <p:nvGrpSpPr>
          <p:cNvPr id="235" name="组合 234">
            <a:extLst>
              <a:ext uri="{FF2B5EF4-FFF2-40B4-BE49-F238E27FC236}">
                <a16:creationId xmlns:a16="http://schemas.microsoft.com/office/drawing/2014/main" id="{2CA70AE5-93C4-41A4-77FC-76B69E81556C}"/>
              </a:ext>
            </a:extLst>
          </p:cNvPr>
          <p:cNvGrpSpPr/>
          <p:nvPr/>
        </p:nvGrpSpPr>
        <p:grpSpPr>
          <a:xfrm>
            <a:off x="66183" y="1595707"/>
            <a:ext cx="4394430" cy="2631809"/>
            <a:chOff x="59759" y="1978124"/>
            <a:chExt cx="4394430" cy="2631809"/>
          </a:xfrm>
        </p:grpSpPr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FCEAB8FA-384C-01C6-DA37-22F334FEC854}"/>
                </a:ext>
              </a:extLst>
            </p:cNvPr>
            <p:cNvGrpSpPr/>
            <p:nvPr/>
          </p:nvGrpSpPr>
          <p:grpSpPr>
            <a:xfrm>
              <a:off x="59759" y="4117159"/>
              <a:ext cx="3919963" cy="492774"/>
              <a:chOff x="3477260" y="5799413"/>
              <a:chExt cx="3919963" cy="492774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29BDEF6C-D2FC-5CE2-C8EB-3E23FBCD6501}"/>
                  </a:ext>
                </a:extLst>
              </p:cNvPr>
              <p:cNvSpPr/>
              <p:nvPr/>
            </p:nvSpPr>
            <p:spPr>
              <a:xfrm>
                <a:off x="3477260" y="5858031"/>
                <a:ext cx="3919963" cy="434156"/>
              </a:xfrm>
              <a:prstGeom prst="rect">
                <a:avLst/>
              </a:prstGeom>
              <a:solidFill>
                <a:srgbClr val="FAD355">
                  <a:alpha val="70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 defTabSz="914335">
                  <a:buClrTx/>
                  <a:defRPr/>
                </a:pPr>
                <a:endParaRPr lang="zh-CN" altLang="en-US" sz="1050" kern="1200" dirty="0">
                  <a:solidFill>
                    <a:prstClr val="white"/>
                  </a:solidFill>
                  <a:latin typeface="+mj-lt"/>
                  <a:ea typeface="微软雅黑"/>
                  <a:cs typeface="+mn-cs"/>
                </a:endParaRPr>
              </a:p>
            </p:txBody>
          </p: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7AFABE55-DEE2-D93E-8044-989F95F7C163}"/>
                  </a:ext>
                </a:extLst>
              </p:cNvPr>
              <p:cNvSpPr/>
              <p:nvPr/>
            </p:nvSpPr>
            <p:spPr>
              <a:xfrm>
                <a:off x="3690999" y="6000267"/>
                <a:ext cx="933309" cy="18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35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Box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FC835F6A-DDAA-D426-3704-EB4C8EA11EDF}"/>
                  </a:ext>
                </a:extLst>
              </p:cNvPr>
              <p:cNvSpPr/>
              <p:nvPr/>
            </p:nvSpPr>
            <p:spPr>
              <a:xfrm>
                <a:off x="4966386" y="6018340"/>
                <a:ext cx="984317" cy="18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35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Joystick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DB3E548D-B889-4D48-3E37-707CEBC028B4}"/>
                  </a:ext>
                </a:extLst>
              </p:cNvPr>
              <p:cNvSpPr/>
              <p:nvPr/>
            </p:nvSpPr>
            <p:spPr>
              <a:xfrm>
                <a:off x="6204773" y="6034652"/>
                <a:ext cx="976238" cy="180000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35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Button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E942CA2-68BB-A4D2-F69A-81D10326AF21}"/>
                  </a:ext>
                </a:extLst>
              </p:cNvPr>
              <p:cNvSpPr txBox="1"/>
              <p:nvPr/>
            </p:nvSpPr>
            <p:spPr>
              <a:xfrm>
                <a:off x="4215414" y="5799413"/>
                <a:ext cx="955608" cy="256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35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Implement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7" name="椭圆 156">
              <a:extLst>
                <a:ext uri="{FF2B5EF4-FFF2-40B4-BE49-F238E27FC236}">
                  <a16:creationId xmlns:a16="http://schemas.microsoft.com/office/drawing/2014/main" id="{16F8DAFE-B37A-9227-8732-DAA4B944E990}"/>
                </a:ext>
              </a:extLst>
            </p:cNvPr>
            <p:cNvSpPr/>
            <p:nvPr/>
          </p:nvSpPr>
          <p:spPr>
            <a:xfrm>
              <a:off x="4162089" y="2024017"/>
              <a:ext cx="292100" cy="2802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D</a:t>
              </a:r>
              <a:endParaRPr lang="zh-CN" altLang="en-US" sz="1600" dirty="0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210774" y="3379244"/>
              <a:ext cx="3607896" cy="648000"/>
            </a:xfrm>
            <a:prstGeom prst="rect">
              <a:avLst/>
            </a:prstGeom>
            <a:solidFill>
              <a:srgbClr val="EE822F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210372" y="2761173"/>
              <a:ext cx="3607896" cy="576000"/>
            </a:xfrm>
            <a:prstGeom prst="rect">
              <a:avLst/>
            </a:prstGeom>
            <a:solidFill>
              <a:srgbClr val="6A8ED5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6" name="矩形: 圆角 185">
              <a:extLst>
                <a:ext uri="{FF2B5EF4-FFF2-40B4-BE49-F238E27FC236}">
                  <a16:creationId xmlns:a16="http://schemas.microsoft.com/office/drawing/2014/main" id="{952D6875-5D8B-0F88-09CB-FDA86F46E2D6}"/>
                </a:ext>
              </a:extLst>
            </p:cNvPr>
            <p:cNvSpPr/>
            <p:nvPr/>
          </p:nvSpPr>
          <p:spPr>
            <a:xfrm>
              <a:off x="1475879" y="2787329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Base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DBFA2BFE-E434-5CD7-0ECA-BA17613AA200}"/>
                </a:ext>
              </a:extLst>
            </p:cNvPr>
            <p:cNvSpPr/>
            <p:nvPr/>
          </p:nvSpPr>
          <p:spPr>
            <a:xfrm>
              <a:off x="793611" y="3117393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6699670C-5A30-90E7-AD92-F463FA240989}"/>
                </a:ext>
              </a:extLst>
            </p:cNvPr>
            <p:cNvSpPr/>
            <p:nvPr/>
          </p:nvSpPr>
          <p:spPr>
            <a:xfrm>
              <a:off x="2139941" y="3118570"/>
              <a:ext cx="1155013" cy="180000"/>
            </a:xfrm>
            <a:prstGeom prst="roundRect">
              <a:avLst/>
            </a:prstGeom>
            <a:gradFill>
              <a:gsLst>
                <a:gs pos="0">
                  <a:srgbClr val="4874CB">
                    <a:lumOff val="17500"/>
                  </a:srgbClr>
                </a:gs>
                <a:gs pos="100000">
                  <a:srgbClr val="4874CB"/>
                </a:gs>
              </a:gsLst>
              <a:lin ang="2700000" scaled="0"/>
            </a:gradFill>
            <a:ln w="12700" cap="flat" cmpd="sng" algn="ctr">
              <a:solidFill>
                <a:srgbClr val="4874CB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4874CB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 Action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89" name="文本框 188">
              <a:extLst>
                <a:ext uri="{FF2B5EF4-FFF2-40B4-BE49-F238E27FC236}">
                  <a16:creationId xmlns:a16="http://schemas.microsoft.com/office/drawing/2014/main" id="{3BB0CF74-328E-E94D-EB10-8498CCA95E90}"/>
                </a:ext>
              </a:extLst>
            </p:cNvPr>
            <p:cNvSpPr txBox="1"/>
            <p:nvPr/>
          </p:nvSpPr>
          <p:spPr>
            <a:xfrm>
              <a:off x="1301598" y="2919114"/>
              <a:ext cx="573466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Inherit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cxnSp>
          <p:nvCxnSpPr>
            <p:cNvPr id="190" name="连接符: 曲线 189">
              <a:extLst>
                <a:ext uri="{FF2B5EF4-FFF2-40B4-BE49-F238E27FC236}">
                  <a16:creationId xmlns:a16="http://schemas.microsoft.com/office/drawing/2014/main" id="{63F61584-454A-5D63-0B16-589ACED6A258}"/>
                </a:ext>
              </a:extLst>
            </p:cNvPr>
            <p:cNvCxnSpPr>
              <a:cxnSpLocks/>
              <a:stCxn id="187" idx="0"/>
              <a:endCxn id="186" idx="1"/>
            </p:cNvCxnSpPr>
            <p:nvPr/>
          </p:nvCxnSpPr>
          <p:spPr>
            <a:xfrm rot="5400000" flipH="1" flipV="1">
              <a:off x="1268923" y="2910444"/>
              <a:ext cx="240064" cy="173841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1" name="连接符: 曲线 190">
              <a:extLst>
                <a:ext uri="{FF2B5EF4-FFF2-40B4-BE49-F238E27FC236}">
                  <a16:creationId xmlns:a16="http://schemas.microsoft.com/office/drawing/2014/main" id="{D0DD4E76-05D9-1CC3-43DD-9DC3E19F6319}"/>
                </a:ext>
              </a:extLst>
            </p:cNvPr>
            <p:cNvCxnSpPr>
              <a:cxnSpLocks/>
              <a:stCxn id="188" idx="0"/>
              <a:endCxn id="186" idx="3"/>
            </p:cNvCxnSpPr>
            <p:nvPr/>
          </p:nvCxnSpPr>
          <p:spPr>
            <a:xfrm rot="16200000" flipV="1">
              <a:off x="2484470" y="2885592"/>
              <a:ext cx="241241" cy="224716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92" name="矩形: 圆角 191">
              <a:extLst>
                <a:ext uri="{FF2B5EF4-FFF2-40B4-BE49-F238E27FC236}">
                  <a16:creationId xmlns:a16="http://schemas.microsoft.com/office/drawing/2014/main" id="{B7BB51EE-A68C-13DC-5B90-C5E212D8472D}"/>
                </a:ext>
              </a:extLst>
            </p:cNvPr>
            <p:cNvSpPr/>
            <p:nvPr/>
          </p:nvSpPr>
          <p:spPr>
            <a:xfrm>
              <a:off x="1468220" y="3424242"/>
              <a:ext cx="1016853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Base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F5E5DF41-85F5-4ED4-F646-F8FAFE89C792}"/>
                </a:ext>
              </a:extLst>
            </p:cNvPr>
            <p:cNvSpPr/>
            <p:nvPr/>
          </p:nvSpPr>
          <p:spPr>
            <a:xfrm>
              <a:off x="533392" y="3796010"/>
              <a:ext cx="1290461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Grabbable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4" name="矩形: 圆角 193">
              <a:extLst>
                <a:ext uri="{FF2B5EF4-FFF2-40B4-BE49-F238E27FC236}">
                  <a16:creationId xmlns:a16="http://schemas.microsoft.com/office/drawing/2014/main" id="{ED2DE75C-2E52-5D63-2AAE-567535DCFE88}"/>
                </a:ext>
              </a:extLst>
            </p:cNvPr>
            <p:cNvSpPr/>
            <p:nvPr/>
          </p:nvSpPr>
          <p:spPr>
            <a:xfrm>
              <a:off x="2123008" y="3796010"/>
              <a:ext cx="1375593" cy="180000"/>
            </a:xfrm>
            <a:prstGeom prst="roundRect">
              <a:avLst/>
            </a:prstGeom>
            <a:gradFill>
              <a:gsLst>
                <a:gs pos="0">
                  <a:srgbClr val="EE822F">
                    <a:lumOff val="17500"/>
                  </a:srgbClr>
                </a:gs>
                <a:gs pos="100000">
                  <a:srgbClr val="EE822F"/>
                </a:gs>
              </a:gsLst>
              <a:lin ang="2700000" scaled="0"/>
            </a:gradFill>
            <a:ln w="12700" cap="flat" cmpd="sng" algn="ctr">
              <a:solidFill>
                <a:srgbClr val="EE822F"/>
              </a:solidFill>
              <a:prstDash val="solid"/>
              <a:miter lim="800000"/>
            </a:ln>
            <a:effectLst>
              <a:outerShdw blurRad="101600" dist="50800" dir="5400000" algn="ctr" rotWithShape="0">
                <a:srgbClr val="EE822F">
                  <a:alpha val="60000"/>
                </a:srgbClr>
              </a:outerShdw>
            </a:effectLst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Triggerable Entity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EADEA7D4-962A-8218-A71C-A658A03EB4B1}"/>
                </a:ext>
              </a:extLst>
            </p:cNvPr>
            <p:cNvSpPr txBox="1"/>
            <p:nvPr/>
          </p:nvSpPr>
          <p:spPr>
            <a:xfrm>
              <a:off x="1223813" y="3575319"/>
              <a:ext cx="573466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Inherit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cxnSp>
          <p:nvCxnSpPr>
            <p:cNvPr id="196" name="连接符: 曲线 195">
              <a:extLst>
                <a:ext uri="{FF2B5EF4-FFF2-40B4-BE49-F238E27FC236}">
                  <a16:creationId xmlns:a16="http://schemas.microsoft.com/office/drawing/2014/main" id="{97F6C8EA-CD22-1811-4A2B-8DD19A89FC1D}"/>
                </a:ext>
              </a:extLst>
            </p:cNvPr>
            <p:cNvCxnSpPr>
              <a:cxnSpLocks/>
              <a:stCxn id="193" idx="0"/>
              <a:endCxn id="192" idx="1"/>
            </p:cNvCxnSpPr>
            <p:nvPr/>
          </p:nvCxnSpPr>
          <p:spPr>
            <a:xfrm rot="5400000" flipH="1" flipV="1">
              <a:off x="1182534" y="3510331"/>
              <a:ext cx="281768" cy="289597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7" name="连接符: 曲线 196">
              <a:extLst>
                <a:ext uri="{FF2B5EF4-FFF2-40B4-BE49-F238E27FC236}">
                  <a16:creationId xmlns:a16="http://schemas.microsoft.com/office/drawing/2014/main" id="{96223471-2FF8-6C11-D1A1-9B4597A71356}"/>
                </a:ext>
              </a:extLst>
            </p:cNvPr>
            <p:cNvCxnSpPr>
              <a:cxnSpLocks/>
              <a:stCxn id="194" idx="0"/>
              <a:endCxn id="192" idx="3"/>
            </p:cNvCxnSpPr>
            <p:nvPr/>
          </p:nvCxnSpPr>
          <p:spPr>
            <a:xfrm rot="16200000" flipV="1">
              <a:off x="2507052" y="3492260"/>
              <a:ext cx="281768" cy="325732"/>
            </a:xfrm>
            <a:prstGeom prst="curvedConnector2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5" name="连接符: 曲线 204">
              <a:extLst>
                <a:ext uri="{FF2B5EF4-FFF2-40B4-BE49-F238E27FC236}">
                  <a16:creationId xmlns:a16="http://schemas.microsoft.com/office/drawing/2014/main" id="{3A11CA9D-C8E0-A8D1-1B22-F1D7AC5CC81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464" y="3209990"/>
              <a:ext cx="260219" cy="720000"/>
            </a:xfrm>
            <a:prstGeom prst="curvedConnector3">
              <a:avLst>
                <a:gd name="adj1" fmla="val 187849"/>
              </a:avLst>
            </a:prstGeom>
            <a:noFill/>
            <a:ln w="50800" cap="flat" cmpd="sng" algn="ctr">
              <a:solidFill>
                <a:srgbClr val="4874CB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6" name="连接符: 曲线 205">
              <a:extLst>
                <a:ext uri="{FF2B5EF4-FFF2-40B4-BE49-F238E27FC236}">
                  <a16:creationId xmlns:a16="http://schemas.microsoft.com/office/drawing/2014/main" id="{D93F31B8-FC78-41A4-519D-2BE801C1E82F}"/>
                </a:ext>
              </a:extLst>
            </p:cNvPr>
            <p:cNvCxnSpPr>
              <a:cxnSpLocks/>
              <a:stCxn id="188" idx="3"/>
              <a:endCxn id="194" idx="3"/>
            </p:cNvCxnSpPr>
            <p:nvPr/>
          </p:nvCxnSpPr>
          <p:spPr>
            <a:xfrm>
              <a:off x="3294954" y="3208570"/>
              <a:ext cx="203647" cy="677440"/>
            </a:xfrm>
            <a:prstGeom prst="curvedConnector3">
              <a:avLst>
                <a:gd name="adj1" fmla="val 212253"/>
              </a:avLst>
            </a:prstGeom>
            <a:noFill/>
            <a:ln w="50800" cap="flat" cmpd="sng" algn="ctr">
              <a:solidFill>
                <a:srgbClr val="4874CB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FC7F1986-8F04-8A47-7357-B383FD56FCC9}"/>
                </a:ext>
              </a:extLst>
            </p:cNvPr>
            <p:cNvSpPr txBox="1"/>
            <p:nvPr/>
          </p:nvSpPr>
          <p:spPr>
            <a:xfrm>
              <a:off x="352036" y="3370876"/>
              <a:ext cx="693736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Grab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AA0AD51C-76DD-925C-089F-70C52EA072F8}"/>
                </a:ext>
              </a:extLst>
            </p:cNvPr>
            <p:cNvSpPr txBox="1"/>
            <p:nvPr/>
          </p:nvSpPr>
          <p:spPr>
            <a:xfrm>
              <a:off x="3095495" y="3364294"/>
              <a:ext cx="690374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Trigger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24C2AB6-CC94-C65B-7B67-F3B45A9A8CDE}"/>
                </a:ext>
              </a:extLst>
            </p:cNvPr>
            <p:cNvGrpSpPr/>
            <p:nvPr/>
          </p:nvGrpSpPr>
          <p:grpSpPr>
            <a:xfrm>
              <a:off x="61221" y="1978124"/>
              <a:ext cx="3894239" cy="2106000"/>
              <a:chOff x="3488650" y="3452123"/>
              <a:chExt cx="3894239" cy="2106000"/>
            </a:xfrm>
          </p:grpSpPr>
          <p:sp>
            <p:nvSpPr>
              <p:cNvPr id="4" name="AutoShape 5">
                <a:extLst>
                  <a:ext uri="{FF2B5EF4-FFF2-40B4-BE49-F238E27FC236}">
                    <a16:creationId xmlns:a16="http://schemas.microsoft.com/office/drawing/2014/main" id="{78532F2D-405A-CC8F-32A6-F02D41D381DF}"/>
                  </a:ext>
                </a:extLst>
              </p:cNvPr>
              <p:cNvSpPr/>
              <p:nvPr/>
            </p:nvSpPr>
            <p:spPr>
              <a:xfrm>
                <a:off x="3488650" y="3452123"/>
                <a:ext cx="3894239" cy="2106000"/>
              </a:xfrm>
              <a:prstGeom prst="roundRect">
                <a:avLst>
                  <a:gd name="adj" fmla="val 0"/>
                </a:avLst>
              </a:prstGeom>
              <a:noFill/>
              <a:ln w="31750" cap="flat" cmpd="sng">
                <a:solidFill>
                  <a:srgbClr val="00B050"/>
                </a:solidFill>
                <a:prstDash val="dash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1200" dirty="0"/>
              </a:p>
            </p:txBody>
          </p:sp>
          <p:sp>
            <p:nvSpPr>
              <p:cNvPr id="215" name="AutoShape 2">
                <a:extLst>
                  <a:ext uri="{FF2B5EF4-FFF2-40B4-BE49-F238E27FC236}">
                    <a16:creationId xmlns:a16="http://schemas.microsoft.com/office/drawing/2014/main" id="{B03B425F-CCBA-EA2C-A27E-38A7CA7ADD51}"/>
                  </a:ext>
                </a:extLst>
              </p:cNvPr>
              <p:cNvSpPr/>
              <p:nvPr/>
            </p:nvSpPr>
            <p:spPr>
              <a:xfrm>
                <a:off x="3618464" y="3807273"/>
                <a:ext cx="3606840" cy="216000"/>
              </a:xfrm>
              <a:prstGeom prst="rect">
                <a:avLst/>
              </a:prstGeom>
              <a:solidFill>
                <a:srgbClr val="64E8D6">
                  <a:alpha val="75000"/>
                </a:srgbClr>
              </a:solidFill>
              <a:ln w="12700" cap="flat">
                <a:noFill/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altLang="zh-CN" sz="1100" dirty="0"/>
                  <a:t>Task Generator</a:t>
                </a:r>
                <a:r>
                  <a:rPr lang="en-US" sz="1100" dirty="0"/>
                  <a:t> &amp; Customized Task Model</a:t>
                </a:r>
                <a:endParaRPr sz="1100" dirty="0"/>
              </a:p>
            </p:txBody>
          </p:sp>
          <p:sp>
            <p:nvSpPr>
              <p:cNvPr id="260" name="AutoShape 27">
                <a:extLst>
                  <a:ext uri="{FF2B5EF4-FFF2-40B4-BE49-F238E27FC236}">
                    <a16:creationId xmlns:a16="http://schemas.microsoft.com/office/drawing/2014/main" id="{06328E4B-7BD1-D6E1-DF4B-9ED411193124}"/>
                  </a:ext>
                </a:extLst>
              </p:cNvPr>
              <p:cNvSpPr/>
              <p:nvPr/>
            </p:nvSpPr>
            <p:spPr>
              <a:xfrm rot="10800000">
                <a:off x="5662158" y="4016352"/>
                <a:ext cx="192655" cy="19264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1200"/>
              </a:p>
            </p:txBody>
          </p:sp>
          <p:sp>
            <p:nvSpPr>
              <p:cNvPr id="291" name="AutoShape 119">
                <a:extLst>
                  <a:ext uri="{FF2B5EF4-FFF2-40B4-BE49-F238E27FC236}">
                    <a16:creationId xmlns:a16="http://schemas.microsoft.com/office/drawing/2014/main" id="{F1527144-A497-F807-ADCB-99602A01FA92}"/>
                  </a:ext>
                </a:extLst>
              </p:cNvPr>
              <p:cNvSpPr/>
              <p:nvPr/>
            </p:nvSpPr>
            <p:spPr>
              <a:xfrm>
                <a:off x="3522367" y="3999844"/>
                <a:ext cx="2784192" cy="2159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100" dirty="0"/>
                  <a:t>Parallel and serial combinations</a:t>
                </a:r>
              </a:p>
            </p:txBody>
          </p:sp>
          <p:sp>
            <p:nvSpPr>
              <p:cNvPr id="30" name="AutoShape 36">
                <a:extLst>
                  <a:ext uri="{FF2B5EF4-FFF2-40B4-BE49-F238E27FC236}">
                    <a16:creationId xmlns:a16="http://schemas.microsoft.com/office/drawing/2014/main" id="{8061A5FC-1C87-0DA5-347D-7671B69CE0B8}"/>
                  </a:ext>
                </a:extLst>
              </p:cNvPr>
              <p:cNvSpPr/>
              <p:nvPr/>
            </p:nvSpPr>
            <p:spPr>
              <a:xfrm>
                <a:off x="3949914" y="3486953"/>
                <a:ext cx="2786889" cy="2667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600" b="1" dirty="0">
                    <a:solidFill>
                      <a:srgbClr val="1F2329"/>
                    </a:solidFill>
                  </a:rPr>
                  <a:t>EAT Framework</a:t>
                </a:r>
                <a:r>
                  <a:rPr lang="en-US" altLang="zh-CN" sz="1600" dirty="0"/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(§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III-C</a:t>
                </a:r>
                <a:r>
                  <a:rPr lang="en-US" altLang="zh-CN" sz="1600" dirty="0"/>
                  <a:t>) </a:t>
                </a:r>
                <a:endParaRPr lang="en-US" sz="1800" dirty="0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3A5D8D50-4255-6195-1F65-E9533CB4D5CE}"/>
                  </a:ext>
                </a:extLst>
              </p:cNvPr>
              <p:cNvSpPr/>
              <p:nvPr/>
            </p:nvSpPr>
            <p:spPr>
              <a:xfrm>
                <a:off x="3574363" y="3499198"/>
                <a:ext cx="292100" cy="28021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</a:t>
                </a:r>
                <a:endParaRPr lang="zh-CN" altLang="en-US" sz="1600" dirty="0"/>
              </a:p>
            </p:txBody>
          </p:sp>
        </p:grpSp>
        <p:cxnSp>
          <p:nvCxnSpPr>
            <p:cNvPr id="201" name="连接符: 曲线 200">
              <a:extLst>
                <a:ext uri="{FF2B5EF4-FFF2-40B4-BE49-F238E27FC236}">
                  <a16:creationId xmlns:a16="http://schemas.microsoft.com/office/drawing/2014/main" id="{2AFC70B0-F9D2-742F-517C-695B03869E6C}"/>
                </a:ext>
              </a:extLst>
            </p:cNvPr>
            <p:cNvCxnSpPr>
              <a:cxnSpLocks/>
              <a:stCxn id="198" idx="0"/>
              <a:endCxn id="193" idx="2"/>
            </p:cNvCxnSpPr>
            <p:nvPr/>
          </p:nvCxnSpPr>
          <p:spPr>
            <a:xfrm rot="5400000" flipH="1" flipV="1">
              <a:off x="788387" y="3927777"/>
              <a:ext cx="342003" cy="438470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202" name="连接符: 曲线 201">
              <a:extLst>
                <a:ext uri="{FF2B5EF4-FFF2-40B4-BE49-F238E27FC236}">
                  <a16:creationId xmlns:a16="http://schemas.microsoft.com/office/drawing/2014/main" id="{38A2025F-A5E7-CBDB-310F-1888F39C4B47}"/>
                </a:ext>
              </a:extLst>
            </p:cNvPr>
            <p:cNvCxnSpPr>
              <a:cxnSpLocks/>
              <a:stCxn id="200" idx="0"/>
              <a:endCxn id="194" idx="2"/>
            </p:cNvCxnSpPr>
            <p:nvPr/>
          </p:nvCxnSpPr>
          <p:spPr>
            <a:xfrm rot="16200000" flipV="1">
              <a:off x="2854904" y="3931911"/>
              <a:ext cx="376388" cy="464586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ysDot"/>
              <a:miter lim="800000"/>
              <a:headEnd w="med" len="sm"/>
              <a:tailEnd type="triangle"/>
            </a:ln>
            <a:effectLst/>
          </p:spPr>
        </p:cxnSp>
        <p:cxnSp>
          <p:nvCxnSpPr>
            <p:cNvPr id="203" name="连接符: 曲线 202">
              <a:extLst>
                <a:ext uri="{FF2B5EF4-FFF2-40B4-BE49-F238E27FC236}">
                  <a16:creationId xmlns:a16="http://schemas.microsoft.com/office/drawing/2014/main" id="{741EB95F-90F5-551A-86A3-867B74A8C75D}"/>
                </a:ext>
              </a:extLst>
            </p:cNvPr>
            <p:cNvCxnSpPr>
              <a:cxnSpLocks/>
              <a:stCxn id="199" idx="0"/>
              <a:endCxn id="194" idx="2"/>
            </p:cNvCxnSpPr>
            <p:nvPr/>
          </p:nvCxnSpPr>
          <p:spPr>
            <a:xfrm rot="5400000" flipH="1" flipV="1">
              <a:off x="2245886" y="3771168"/>
              <a:ext cx="360076" cy="769761"/>
            </a:xfrm>
            <a:prstGeom prst="curvedConnector3">
              <a:avLst>
                <a:gd name="adj1" fmla="val 50000"/>
              </a:avLst>
            </a:prstGeom>
            <a:noFill/>
            <a:ln w="25400" cap="flat" cmpd="sng" algn="ctr">
              <a:solidFill>
                <a:sysClr val="windowText" lastClr="000000"/>
              </a:solidFill>
              <a:prstDash val="sysDot"/>
              <a:miter lim="800000"/>
              <a:headEnd w="med" len="sm"/>
              <a:tailEnd type="triangle"/>
            </a:ln>
            <a:effectLst/>
          </p:spPr>
        </p:cxnSp>
        <p:sp>
          <p:nvSpPr>
            <p:cNvPr id="395" name="文本框 394">
              <a:extLst>
                <a:ext uri="{FF2B5EF4-FFF2-40B4-BE49-F238E27FC236}">
                  <a16:creationId xmlns:a16="http://schemas.microsoft.com/office/drawing/2014/main" id="{5164A50F-9CA6-A687-CBF9-C0D9B351CE69}"/>
                </a:ext>
              </a:extLst>
            </p:cNvPr>
            <p:cNvSpPr txBox="1"/>
            <p:nvPr/>
          </p:nvSpPr>
          <p:spPr>
            <a:xfrm>
              <a:off x="2149369" y="4137621"/>
              <a:ext cx="955608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Implement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396" name="文本框 395">
              <a:extLst>
                <a:ext uri="{FF2B5EF4-FFF2-40B4-BE49-F238E27FC236}">
                  <a16:creationId xmlns:a16="http://schemas.microsoft.com/office/drawing/2014/main" id="{3B894EF9-E395-6813-42C6-8758346B5EF0}"/>
                </a:ext>
              </a:extLst>
            </p:cNvPr>
            <p:cNvSpPr txBox="1"/>
            <p:nvPr/>
          </p:nvSpPr>
          <p:spPr>
            <a:xfrm>
              <a:off x="3206324" y="4137947"/>
              <a:ext cx="955608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Implement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397" name="文本框 396">
              <a:extLst>
                <a:ext uri="{FF2B5EF4-FFF2-40B4-BE49-F238E27FC236}">
                  <a16:creationId xmlns:a16="http://schemas.microsoft.com/office/drawing/2014/main" id="{73D29DCE-918D-9262-0CBF-105D3C78E786}"/>
                </a:ext>
              </a:extLst>
            </p:cNvPr>
            <p:cNvSpPr txBox="1"/>
            <p:nvPr/>
          </p:nvSpPr>
          <p:spPr>
            <a:xfrm>
              <a:off x="2772811" y="3570132"/>
              <a:ext cx="573466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Inherit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398" name="文本框 397">
              <a:extLst>
                <a:ext uri="{FF2B5EF4-FFF2-40B4-BE49-F238E27FC236}">
                  <a16:creationId xmlns:a16="http://schemas.microsoft.com/office/drawing/2014/main" id="{744BFB4D-7E54-5965-AFF8-935276B2103D}"/>
                </a:ext>
              </a:extLst>
            </p:cNvPr>
            <p:cNvSpPr txBox="1"/>
            <p:nvPr/>
          </p:nvSpPr>
          <p:spPr>
            <a:xfrm>
              <a:off x="2667680" y="2910460"/>
              <a:ext cx="573466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Inherit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5A88592F-9744-AAE2-ED53-6D075B607B92}"/>
              </a:ext>
            </a:extLst>
          </p:cNvPr>
          <p:cNvSpPr txBox="1"/>
          <p:nvPr/>
        </p:nvSpPr>
        <p:spPr>
          <a:xfrm>
            <a:off x="9767790" y="3092240"/>
            <a:ext cx="1286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Decision Making</a:t>
            </a:r>
          </a:p>
        </p:txBody>
      </p:sp>
      <p:sp>
        <p:nvSpPr>
          <p:cNvPr id="106" name="AutoShape 5">
            <a:extLst>
              <a:ext uri="{FF2B5EF4-FFF2-40B4-BE49-F238E27FC236}">
                <a16:creationId xmlns:a16="http://schemas.microsoft.com/office/drawing/2014/main" id="{BE999F2A-E651-FF45-2091-BA1D5F831947}"/>
              </a:ext>
            </a:extLst>
          </p:cNvPr>
          <p:cNvSpPr/>
          <p:nvPr/>
        </p:nvSpPr>
        <p:spPr>
          <a:xfrm>
            <a:off x="4085490" y="1608669"/>
            <a:ext cx="7973210" cy="2613788"/>
          </a:xfrm>
          <a:prstGeom prst="roundRect">
            <a:avLst>
              <a:gd name="adj" fmla="val 0"/>
            </a:avLst>
          </a:prstGeom>
          <a:noFill/>
          <a:ln w="31750" cap="flat" cmpd="sng">
            <a:solidFill>
              <a:srgbClr val="C00000"/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 dirty="0">
              <a:solidFill>
                <a:srgbClr val="C00000"/>
              </a:solidFill>
            </a:endParaRPr>
          </a:p>
        </p:txBody>
      </p: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C48C3E19-F18D-DD04-5007-AAFA9C5FD2C0}"/>
              </a:ext>
            </a:extLst>
          </p:cNvPr>
          <p:cNvGrpSpPr/>
          <p:nvPr/>
        </p:nvGrpSpPr>
        <p:grpSpPr>
          <a:xfrm>
            <a:off x="73651" y="198046"/>
            <a:ext cx="8624629" cy="1281433"/>
            <a:chOff x="73649" y="199665"/>
            <a:chExt cx="8624629" cy="1281433"/>
          </a:xfrm>
        </p:grpSpPr>
        <p:sp>
          <p:nvSpPr>
            <p:cNvPr id="8" name="AutoShape 8"/>
            <p:cNvSpPr/>
            <p:nvPr/>
          </p:nvSpPr>
          <p:spPr>
            <a:xfrm>
              <a:off x="73649" y="199665"/>
              <a:ext cx="8624629" cy="1281433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378812" y="240883"/>
              <a:ext cx="2392237" cy="649513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lnSpc>
                  <a:spcPts val="1500"/>
                </a:lnSpc>
                <a:defRPr/>
              </a:pPr>
              <a:r>
                <a:rPr lang="en-US" sz="1600" b="1" dirty="0"/>
                <a:t>Project Collection </a:t>
              </a:r>
            </a:p>
            <a:p>
              <a:pPr>
                <a:lnSpc>
                  <a:spcPts val="1500"/>
                </a:lnSpc>
                <a:defRPr/>
              </a:pPr>
              <a:r>
                <a:rPr lang="en-US" sz="1600" b="1" dirty="0"/>
                <a:t>&amp; Analysis </a:t>
              </a: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§ 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III-A</a:t>
              </a:r>
              <a:r>
                <a:rPr lang="en-US" sz="1600" dirty="0"/>
                <a:t>) 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156106" y="947160"/>
              <a:ext cx="1330953" cy="433636"/>
              <a:chOff x="785432" y="1777059"/>
              <a:chExt cx="1330953" cy="361854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2" y="1777059"/>
                <a:ext cx="1232820" cy="345469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6"/>
              <a:srcRect/>
              <a:stretch>
                <a:fillRect/>
              </a:stretch>
            </p:blipFill>
            <p:spPr>
              <a:xfrm>
                <a:off x="838710" y="180557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789276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055909" y="714658"/>
              <a:ext cx="1167302" cy="556714"/>
              <a:chOff x="306108" y="835012"/>
              <a:chExt cx="1369388" cy="464562"/>
            </a:xfrm>
          </p:grpSpPr>
          <p:sp>
            <p:nvSpPr>
              <p:cNvPr id="14" name="AutoShape 14"/>
              <p:cNvSpPr/>
              <p:nvPr/>
            </p:nvSpPr>
            <p:spPr>
              <a:xfrm rot="16200000">
                <a:off x="837193" y="1096152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306108" y="835012"/>
                <a:ext cx="1369388" cy="24094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altLang="zh-CN" sz="1050" dirty="0"/>
                  <a:t>Collect by </a:t>
                </a:r>
                <a:r>
                  <a:rPr lang="en-US" sz="1050" dirty="0"/>
                  <a:t>Tags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726582" y="958263"/>
              <a:ext cx="1249380" cy="415639"/>
              <a:chOff x="617582" y="1603040"/>
              <a:chExt cx="1249380" cy="415639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2" y="1603040"/>
                <a:ext cx="1249380" cy="415639"/>
                <a:chOff x="616845" y="2461799"/>
                <a:chExt cx="786117" cy="430382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5" y="2461799"/>
                  <a:ext cx="718399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67603" y="2465136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VR 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7"/>
              <a:srcRect/>
              <a:stretch>
                <a:fillRect/>
              </a:stretch>
            </p:blipFill>
            <p:spPr>
              <a:xfrm>
                <a:off x="672440" y="1649140"/>
                <a:ext cx="230750" cy="27746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2A1065A7-6F04-E6B4-D5AD-2494C89C8842}"/>
                </a:ext>
              </a:extLst>
            </p:cNvPr>
            <p:cNvSpPr/>
            <p:nvPr/>
          </p:nvSpPr>
          <p:spPr>
            <a:xfrm>
              <a:off x="130552" y="246419"/>
              <a:ext cx="292100" cy="2802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</a:t>
              </a:r>
              <a:endParaRPr lang="zh-CN" altLang="en-US" sz="1600" dirty="0"/>
            </a:p>
          </p:txBody>
        </p:sp>
        <p:pic>
          <p:nvPicPr>
            <p:cNvPr id="36" name="Picture 25">
              <a:extLst>
                <a:ext uri="{FF2B5EF4-FFF2-40B4-BE49-F238E27FC236}">
                  <a16:creationId xmlns:a16="http://schemas.microsoft.com/office/drawing/2014/main" id="{7504FED4-ED1B-0EA4-BDA6-093309FAE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>
              <a:fillRect/>
            </a:stretch>
          </p:blipFill>
          <p:spPr>
            <a:xfrm>
              <a:off x="1975355" y="1216719"/>
              <a:ext cx="131895" cy="134817"/>
            </a:xfrm>
            <a:prstGeom prst="rect">
              <a:avLst/>
            </a:prstGeom>
            <a:ln w="12700">
              <a:noFill/>
              <a:prstDash val="solid"/>
            </a:ln>
          </p:spPr>
        </p:pic>
        <p:sp>
          <p:nvSpPr>
            <p:cNvPr id="49" name="AutoShape 14">
              <a:extLst>
                <a:ext uri="{FF2B5EF4-FFF2-40B4-BE49-F238E27FC236}">
                  <a16:creationId xmlns:a16="http://schemas.microsoft.com/office/drawing/2014/main" id="{D4E17141-162E-10BB-A58A-3338CB785B3E}"/>
                </a:ext>
              </a:extLst>
            </p:cNvPr>
            <p:cNvSpPr/>
            <p:nvPr/>
          </p:nvSpPr>
          <p:spPr>
            <a:xfrm rot="16200000">
              <a:off x="2940306" y="1070819"/>
              <a:ext cx="168246" cy="204290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35559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52" name="AutoShape 15">
              <a:extLst>
                <a:ext uri="{FF2B5EF4-FFF2-40B4-BE49-F238E27FC236}">
                  <a16:creationId xmlns:a16="http://schemas.microsoft.com/office/drawing/2014/main" id="{B75EA6AC-24BD-2B17-C5F9-0F2D8335E920}"/>
                </a:ext>
              </a:extLst>
            </p:cNvPr>
            <p:cNvSpPr/>
            <p:nvPr/>
          </p:nvSpPr>
          <p:spPr>
            <a:xfrm>
              <a:off x="5575243" y="375563"/>
              <a:ext cx="525479" cy="88519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vert="eaVert" lIns="91440" tIns="45720" rIns="91440" bIns="45720" rtlCol="0" anchor="t">
              <a:noAutofit/>
            </a:bodyPr>
            <a:lstStyle/>
            <a:p>
              <a:pPr algn="ctr">
                <a:lnSpc>
                  <a:spcPts val="1000"/>
                </a:lnSpc>
                <a:defRPr/>
              </a:pPr>
              <a:r>
                <a:rPr lang="en-US" altLang="zh-CN" sz="1050" dirty="0"/>
                <a:t>Dynamic Analysis</a:t>
              </a:r>
              <a:endParaRPr lang="en-US" sz="1000" dirty="0"/>
            </a:p>
          </p:txBody>
        </p:sp>
        <p:sp>
          <p:nvSpPr>
            <p:cNvPr id="50" name="AutoShape 15">
              <a:extLst>
                <a:ext uri="{FF2B5EF4-FFF2-40B4-BE49-F238E27FC236}">
                  <a16:creationId xmlns:a16="http://schemas.microsoft.com/office/drawing/2014/main" id="{3DEE719F-58C1-E218-3230-4CE2EF87A1C1}"/>
                </a:ext>
              </a:extLst>
            </p:cNvPr>
            <p:cNvSpPr/>
            <p:nvPr/>
          </p:nvSpPr>
          <p:spPr>
            <a:xfrm>
              <a:off x="2862123" y="384500"/>
              <a:ext cx="372417" cy="89133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vert="eaVert" lIns="91440" tIns="45720" rIns="91440" bIns="45720" rtlCol="0" anchor="t">
              <a:noAutofit/>
            </a:bodyPr>
            <a:lstStyle/>
            <a:p>
              <a:pPr algn="ctr">
                <a:lnSpc>
                  <a:spcPts val="1000"/>
                </a:lnSpc>
                <a:defRPr/>
              </a:pPr>
              <a:r>
                <a:rPr lang="en-US" altLang="zh-CN" sz="1050" dirty="0"/>
                <a:t>Static Analysis</a:t>
              </a:r>
              <a:endParaRPr lang="en-US" sz="1000" dirty="0"/>
            </a:p>
          </p:txBody>
        </p:sp>
        <p:grpSp>
          <p:nvGrpSpPr>
            <p:cNvPr id="146" name="组合 145">
              <a:extLst>
                <a:ext uri="{FF2B5EF4-FFF2-40B4-BE49-F238E27FC236}">
                  <a16:creationId xmlns:a16="http://schemas.microsoft.com/office/drawing/2014/main" id="{D20E3465-ACDF-4E85-9911-90C9DA9C364D}"/>
                </a:ext>
              </a:extLst>
            </p:cNvPr>
            <p:cNvGrpSpPr/>
            <p:nvPr/>
          </p:nvGrpSpPr>
          <p:grpSpPr>
            <a:xfrm>
              <a:off x="3155630" y="252867"/>
              <a:ext cx="2578673" cy="1135675"/>
              <a:chOff x="279090" y="1857312"/>
              <a:chExt cx="2109438" cy="923293"/>
            </a:xfrm>
          </p:grpSpPr>
          <p:grpSp>
            <p:nvGrpSpPr>
              <p:cNvPr id="143" name="组合 142">
                <a:extLst>
                  <a:ext uri="{FF2B5EF4-FFF2-40B4-BE49-F238E27FC236}">
                    <a16:creationId xmlns:a16="http://schemas.microsoft.com/office/drawing/2014/main" id="{E46EB6A6-4328-BD5B-F59B-BA795C132FB2}"/>
                  </a:ext>
                </a:extLst>
              </p:cNvPr>
              <p:cNvGrpSpPr/>
              <p:nvPr/>
            </p:nvGrpSpPr>
            <p:grpSpPr>
              <a:xfrm>
                <a:off x="353861" y="1880848"/>
                <a:ext cx="2034667" cy="382934"/>
                <a:chOff x="-2361745" y="1611800"/>
                <a:chExt cx="2034667" cy="382934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43CF2EC6-52D2-C89D-0249-FF0D91BE4BBE}"/>
                    </a:ext>
                  </a:extLst>
                </p:cNvPr>
                <p:cNvGrpSpPr/>
                <p:nvPr/>
              </p:nvGrpSpPr>
              <p:grpSpPr>
                <a:xfrm>
                  <a:off x="-2361745" y="1611800"/>
                  <a:ext cx="2034667" cy="382934"/>
                  <a:chOff x="-580286" y="1673090"/>
                  <a:chExt cx="2034667" cy="382934"/>
                </a:xfrm>
              </p:grpSpPr>
              <p:sp>
                <p:nvSpPr>
                  <p:cNvPr id="3" name="AutoShape 3"/>
                  <p:cNvSpPr/>
                  <p:nvPr/>
                </p:nvSpPr>
                <p:spPr>
                  <a:xfrm>
                    <a:off x="-580286" y="1689360"/>
                    <a:ext cx="1877219" cy="366664"/>
                  </a:xfrm>
                  <a:prstGeom prst="roundRect">
                    <a:avLst>
                      <a:gd name="adj" fmla="val 6034"/>
                    </a:avLst>
                  </a:prstGeom>
                  <a:solidFill>
                    <a:srgbClr val="DEE0E3">
                      <a:alpha val="20000"/>
                    </a:srgbClr>
                  </a:solidFill>
                  <a:ln w="25400" cap="flat" cmpd="sng">
                    <a:solidFill>
                      <a:srgbClr val="2B2F36">
                        <a:alpha val="2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1400" dirty="0"/>
                  </a:p>
                </p:txBody>
              </p:sp>
              <p:grpSp>
                <p:nvGrpSpPr>
                  <p:cNvPr id="222" name="组合 221">
                    <a:extLst>
                      <a:ext uri="{FF2B5EF4-FFF2-40B4-BE49-F238E27FC236}">
                        <a16:creationId xmlns:a16="http://schemas.microsoft.com/office/drawing/2014/main" id="{82931C69-CC4F-BC3B-2851-AA6DEDF8730F}"/>
                      </a:ext>
                    </a:extLst>
                  </p:cNvPr>
                  <p:cNvGrpSpPr/>
                  <p:nvPr/>
                </p:nvGrpSpPr>
                <p:grpSpPr>
                  <a:xfrm>
                    <a:off x="380262" y="1710016"/>
                    <a:ext cx="503746" cy="343067"/>
                    <a:chOff x="5041746" y="5884676"/>
                    <a:chExt cx="1665805" cy="987255"/>
                  </a:xfrm>
                </p:grpSpPr>
                <p:pic>
                  <p:nvPicPr>
                    <p:cNvPr id="174" name="Picture 71">
                      <a:extLst>
                        <a:ext uri="{FF2B5EF4-FFF2-40B4-BE49-F238E27FC236}">
                          <a16:creationId xmlns:a16="http://schemas.microsoft.com/office/drawing/2014/main" id="{4F2859AF-E10A-28CB-5893-07A73E6A6EF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041746" y="5884676"/>
                      <a:ext cx="418838" cy="38859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79" name="连接符: 肘形 178">
                      <a:extLst>
                        <a:ext uri="{FF2B5EF4-FFF2-40B4-BE49-F238E27FC236}">
                          <a16:creationId xmlns:a16="http://schemas.microsoft.com/office/drawing/2014/main" id="{585B0AC1-AB6D-1944-60FE-4DFDCCCEB109}"/>
                        </a:ext>
                      </a:extLst>
                    </p:cNvPr>
                    <p:cNvCxnSpPr>
                      <a:cxnSpLocks/>
                      <a:stCxn id="174" idx="2"/>
                      <a:endCxn id="207" idx="1"/>
                    </p:cNvCxnSpPr>
                    <p:nvPr/>
                  </p:nvCxnSpPr>
                  <p:spPr>
                    <a:xfrm rot="16200000" flipH="1">
                      <a:off x="5447573" y="6076867"/>
                      <a:ext cx="102955" cy="495769"/>
                    </a:xfrm>
                    <a:prstGeom prst="bentConnector2">
                      <a:avLst/>
                    </a:prstGeom>
                    <a:ln w="222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207" name="Picture 71">
                      <a:extLst>
                        <a:ext uri="{FF2B5EF4-FFF2-40B4-BE49-F238E27FC236}">
                          <a16:creationId xmlns:a16="http://schemas.microsoft.com/office/drawing/2014/main" id="{0854C228-EF0C-8693-2BDA-8119CE04CCF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5746935" y="6181931"/>
                      <a:ext cx="418838" cy="388599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pic>
                  <p:nvPicPr>
                    <p:cNvPr id="211" name="Picture 71">
                      <a:extLst>
                        <a:ext uri="{FF2B5EF4-FFF2-40B4-BE49-F238E27FC236}">
                          <a16:creationId xmlns:a16="http://schemas.microsoft.com/office/drawing/2014/main" id="{AECC4CD5-87C4-14A0-0FCE-79E58A5F985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288713" y="6483332"/>
                      <a:ext cx="418838" cy="388599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217" name="连接符: 肘形 216">
                      <a:extLst>
                        <a:ext uri="{FF2B5EF4-FFF2-40B4-BE49-F238E27FC236}">
                          <a16:creationId xmlns:a16="http://schemas.microsoft.com/office/drawing/2014/main" id="{E301C996-5C5C-7E26-C933-920765F88744}"/>
                        </a:ext>
                      </a:extLst>
                    </p:cNvPr>
                    <p:cNvCxnSpPr>
                      <a:cxnSpLocks/>
                      <a:stCxn id="207" idx="2"/>
                      <a:endCxn id="211" idx="1"/>
                    </p:cNvCxnSpPr>
                    <p:nvPr/>
                  </p:nvCxnSpPr>
                  <p:spPr>
                    <a:xfrm rot="16200000" flipH="1">
                      <a:off x="6068982" y="6457902"/>
                      <a:ext cx="107101" cy="332357"/>
                    </a:xfrm>
                    <a:prstGeom prst="bentConnector2">
                      <a:avLst/>
                    </a:prstGeom>
                    <a:ln w="2222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3" name="AutoShape 119">
                    <a:extLst>
                      <a:ext uri="{FF2B5EF4-FFF2-40B4-BE49-F238E27FC236}">
                        <a16:creationId xmlns:a16="http://schemas.microsoft.com/office/drawing/2014/main" id="{7A5582B4-F4EF-5070-8E6C-498B191DD695}"/>
                      </a:ext>
                    </a:extLst>
                  </p:cNvPr>
                  <p:cNvSpPr/>
                  <p:nvPr/>
                </p:nvSpPr>
                <p:spPr>
                  <a:xfrm>
                    <a:off x="647564" y="1775431"/>
                    <a:ext cx="806817" cy="11972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900" dirty="0"/>
                      <a:t>Interactables</a:t>
                    </a:r>
                    <a:endParaRPr lang="en-US" sz="1200" dirty="0"/>
                  </a:p>
                </p:txBody>
              </p:sp>
              <p:sp>
                <p:nvSpPr>
                  <p:cNvPr id="267" name="AutoShape 119">
                    <a:extLst>
                      <a:ext uri="{FF2B5EF4-FFF2-40B4-BE49-F238E27FC236}">
                        <a16:creationId xmlns:a16="http://schemas.microsoft.com/office/drawing/2014/main" id="{1293F4BD-560C-D4C3-09DB-72034663940B}"/>
                      </a:ext>
                    </a:extLst>
                  </p:cNvPr>
                  <p:cNvSpPr/>
                  <p:nvPr/>
                </p:nvSpPr>
                <p:spPr>
                  <a:xfrm>
                    <a:off x="420540" y="1673090"/>
                    <a:ext cx="849820" cy="110539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900" dirty="0"/>
                      <a:t>Environment</a:t>
                    </a:r>
                    <a:endParaRPr lang="en-US" sz="1200" dirty="0"/>
                  </a:p>
                </p:txBody>
              </p:sp>
              <p:sp>
                <p:nvSpPr>
                  <p:cNvPr id="268" name="AutoShape 119">
                    <a:extLst>
                      <a:ext uri="{FF2B5EF4-FFF2-40B4-BE49-F238E27FC236}">
                        <a16:creationId xmlns:a16="http://schemas.microsoft.com/office/drawing/2014/main" id="{9F20133E-2D00-92F4-A9BD-78E89364480C}"/>
                      </a:ext>
                    </a:extLst>
                  </p:cNvPr>
                  <p:cNvSpPr/>
                  <p:nvPr/>
                </p:nvSpPr>
                <p:spPr>
                  <a:xfrm>
                    <a:off x="826736" y="1887253"/>
                    <a:ext cx="432630" cy="1296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900" dirty="0"/>
                      <a:t>Box</a:t>
                    </a:r>
                    <a:endParaRPr lang="en-US" sz="1200" dirty="0"/>
                  </a:p>
                </p:txBody>
              </p:sp>
            </p:grpSp>
            <p:sp>
              <p:nvSpPr>
                <p:cNvPr id="29" name="AutoShape 29"/>
                <p:cNvSpPr/>
                <p:nvPr/>
              </p:nvSpPr>
              <p:spPr>
                <a:xfrm>
                  <a:off x="-2322011" y="1829442"/>
                  <a:ext cx="1225913" cy="121422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1050" dirty="0">
                      <a:solidFill>
                        <a:srgbClr val="1F2329"/>
                      </a:solidFill>
                    </a:rPr>
                    <a:t>S1. Scene/prefab scan</a:t>
                  </a:r>
                  <a:endParaRPr lang="en-US" sz="1050" dirty="0"/>
                </a:p>
              </p:txBody>
            </p:sp>
          </p:grpSp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A63130D6-871A-E622-0EF4-4C3E3A2BF9C3}"/>
                  </a:ext>
                </a:extLst>
              </p:cNvPr>
              <p:cNvGrpSpPr/>
              <p:nvPr/>
            </p:nvGrpSpPr>
            <p:grpSpPr>
              <a:xfrm>
                <a:off x="358597" y="2317959"/>
                <a:ext cx="1866166" cy="181409"/>
                <a:chOff x="163717" y="2878489"/>
                <a:chExt cx="1502100" cy="181409"/>
              </a:xfrm>
            </p:grpSpPr>
            <p:sp>
              <p:nvSpPr>
                <p:cNvPr id="20" name="AutoShape 3">
                  <a:extLst>
                    <a:ext uri="{FF2B5EF4-FFF2-40B4-BE49-F238E27FC236}">
                      <a16:creationId xmlns:a16="http://schemas.microsoft.com/office/drawing/2014/main" id="{23F4B7B8-7C1A-FE17-CEE6-D5E72BC2BD99}"/>
                    </a:ext>
                  </a:extLst>
                </p:cNvPr>
                <p:cNvSpPr/>
                <p:nvPr/>
              </p:nvSpPr>
              <p:spPr>
                <a:xfrm>
                  <a:off x="163717" y="2878489"/>
                  <a:ext cx="1502100" cy="181409"/>
                </a:xfrm>
                <a:prstGeom prst="roundRect">
                  <a:avLst>
                    <a:gd name="adj" fmla="val 6034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sp>
              <p:nvSpPr>
                <p:cNvPr id="112" name="AutoShape 29">
                  <a:extLst>
                    <a:ext uri="{FF2B5EF4-FFF2-40B4-BE49-F238E27FC236}">
                      <a16:creationId xmlns:a16="http://schemas.microsoft.com/office/drawing/2014/main" id="{4A7F88DD-9A20-F3C2-DA21-B14707D3FA99}"/>
                    </a:ext>
                  </a:extLst>
                </p:cNvPr>
                <p:cNvSpPr/>
                <p:nvPr/>
              </p:nvSpPr>
              <p:spPr>
                <a:xfrm>
                  <a:off x="199414" y="2883164"/>
                  <a:ext cx="1413589" cy="145786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1050" dirty="0">
                      <a:solidFill>
                        <a:srgbClr val="1F2329"/>
                      </a:solidFill>
                    </a:rPr>
                    <a:t>S2. Script binding extraction</a:t>
                  </a:r>
                  <a:endParaRPr lang="en-US" sz="1050" dirty="0"/>
                </a:p>
              </p:txBody>
            </p:sp>
          </p:grpSp>
          <p:grpSp>
            <p:nvGrpSpPr>
              <p:cNvPr id="140" name="组合 139">
                <a:extLst>
                  <a:ext uri="{FF2B5EF4-FFF2-40B4-BE49-F238E27FC236}">
                    <a16:creationId xmlns:a16="http://schemas.microsoft.com/office/drawing/2014/main" id="{4DEB5BB6-7A9F-4303-2978-A4C6D7736CB0}"/>
                  </a:ext>
                </a:extLst>
              </p:cNvPr>
              <p:cNvGrpSpPr/>
              <p:nvPr/>
            </p:nvGrpSpPr>
            <p:grpSpPr>
              <a:xfrm>
                <a:off x="359074" y="2547688"/>
                <a:ext cx="1931783" cy="181409"/>
                <a:chOff x="164194" y="3108219"/>
                <a:chExt cx="1931783" cy="181409"/>
              </a:xfrm>
            </p:grpSpPr>
            <p:sp>
              <p:nvSpPr>
                <p:cNvPr id="120" name="AutoShape 3">
                  <a:extLst>
                    <a:ext uri="{FF2B5EF4-FFF2-40B4-BE49-F238E27FC236}">
                      <a16:creationId xmlns:a16="http://schemas.microsoft.com/office/drawing/2014/main" id="{B26A646C-803A-BE08-95EC-428C27BEB849}"/>
                    </a:ext>
                  </a:extLst>
                </p:cNvPr>
                <p:cNvSpPr/>
                <p:nvPr/>
              </p:nvSpPr>
              <p:spPr>
                <a:xfrm>
                  <a:off x="164194" y="3108219"/>
                  <a:ext cx="1869923" cy="181409"/>
                </a:xfrm>
                <a:prstGeom prst="roundRect">
                  <a:avLst>
                    <a:gd name="adj" fmla="val 6034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sp>
              <p:nvSpPr>
                <p:cNvPr id="124" name="AutoShape 29">
                  <a:extLst>
                    <a:ext uri="{FF2B5EF4-FFF2-40B4-BE49-F238E27FC236}">
                      <a16:creationId xmlns:a16="http://schemas.microsoft.com/office/drawing/2014/main" id="{91AC0066-9032-B14A-5038-A617ADC9B17E}"/>
                    </a:ext>
                  </a:extLst>
                </p:cNvPr>
                <p:cNvSpPr/>
                <p:nvPr/>
              </p:nvSpPr>
              <p:spPr>
                <a:xfrm>
                  <a:off x="199891" y="3112894"/>
                  <a:ext cx="1896086" cy="145786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1050" dirty="0">
                      <a:solidFill>
                        <a:srgbClr val="1F2329"/>
                      </a:solidFill>
                    </a:rPr>
                    <a:t>S3. Interaction pattern identification</a:t>
                  </a:r>
                  <a:endParaRPr lang="en-US" sz="1050" dirty="0"/>
                </a:p>
              </p:txBody>
            </p:sp>
          </p:grpSp>
          <p:sp>
            <p:nvSpPr>
              <p:cNvPr id="144" name="AutoShape 11">
                <a:extLst>
                  <a:ext uri="{FF2B5EF4-FFF2-40B4-BE49-F238E27FC236}">
                    <a16:creationId xmlns:a16="http://schemas.microsoft.com/office/drawing/2014/main" id="{D5CD180B-8E27-80CB-3E53-B23C67F5BD7E}"/>
                  </a:ext>
                </a:extLst>
              </p:cNvPr>
              <p:cNvSpPr/>
              <p:nvPr/>
            </p:nvSpPr>
            <p:spPr>
              <a:xfrm>
                <a:off x="279090" y="1857312"/>
                <a:ext cx="2046956" cy="923293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3200" dirty="0"/>
              </a:p>
            </p:txBody>
          </p:sp>
        </p:grp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51ED0DAB-DF41-8263-102D-F0192BB1AA7A}"/>
                </a:ext>
              </a:extLst>
            </p:cNvPr>
            <p:cNvGrpSpPr/>
            <p:nvPr/>
          </p:nvGrpSpPr>
          <p:grpSpPr>
            <a:xfrm>
              <a:off x="6102574" y="418760"/>
              <a:ext cx="2519617" cy="955974"/>
              <a:chOff x="-2809952" y="981874"/>
              <a:chExt cx="2519617" cy="955974"/>
            </a:xfrm>
          </p:grpSpPr>
          <p:sp>
            <p:nvSpPr>
              <p:cNvPr id="234" name="AutoShape 29">
                <a:extLst>
                  <a:ext uri="{FF2B5EF4-FFF2-40B4-BE49-F238E27FC236}">
                    <a16:creationId xmlns:a16="http://schemas.microsoft.com/office/drawing/2014/main" id="{C29266F4-FBBF-6819-FE84-B21E8354D189}"/>
                  </a:ext>
                </a:extLst>
              </p:cNvPr>
              <p:cNvSpPr/>
              <p:nvPr/>
            </p:nvSpPr>
            <p:spPr>
              <a:xfrm>
                <a:off x="-2648770" y="1104711"/>
                <a:ext cx="2171826" cy="15847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altLang="zh-CN" sz="1000" dirty="0">
                    <a:solidFill>
                      <a:srgbClr val="1F2329"/>
                    </a:solidFill>
                  </a:rPr>
                  <a:t>D1. Runtime state observation</a:t>
                </a:r>
                <a:endParaRPr lang="en-US" sz="1000" dirty="0"/>
              </a:p>
            </p:txBody>
          </p: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95E149D8-A965-CB4A-76B9-B0AEBBAFE347}"/>
                  </a:ext>
                </a:extLst>
              </p:cNvPr>
              <p:cNvGrpSpPr/>
              <p:nvPr/>
            </p:nvGrpSpPr>
            <p:grpSpPr>
              <a:xfrm>
                <a:off x="-2709068" y="1357667"/>
                <a:ext cx="2297081" cy="236767"/>
                <a:chOff x="163717" y="2990396"/>
                <a:chExt cx="1502100" cy="181409"/>
              </a:xfrm>
            </p:grpSpPr>
            <p:sp>
              <p:nvSpPr>
                <p:cNvPr id="225" name="AutoShape 3">
                  <a:extLst>
                    <a:ext uri="{FF2B5EF4-FFF2-40B4-BE49-F238E27FC236}">
                      <a16:creationId xmlns:a16="http://schemas.microsoft.com/office/drawing/2014/main" id="{809C69BD-850D-B1E1-A555-803A7AFC5BA0}"/>
                    </a:ext>
                  </a:extLst>
                </p:cNvPr>
                <p:cNvSpPr/>
                <p:nvPr/>
              </p:nvSpPr>
              <p:spPr>
                <a:xfrm>
                  <a:off x="163717" y="2990396"/>
                  <a:ext cx="1502100" cy="181409"/>
                </a:xfrm>
                <a:prstGeom prst="roundRect">
                  <a:avLst>
                    <a:gd name="adj" fmla="val 6034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200" dirty="0"/>
                </a:p>
              </p:txBody>
            </p:sp>
            <p:sp>
              <p:nvSpPr>
                <p:cNvPr id="229" name="AutoShape 29">
                  <a:extLst>
                    <a:ext uri="{FF2B5EF4-FFF2-40B4-BE49-F238E27FC236}">
                      <a16:creationId xmlns:a16="http://schemas.microsoft.com/office/drawing/2014/main" id="{5D121CD7-68B9-A1B0-9ADF-54DCF0A4B012}"/>
                    </a:ext>
                  </a:extLst>
                </p:cNvPr>
                <p:cNvSpPr/>
                <p:nvPr/>
              </p:nvSpPr>
              <p:spPr>
                <a:xfrm>
                  <a:off x="195262" y="3004794"/>
                  <a:ext cx="1413589" cy="145786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1000" dirty="0">
                      <a:solidFill>
                        <a:srgbClr val="1F2329"/>
                      </a:solidFill>
                    </a:rPr>
                    <a:t>D2. Interaction flow tracing</a:t>
                  </a:r>
                  <a:endParaRPr lang="en-US" sz="1000" dirty="0"/>
                </a:p>
              </p:txBody>
            </p:sp>
          </p:grpSp>
          <p:sp>
            <p:nvSpPr>
              <p:cNvPr id="292" name="AutoShape 3">
                <a:extLst>
                  <a:ext uri="{FF2B5EF4-FFF2-40B4-BE49-F238E27FC236}">
                    <a16:creationId xmlns:a16="http://schemas.microsoft.com/office/drawing/2014/main" id="{FCD270F7-D1F4-B34B-BA8E-847C6CFB4562}"/>
                  </a:ext>
                </a:extLst>
              </p:cNvPr>
              <p:cNvSpPr/>
              <p:nvPr/>
            </p:nvSpPr>
            <p:spPr>
              <a:xfrm>
                <a:off x="-2715618" y="1070983"/>
                <a:ext cx="2297081" cy="236769"/>
              </a:xfrm>
              <a:prstGeom prst="roundRect">
                <a:avLst>
                  <a:gd name="adj" fmla="val 6034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200" dirty="0"/>
              </a:p>
            </p:txBody>
          </p:sp>
          <p:grpSp>
            <p:nvGrpSpPr>
              <p:cNvPr id="165" name="组合 164">
                <a:extLst>
                  <a:ext uri="{FF2B5EF4-FFF2-40B4-BE49-F238E27FC236}">
                    <a16:creationId xmlns:a16="http://schemas.microsoft.com/office/drawing/2014/main" id="{0E9FECF4-54B7-91B3-F1DE-E3746B67237C}"/>
                  </a:ext>
                </a:extLst>
              </p:cNvPr>
              <p:cNvGrpSpPr/>
              <p:nvPr/>
            </p:nvGrpSpPr>
            <p:grpSpPr>
              <a:xfrm>
                <a:off x="-2711499" y="1633858"/>
                <a:ext cx="2377849" cy="236769"/>
                <a:chOff x="164194" y="3220126"/>
                <a:chExt cx="1931783" cy="181409"/>
              </a:xfrm>
            </p:grpSpPr>
            <p:sp>
              <p:nvSpPr>
                <p:cNvPr id="185" name="AutoShape 3">
                  <a:extLst>
                    <a:ext uri="{FF2B5EF4-FFF2-40B4-BE49-F238E27FC236}">
                      <a16:creationId xmlns:a16="http://schemas.microsoft.com/office/drawing/2014/main" id="{68D67C83-E6D9-7C18-6FDA-FC627CEFF7C7}"/>
                    </a:ext>
                  </a:extLst>
                </p:cNvPr>
                <p:cNvSpPr/>
                <p:nvPr/>
              </p:nvSpPr>
              <p:spPr>
                <a:xfrm>
                  <a:off x="164194" y="3220126"/>
                  <a:ext cx="1869923" cy="181409"/>
                </a:xfrm>
                <a:prstGeom prst="roundRect">
                  <a:avLst>
                    <a:gd name="adj" fmla="val 6034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200" dirty="0"/>
                </a:p>
              </p:txBody>
            </p:sp>
            <p:sp>
              <p:nvSpPr>
                <p:cNvPr id="220" name="AutoShape 29">
                  <a:extLst>
                    <a:ext uri="{FF2B5EF4-FFF2-40B4-BE49-F238E27FC236}">
                      <a16:creationId xmlns:a16="http://schemas.microsoft.com/office/drawing/2014/main" id="{6210F749-1C03-0F01-2405-FDCA145CF341}"/>
                    </a:ext>
                  </a:extLst>
                </p:cNvPr>
                <p:cNvSpPr/>
                <p:nvPr/>
              </p:nvSpPr>
              <p:spPr>
                <a:xfrm>
                  <a:off x="199891" y="3239391"/>
                  <a:ext cx="1896086" cy="145786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1000" dirty="0">
                      <a:solidFill>
                        <a:srgbClr val="1F2329"/>
                      </a:solidFill>
                    </a:rPr>
                    <a:t>D3. Heuristic validation of task logic</a:t>
                  </a:r>
                  <a:endParaRPr lang="en-US" sz="1000" dirty="0"/>
                </a:p>
              </p:txBody>
            </p:sp>
          </p:grpSp>
          <p:sp>
            <p:nvSpPr>
              <p:cNvPr id="180" name="AutoShape 11">
                <a:extLst>
                  <a:ext uri="{FF2B5EF4-FFF2-40B4-BE49-F238E27FC236}">
                    <a16:creationId xmlns:a16="http://schemas.microsoft.com/office/drawing/2014/main" id="{F4B0652A-2F8D-3D6E-E8C5-188B3D5AC194}"/>
                  </a:ext>
                </a:extLst>
              </p:cNvPr>
              <p:cNvSpPr/>
              <p:nvPr/>
            </p:nvSpPr>
            <p:spPr>
              <a:xfrm>
                <a:off x="-2809952" y="981874"/>
                <a:ext cx="2519617" cy="955974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3200" dirty="0"/>
              </a:p>
            </p:txBody>
          </p:sp>
        </p:grpSp>
        <p:sp>
          <p:nvSpPr>
            <p:cNvPr id="121" name="AutoShape 14">
              <a:extLst>
                <a:ext uri="{FF2B5EF4-FFF2-40B4-BE49-F238E27FC236}">
                  <a16:creationId xmlns:a16="http://schemas.microsoft.com/office/drawing/2014/main" id="{BB32A9B3-1787-C7DB-42B3-2A8E1AF12064}"/>
                </a:ext>
              </a:extLst>
            </p:cNvPr>
            <p:cNvSpPr/>
            <p:nvPr/>
          </p:nvSpPr>
          <p:spPr>
            <a:xfrm rot="16200000">
              <a:off x="5787452" y="1070819"/>
              <a:ext cx="185575" cy="292495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35559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065183-0521-4E20-BAD1-497B19D80A5A}"/>
              </a:ext>
            </a:extLst>
          </p:cNvPr>
          <p:cNvCxnSpPr>
            <a:cxnSpLocks/>
          </p:cNvCxnSpPr>
          <p:nvPr/>
        </p:nvCxnSpPr>
        <p:spPr>
          <a:xfrm flipH="1">
            <a:off x="1517324" y="951530"/>
            <a:ext cx="92036" cy="21600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20DA77B2-C1C8-4B15-9962-56DD629AB8BD}"/>
              </a:ext>
            </a:extLst>
          </p:cNvPr>
          <p:cNvSpPr/>
          <p:nvPr/>
        </p:nvSpPr>
        <p:spPr>
          <a:xfrm rot="5400000">
            <a:off x="10285391" y="987542"/>
            <a:ext cx="288000" cy="288000"/>
          </a:xfrm>
          <a:prstGeom prst="bentUpArrow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35559" bIns="45720" rtlCol="0" anchor="ctr">
            <a:noAutofit/>
          </a:bodyPr>
          <a:lstStyle/>
          <a:p>
            <a:pPr algn="ctr"/>
            <a:endParaRPr lang="en-HK" sz="262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3847</TotalTime>
  <Words>285</Words>
  <Application>Microsoft Office PowerPoint</Application>
  <PresentationFormat>Custom</PresentationFormat>
  <Paragraphs>124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微软雅黑</vt:lpstr>
      <vt:lpstr>Noto Sans SC</vt:lpstr>
      <vt:lpstr>宋体</vt:lpstr>
      <vt:lpstr>Arial</vt:lpstr>
      <vt:lpstr>Calibri</vt:lpstr>
      <vt:lpstr>Consolas</vt:lpstr>
      <vt:lpstr>Times New Roman</vt:lpstr>
      <vt:lpstr>Office 主题​​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Hong Ning, Henry</dc:creator>
  <cp:lastModifiedBy>Hongning DAI</cp:lastModifiedBy>
  <cp:revision>482</cp:revision>
  <cp:lastPrinted>2025-03-04T07:43:22Z</cp:lastPrinted>
  <dcterms:modified xsi:type="dcterms:W3CDTF">2025-09-09T10:55:18Z</dcterms:modified>
</cp:coreProperties>
</file>