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1"/>
    <p:sldId id="258" r:id="rId13"/>
    <p:sldId id="259" r:id="rId15"/>
    <p:sldId id="260" r:id="rId17"/>
    <p:sldId id="261" r:id="rId19"/>
    <p:sldId id="262" r:id="rId21"/>
    <p:sldId id="263" r:id="rId23"/>
    <p:sldId id="264" r:id="rId25"/>
    <p:sldId id="265" r:id="rId27"/>
    <p:sldId id="266" r:id="rId29"/>
    <p:sldId id="267" r:id="rId31"/>
    <p:sldId id="268" r:id="rId33"/>
    <p:sldId id="269" r:id="rId35"/>
    <p:sldId id="270" r:id="rId37"/>
    <p:sldId id="271" r:id="rId39"/>
    <p:sldId id="272" r:id="rId41"/>
    <p:sldId id="273" r:id="rId43"/>
    <p:sldId id="274" r:id="rId45"/>
    <p:sldId id="275" r:id="rId47"/>
    <p:sldId id="276" r:id="rId49"/>
    <p:sldId id="277" r:id="rId51"/>
    <p:sldId id="278" r:id="rId53"/>
    <p:sldId id="279" r:id="rId55"/>
    <p:sldId id="280" r:id="rId57"/>
    <p:sldId id="281" r:id="rId59"/>
    <p:sldId id="282" r:id="rId61"/>
    <p:sldId id="283" r:id="rId63"/>
    <p:sldId id="284" r:id="rId65"/>
    <p:sldId id="285" r:id="rId67"/>
    <p:sldId id="286" r:id="rId69"/>
    <p:sldId id="287" r:id="rId71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slides/slide6.xml" Type="http://schemas.openxmlformats.org/officeDocument/2006/relationships/slide"/><Relationship Id="rId2" Target="viewProps.xml" Type="http://schemas.openxmlformats.org/officeDocument/2006/relationships/viewProps"/><Relationship Id="rId20" Target="notesSlides/notesSlide6.xml" Type="http://schemas.openxmlformats.org/officeDocument/2006/relationships/notesSlide"/><Relationship Id="rId21" Target="slides/slide7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8.xml" Type="http://schemas.openxmlformats.org/officeDocument/2006/relationships/slide"/><Relationship Id="rId24" Target="notesSlides/notesSlide8.xml" Type="http://schemas.openxmlformats.org/officeDocument/2006/relationships/notesSlide"/><Relationship Id="rId25" Target="slides/slide9.xml" Type="http://schemas.openxmlformats.org/officeDocument/2006/relationships/slide"/><Relationship Id="rId26" Target="notesSlides/notesSlide9.xml" Type="http://schemas.openxmlformats.org/officeDocument/2006/relationships/notesSlide"/><Relationship Id="rId27" Target="slides/slide10.xml" Type="http://schemas.openxmlformats.org/officeDocument/2006/relationships/slide"/><Relationship Id="rId28" Target="notesSlides/notesSlide10.xml" Type="http://schemas.openxmlformats.org/officeDocument/2006/relationships/notesSlide"/><Relationship Id="rId29" Target="slides/slide11.xml" Type="http://schemas.openxmlformats.org/officeDocument/2006/relationships/slide"/><Relationship Id="rId3" Target="presProps.xml" Type="http://schemas.openxmlformats.org/officeDocument/2006/relationships/presProps"/><Relationship Id="rId30" Target="notesSlides/notesSlide11.xml" Type="http://schemas.openxmlformats.org/officeDocument/2006/relationships/notesSlide"/><Relationship Id="rId31" Target="slides/slide12.xml" Type="http://schemas.openxmlformats.org/officeDocument/2006/relationships/slide"/><Relationship Id="rId32" Target="notesSlides/notesSlide12.xml" Type="http://schemas.openxmlformats.org/officeDocument/2006/relationships/notesSlide"/><Relationship Id="rId33" Target="slides/slide13.xml" Type="http://schemas.openxmlformats.org/officeDocument/2006/relationships/slide"/><Relationship Id="rId34" Target="notesSlides/notesSlide13.xml" Type="http://schemas.openxmlformats.org/officeDocument/2006/relationships/notesSlide"/><Relationship Id="rId35" Target="slides/slide14.xml" Type="http://schemas.openxmlformats.org/officeDocument/2006/relationships/slide"/><Relationship Id="rId36" Target="notesSlides/notesSlide14.xml" Type="http://schemas.openxmlformats.org/officeDocument/2006/relationships/notesSlide"/><Relationship Id="rId37" Target="slides/slide15.xml" Type="http://schemas.openxmlformats.org/officeDocument/2006/relationships/slide"/><Relationship Id="rId38" Target="notesSlides/notesSlide15.xml" Type="http://schemas.openxmlformats.org/officeDocument/2006/relationships/notesSlide"/><Relationship Id="rId39" Target="slides/slide16.xml" Type="http://schemas.openxmlformats.org/officeDocument/2006/relationships/slide"/><Relationship Id="rId4" Target="slideMasters/slideMaster1.xml" Type="http://schemas.openxmlformats.org/officeDocument/2006/relationships/slideMaster"/><Relationship Id="rId40" Target="notesSlides/notesSlide16.xml" Type="http://schemas.openxmlformats.org/officeDocument/2006/relationships/notesSlide"/><Relationship Id="rId41" Target="slides/slide17.xml" Type="http://schemas.openxmlformats.org/officeDocument/2006/relationships/slide"/><Relationship Id="rId42" Target="notesSlides/notesSlide17.xml" Type="http://schemas.openxmlformats.org/officeDocument/2006/relationships/notesSlide"/><Relationship Id="rId43" Target="slides/slide18.xml" Type="http://schemas.openxmlformats.org/officeDocument/2006/relationships/slide"/><Relationship Id="rId44" Target="notesSlides/notesSlide18.xml" Type="http://schemas.openxmlformats.org/officeDocument/2006/relationships/notesSlide"/><Relationship Id="rId45" Target="slides/slide19.xml" Type="http://schemas.openxmlformats.org/officeDocument/2006/relationships/slide"/><Relationship Id="rId46" Target="notesSlides/notesSlide19.xml" Type="http://schemas.openxmlformats.org/officeDocument/2006/relationships/notesSlide"/><Relationship Id="rId47" Target="slides/slide20.xml" Type="http://schemas.openxmlformats.org/officeDocument/2006/relationships/slide"/><Relationship Id="rId48" Target="notesSlides/notesSlide20.xml" Type="http://schemas.openxmlformats.org/officeDocument/2006/relationships/notesSlide"/><Relationship Id="rId49" Target="slides/slide21.xml" Type="http://schemas.openxmlformats.org/officeDocument/2006/relationships/slide"/><Relationship Id="rId50" Target="notesSlides/notesSlide21.xml" Type="http://schemas.openxmlformats.org/officeDocument/2006/relationships/notesSlide"/><Relationship Id="rId51" Target="slides/slide22.xml" Type="http://schemas.openxmlformats.org/officeDocument/2006/relationships/slide"/><Relationship Id="rId52" Target="notesSlides/notesSlide22.xml" Type="http://schemas.openxmlformats.org/officeDocument/2006/relationships/notesSlide"/><Relationship Id="rId53" Target="slides/slide23.xml" Type="http://schemas.openxmlformats.org/officeDocument/2006/relationships/slide"/><Relationship Id="rId54" Target="notesSlides/notesSlide23.xml" Type="http://schemas.openxmlformats.org/officeDocument/2006/relationships/notesSlide"/><Relationship Id="rId55" Target="slides/slide24.xml" Type="http://schemas.openxmlformats.org/officeDocument/2006/relationships/slide"/><Relationship Id="rId56" Target="notesSlides/notesSlide24.xml" Type="http://schemas.openxmlformats.org/officeDocument/2006/relationships/notesSlide"/><Relationship Id="rId57" Target="slides/slide25.xml" Type="http://schemas.openxmlformats.org/officeDocument/2006/relationships/slide"/><Relationship Id="rId58" Target="notesSlides/notesSlide25.xml" Type="http://schemas.openxmlformats.org/officeDocument/2006/relationships/notesSlide"/><Relationship Id="rId59" Target="slides/slide26.xml" Type="http://schemas.openxmlformats.org/officeDocument/2006/relationships/slide"/><Relationship Id="rId6" Target="notesMasters/notesMaster1.xml" Type="http://schemas.openxmlformats.org/officeDocument/2006/relationships/notesMaster"/><Relationship Id="rId60" Target="notesSlides/notesSlide26.xml" Type="http://schemas.openxmlformats.org/officeDocument/2006/relationships/notesSlide"/><Relationship Id="rId61" Target="slides/slide27.xml" Type="http://schemas.openxmlformats.org/officeDocument/2006/relationships/slide"/><Relationship Id="rId62" Target="notesSlides/notesSlide27.xml" Type="http://schemas.openxmlformats.org/officeDocument/2006/relationships/notesSlide"/><Relationship Id="rId63" Target="slides/slide28.xml" Type="http://schemas.openxmlformats.org/officeDocument/2006/relationships/slide"/><Relationship Id="rId64" Target="notesSlides/notesSlide28.xml" Type="http://schemas.openxmlformats.org/officeDocument/2006/relationships/notesSlide"/><Relationship Id="rId65" Target="slides/slide29.xml" Type="http://schemas.openxmlformats.org/officeDocument/2006/relationships/slide"/><Relationship Id="rId66" Target="notesSlides/notesSlide29.xml" Type="http://schemas.openxmlformats.org/officeDocument/2006/relationships/notesSlide"/><Relationship Id="rId67" Target="slides/slide30.xml" Type="http://schemas.openxmlformats.org/officeDocument/2006/relationships/slide"/><Relationship Id="rId68" Target="notesSlides/notesSlide30.xml" Type="http://schemas.openxmlformats.org/officeDocument/2006/relationships/notesSlide"/><Relationship Id="rId69" Target="slides/slide31.xml" Type="http://schemas.openxmlformats.org/officeDocument/2006/relationships/slide"/><Relationship Id="rId7" Target="theme/theme2.xml" Type="http://schemas.openxmlformats.org/officeDocument/2006/relationships/theme"/><Relationship Id="rId70" Target="notesSlides/notesSlide31.xml" Type="http://schemas.openxmlformats.org/officeDocument/2006/relationships/notesSlide"/><Relationship Id="rId71" Target="slides/slide32.xml" Type="http://schemas.openxmlformats.org/officeDocument/2006/relationships/slide"/><Relationship Id="rId72" Target="notesSlides/notesSlide32.xml" Type="http://schemas.openxmlformats.org/officeDocument/2006/relationships/notesSlid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6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7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8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9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0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1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2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13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14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15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16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17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8" type="body" sz="quarter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9" type="body" sz="quarter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0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5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6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7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8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9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0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1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2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3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4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5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36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37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8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39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0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1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2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3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4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5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6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47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8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9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0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1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2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3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4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5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56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57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58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0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1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2.png" Type="http://schemas.openxmlformats.org/officeDocument/2006/relationships/image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3.png" Type="http://schemas.openxmlformats.org/officeDocument/2006/relationships/image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4.png" Type="http://schemas.openxmlformats.org/officeDocument/2006/relationships/image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5.png" Type="http://schemas.openxmlformats.org/officeDocument/2006/relationships/image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6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7.png" Type="http://schemas.openxmlformats.org/officeDocument/2006/relationships/image"/><Relationship Id="rId3" Target="https://www.runoob.com/python3/python3-data-type.html" TargetMode="External" Type="http://schemas.openxmlformats.org/officeDocument/2006/relationships/hyperlink"/><Relationship Id="rId4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github.com/TsingPig/Lesson_Python_TsingPig" TargetMode="External" Type="http://schemas.openxmlformats.org/officeDocument/2006/relationships/hyperlink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8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9.png" Type="http://schemas.openxmlformats.org/officeDocument/2006/relationships/image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0.png" Type="http://schemas.openxmlformats.org/officeDocument/2006/relationships/image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10" Target="../notesSlides/notesSlide23.xml" Type="http://schemas.openxmlformats.org/officeDocument/2006/relationships/notesSlide"/><Relationship Id="rId2" Target="https://www.runoob.com/python3/python3-string.html" TargetMode="External" Type="http://schemas.openxmlformats.org/officeDocument/2006/relationships/hyperlink"/><Relationship Id="rId3" Target="https://www.runoob.com/python3/python3-list.html" TargetMode="External" Type="http://schemas.openxmlformats.org/officeDocument/2006/relationships/hyperlink"/><Relationship Id="rId4" Target="https://www.runoob.com/python3/python3-tuple.html" TargetMode="External" Type="http://schemas.openxmlformats.org/officeDocument/2006/relationships/hyperlink"/><Relationship Id="rId5" Target="https://www.runoob.com/python3/python3-dictionary.html" TargetMode="External" Type="http://schemas.openxmlformats.org/officeDocument/2006/relationships/hyperlink"/><Relationship Id="rId6" Target="https://www.runoob.com/python3/python3-set.html" TargetMode="External" Type="http://schemas.openxmlformats.org/officeDocument/2006/relationships/hyperlink"/><Relationship Id="rId7" Target="https://www.runoob.com/python3/python3-conditional-statements.html" TargetMode="External" Type="http://schemas.openxmlformats.org/officeDocument/2006/relationships/hyperlink"/><Relationship Id="rId8" Target="https://www.runoob.com/python3/python3-loop.html" TargetMode="External" Type="http://schemas.openxmlformats.org/officeDocument/2006/relationships/hyperlink"/><Relationship Id="rId9" Target="https://www.runoob.com/python3/python3-basic-operators.html" TargetMode="External" Type="http://schemas.openxmlformats.org/officeDocument/2006/relationships/hyperlink"/></Relationships>
</file>

<file path=ppt/slides/_rels/slide2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4.xml" Type="http://schemas.openxmlformats.org/officeDocument/2006/relationships/notesSlide"/></Relationships>
</file>

<file path=ppt/slides/_rels/slide2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1.png" Type="http://schemas.openxmlformats.org/officeDocument/2006/relationships/image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2.png" Type="http://schemas.openxmlformats.org/officeDocument/2006/relationships/image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3.png" Type="http://schemas.openxmlformats.org/officeDocument/2006/relationships/image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4.png" Type="http://schemas.openxmlformats.org/officeDocument/2006/relationships/image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5.png" Type="http://schemas.openxmlformats.org/officeDocument/2006/relationships/image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blog.csdn.net/weixin_47282404/article/details/128855388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6.png" Type="http://schemas.openxmlformats.org/officeDocument/2006/relationships/image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7.png" Type="http://schemas.openxmlformats.org/officeDocument/2006/relationships/image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8.png" Type="http://schemas.openxmlformats.org/officeDocument/2006/relationships/image"/><Relationship Id="rId3" Target="../notesSlides/notesSlide32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5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6.png" Type="http://schemas.openxmlformats.org/officeDocument/2006/relationships/image"/><Relationship Id="rId3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-34330" y="1014107"/>
            <a:ext cx="613033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Python冲刺班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816408" y="3343116"/>
            <a:ext cx="4521200" cy="2667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讲解人：TsingPig老师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中山大学软件工程学院(直博)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曾获蓝桥杯PythonA组国2、省1，C++组省2，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Leetcode算法竞赛分 2100+（全国前2.14%）,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b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ACM-ICPC省赛铜牌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课时1.2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【基础精炼强化】Python基础语法讲解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标识符 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39402" y="1673885"/>
            <a:ext cx="10588102" cy="175511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3101076" y="3597957"/>
            <a:ext cx="4292003" cy="305651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219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python保留字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44433" y="1934021"/>
            <a:ext cx="9733082" cy="422044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99345" y="1925507"/>
            <a:ext cx="9806060" cy="425573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字符串索引</a:t>
            </a:r>
            <a:endParaRPr lang="en-US" sz="1100"/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126195" y="1894337"/>
          <a:ext cx="9779000" cy="21463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8255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y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h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o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3300">
                          <a:solidFill>
                            <a:srgbClr val="4F4F4F"/>
                          </a:solidFill>
                          <a:highlight>
                            <a:srgbClr val="FFFFFF">
                              <a:alpha val="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n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4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正索引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0400"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负索引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>
                      <a:noAutofit/>
                    </a:bodyPr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2400">
                          <a:solidFill>
                            <a:srgbClr val="4F4F4F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-1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name="AutoShape 5" id="5"/>
          <p:cNvSpPr/>
          <p:nvPr/>
        </p:nvSpPr>
        <p:spPr>
          <a:xfrm rot="0" flipH="false" flipV="false">
            <a:off x="2260382" y="4137933"/>
            <a:ext cx="7264400" cy="508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7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一个简单的切片操作为 aList[1:5:2]=[‘y’, ‘h’]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97822" y="1951140"/>
            <a:ext cx="8113605" cy="432838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import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42120" y="2178712"/>
            <a:ext cx="9492105" cy="395401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11761" y="1800329"/>
            <a:ext cx="8111634" cy="461153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94461" y="1823585"/>
            <a:ext cx="9813921" cy="442263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数据类型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40258" y="1766420"/>
            <a:ext cx="6320138" cy="268579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568408" y="4611522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不可变数据（3 个）：Number（数字）、String（字符串）、Tuple（元组）；</a:t>
            </a: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可变数据（3 个）：List（列表）、Dictionary（字典）、Set（集合）。</a:t>
            </a:r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2257449" y="1149910"/>
            <a:ext cx="8064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补充资料：</a:t>
            </a: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data-typ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基本数据类型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2100" y="762714"/>
            <a:ext cx="11899900" cy="3657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前言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1.课程面向全体同学，会尽可能照顾零基础，但是基础语法不是本课程重点，整体课程节奏可能偏快，需要结合补充资料学习。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2.课程共建：</a:t>
            </a: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直播中有问题可以在评论区发出来，也可以课后在大群里讨论。学习需要交流，希望能和大家共同成长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775781" y="2591514"/>
            <a:ext cx="92456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github.com/TsingPig/Lesson_Python_TsingPi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课件Github仓库课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775666" y="4512219"/>
            <a:ext cx="4910348" cy="223197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r="29353" t="0" b="0"/>
          <a:stretch>
            <a:fillRect/>
          </a:stretch>
        </p:blipFill>
        <p:spPr>
          <a:xfrm rot="0" flipH="false" flipV="false">
            <a:off x="6242050" y="4420314"/>
            <a:ext cx="5271690" cy="223197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60954" y="2340958"/>
            <a:ext cx="10101232" cy="304486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325117" y="1169481"/>
            <a:ext cx="7669961" cy="494356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26452" y="1906305"/>
            <a:ext cx="10326246" cy="42977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2173985" y="903967"/>
            <a:ext cx="9688963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可变参数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是 Python 函数中一种灵活的参数传递方式，允许函数接受任意数量的参数。它分为两种形式：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位置参数**，并将其打包成一个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元组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kwargs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关键字参数**，并将其打包成一个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字典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课后学习内容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323413" y="2879829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www.runoob.com/python3/python3-str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字符串 | 菜鸟教程 (runoob.com)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323413" y="3300513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li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列表 | 菜鸟教程 (runoob.com)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1323413" y="3691686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www.runoob.com/python3/python3-tupl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元组 | 菜鸟教程 (runoob.com)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 flipH="false" flipV="false">
            <a:off x="1323413" y="4070009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runoob.com/python3/python3-dictiona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字典 | 菜鸟教程 (runoob.com)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rot="0" flipH="false" flipV="false">
            <a:off x="1323413" y="4490692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6" tooltip="https://www.runoob.com/python3/python3-se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集合 | 菜鸟教程 (runoob.com)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 flipH="false" flipV="false">
            <a:off x="1323413" y="4911376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7" tooltip="https://www.runoob.com/python3/python3-conditional-statement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条件控制 | 菜鸟教程 (runoob.com)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 rot="0" flipH="false" flipV="false">
            <a:off x="1323413" y="5332060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8" tooltip="https://www.runoob.com/python3/python3-loo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循环语句 | 菜鸟教程 (runoob.com)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 rot="0" flipH="false" flipV="false">
            <a:off x="1323413" y="2459146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9" tooltip="https://www.runoob.com/python3/python3-basic-operator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运算符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课时1.3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【算法竞赛快速入门】Python算法竞赛基础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快读模板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0948" y="1929639"/>
            <a:ext cx="11696700" cy="1866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Lambda表达式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21667" y="1739475"/>
            <a:ext cx="10148667" cy="498555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3372010" y="1284967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lambda 参数列表: 表达式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98238" y="1665967"/>
            <a:ext cx="8898131" cy="519203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498238" y="1665967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sorted(iterable, key = None, reverse = False) 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8658" y="1815218"/>
            <a:ext cx="12113342" cy="5147359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2899105" y="1250509"/>
            <a:ext cx="6731363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list.sort(key = None, reverse = False) 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2046" y="2216740"/>
            <a:ext cx="12192000" cy="291497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2100" y="1262386"/>
            <a:ext cx="11899900" cy="2743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课前准备：安装好Python环境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包括Python解释器、Python编辑器IDLE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了解基本的Python语法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04132" y="4124972"/>
            <a:ext cx="11093853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blog.csdn.net/weixin_47282404/article/details/1288553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【教程】Python：IDLE开发环境安装与配置保姆级教学_idle安装-CSDN博客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8481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 与 map映射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68027" y="2368474"/>
            <a:ext cx="9481625" cy="416549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368027" y="1693107"/>
            <a:ext cx="5080000" cy="304800"/>
          </a:xfrm>
          <a:prstGeom prst="rect">
            <a:avLst/>
          </a:prstGeom>
          <a:solidFill>
            <a:srgbClr val="EDEDED">
              <a:alpha val="10000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语法格式： map(key, iterable) 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56954" y="2286714"/>
            <a:ext cx="111125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蓝桥杯16届Python冲刺班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课时1：语法基础与算法入门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课时1.1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【前瞻】蓝桥杯Python组全面精细解读：大赛流程、题型、备考策略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竞赛赛程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109728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蓝桥杯每年都有省赛和国赛，省赛一般是四月上旬或者中旬，国赛一般是六月上旬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比赛时长：4小时（9：00 - 13:00）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只有参加了省赛并且获得省赛一等奖的才有资格参加国赛。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94094" y="3429000"/>
            <a:ext cx="9353248" cy="323112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编程环境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92075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编译器：Python 3.8.6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编辑器：IDLE（Python 自带编辑器，即本课程采用的主要编辑器）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326311" y="3002308"/>
            <a:ext cx="32893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OI赛制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382902" y="3813447"/>
            <a:ext cx="116840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1.无现场提交反馈。也就是说你比赛的时候提交代码之后无法知道自己是否AC了或者对了几个、得了多少分。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2.按点给分。是根据测试点通过个数给分。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22969" y="5185047"/>
            <a:ext cx="6802977" cy="159595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47117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结果填空题（一般是2道）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11857" y="1684830"/>
            <a:ext cx="4318000" cy="411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题目描述一个具有确定解的问题。要求选手对问题的解填空。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不要求解题过程，不限制解题手段（可以使用任何开发语言或工具，甚至是手算），只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要求填写最终的结果。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最终的解是一个整数或者是一个字符串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948763" y="1930311"/>
            <a:ext cx="6451676" cy="4267460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828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编程大题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982542" y="1122646"/>
            <a:ext cx="4656010" cy="5281899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732870" y="2364669"/>
            <a:ext cx="5459130" cy="3098781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