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22"/>
  </p:notesMasterIdLst>
  <p:sldIdLst>
    <p:sldId id="256" r:id="rId2"/>
    <p:sldId id="399" r:id="rId3"/>
    <p:sldId id="431" r:id="rId4"/>
    <p:sldId id="432" r:id="rId5"/>
    <p:sldId id="433" r:id="rId6"/>
    <p:sldId id="434" r:id="rId7"/>
    <p:sldId id="435" r:id="rId8"/>
    <p:sldId id="442" r:id="rId9"/>
    <p:sldId id="411" r:id="rId10"/>
    <p:sldId id="436" r:id="rId11"/>
    <p:sldId id="413" r:id="rId12"/>
    <p:sldId id="438" r:id="rId13"/>
    <p:sldId id="423" r:id="rId14"/>
    <p:sldId id="428" r:id="rId15"/>
    <p:sldId id="403" r:id="rId16"/>
    <p:sldId id="439" r:id="rId17"/>
    <p:sldId id="440" r:id="rId18"/>
    <p:sldId id="441" r:id="rId19"/>
    <p:sldId id="425" r:id="rId20"/>
    <p:sldId id="427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B51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86501" autoAdjust="0"/>
  </p:normalViewPr>
  <p:slideViewPr>
    <p:cSldViewPr snapToGrid="0" snapToObjects="1">
      <p:cViewPr varScale="1">
        <p:scale>
          <a:sx n="95" d="100"/>
          <a:sy n="95" d="100"/>
        </p:scale>
        <p:origin x="22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40A07-CB81-B94E-8486-6299C881C602}" type="datetimeFigureOut">
              <a:rPr kumimoji="1" lang="zh-CN" altLang="en-US" smtClean="0"/>
              <a:t>2025/1/19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EFDB2-DEE3-F041-A376-A8AE77F3A6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8474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840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32584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33922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找到</a:t>
            </a:r>
            <a:r>
              <a:rPr lang="en-US" altLang="zh-CN" dirty="0"/>
              <a:t>unique</a:t>
            </a:r>
            <a:r>
              <a:rPr lang="zh-CN" altLang="en-US" dirty="0"/>
              <a:t>的问题</a:t>
            </a:r>
            <a:endParaRPr lang="en-US" altLang="zh-CN" dirty="0"/>
          </a:p>
          <a:p>
            <a:r>
              <a:rPr lang="en-US" altLang="zh-CN" dirty="0"/>
              <a:t>Potential idea</a:t>
            </a:r>
            <a:r>
              <a:rPr lang="zh-CN" altLang="en-US" dirty="0"/>
              <a:t>：不同</a:t>
            </a:r>
            <a:r>
              <a:rPr lang="en-US" altLang="zh-CN" dirty="0"/>
              <a:t>metaverse device</a:t>
            </a:r>
            <a:r>
              <a:rPr lang="zh-CN" altLang="en-US" dirty="0"/>
              <a:t>和</a:t>
            </a:r>
            <a:r>
              <a:rPr lang="en-US" altLang="zh-CN" dirty="0"/>
              <a:t>app</a:t>
            </a:r>
            <a:r>
              <a:rPr lang="zh-CN" altLang="en-US" dirty="0"/>
              <a:t>运行时的</a:t>
            </a:r>
            <a:r>
              <a:rPr lang="en-US" altLang="zh-CN" dirty="0"/>
              <a:t>evaluation metrics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28748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与</a:t>
            </a:r>
            <a:r>
              <a:rPr lang="en-US" altLang="zh-CN" dirty="0"/>
              <a:t>ICSE</a:t>
            </a:r>
            <a:r>
              <a:rPr lang="zh-CN" altLang="en-US" dirty="0"/>
              <a:t>和</a:t>
            </a:r>
            <a:r>
              <a:rPr lang="en-US" altLang="zh-CN" dirty="0"/>
              <a:t>security</a:t>
            </a:r>
            <a:r>
              <a:rPr lang="zh-CN" altLang="en-US" dirty="0"/>
              <a:t>的区别，选取标准，分析对象的差异，</a:t>
            </a:r>
            <a:r>
              <a:rPr lang="en-US" altLang="zh-CN" dirty="0"/>
              <a:t>VR</a:t>
            </a:r>
            <a:r>
              <a:rPr lang="zh-CN" altLang="en-US" dirty="0"/>
              <a:t>与</a:t>
            </a:r>
            <a:r>
              <a:rPr lang="en-US" altLang="zh-CN" dirty="0"/>
              <a:t>metaverse</a:t>
            </a:r>
            <a:r>
              <a:rPr lang="zh-CN" altLang="en-US" dirty="0"/>
              <a:t>，同样的对象不同的点</a:t>
            </a:r>
            <a:endParaRPr lang="en-US" altLang="zh-CN" dirty="0"/>
          </a:p>
          <a:p>
            <a:r>
              <a:rPr lang="zh-CN" altLang="en-US" dirty="0"/>
              <a:t>定义</a:t>
            </a:r>
            <a:r>
              <a:rPr lang="en-US" altLang="zh-CN" dirty="0"/>
              <a:t>VR app</a:t>
            </a:r>
            <a:r>
              <a:rPr lang="zh-CN" altLang="en-US" dirty="0"/>
              <a:t>与普通手机</a:t>
            </a:r>
            <a:r>
              <a:rPr lang="en-US" altLang="zh-CN" dirty="0"/>
              <a:t>app</a:t>
            </a:r>
            <a:r>
              <a:rPr lang="zh-CN" altLang="en-US" dirty="0"/>
              <a:t>的区别，</a:t>
            </a:r>
            <a:endParaRPr lang="en-US" altLang="zh-CN" dirty="0"/>
          </a:p>
          <a:p>
            <a:r>
              <a:rPr lang="zh-CN" altLang="en-US" dirty="0"/>
              <a:t>找一下</a:t>
            </a:r>
            <a:r>
              <a:rPr lang="en-US" altLang="zh-CN" dirty="0"/>
              <a:t>comprehensive</a:t>
            </a:r>
            <a:r>
              <a:rPr lang="zh-CN" altLang="en-US" dirty="0"/>
              <a:t>的路线，</a:t>
            </a:r>
            <a:endParaRPr lang="en-US" altLang="zh-CN" dirty="0"/>
          </a:p>
          <a:p>
            <a:r>
              <a:rPr lang="zh-CN" altLang="en-US" dirty="0"/>
              <a:t>例如</a:t>
            </a:r>
            <a:r>
              <a:rPr lang="en-US" altLang="zh-CN" dirty="0"/>
              <a:t>App</a:t>
            </a:r>
            <a:r>
              <a:rPr lang="zh-CN" altLang="en-US" dirty="0"/>
              <a:t>上语言</a:t>
            </a:r>
            <a:r>
              <a:rPr lang="en-US" altLang="zh-CN" dirty="0" err="1"/>
              <a:t>kotlin</a:t>
            </a:r>
            <a:r>
              <a:rPr lang="zh-CN" altLang="en-US" dirty="0"/>
              <a:t>和</a:t>
            </a:r>
            <a:r>
              <a:rPr lang="en-US" altLang="zh-CN" dirty="0"/>
              <a:t>java</a:t>
            </a:r>
            <a:r>
              <a:rPr lang="zh-CN" altLang="en-US" dirty="0"/>
              <a:t>的区别可能作为一个点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67578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36588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7967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93756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dirty="0"/>
              <a:t>先从一个</a:t>
            </a:r>
            <a:r>
              <a:rPr kumimoji="1" lang="en-US" altLang="zh-CN" sz="1200" dirty="0"/>
              <a:t>App</a:t>
            </a:r>
            <a:r>
              <a:rPr kumimoji="1" lang="zh-CN" altLang="en-US" sz="1200" dirty="0"/>
              <a:t>入手，定义一个更小的点，更明确的问题，从熟悉的方法入手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0528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4045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1663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5531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3982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0527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3702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8753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7685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3241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411B78-907C-8C41-9796-763990A089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6709" y="-1"/>
            <a:ext cx="10210576" cy="928685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ct val="100000"/>
              </a:lnSpc>
              <a:defRPr sz="3600" b="1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在这里填，求不弄乱样式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45E814-C6A3-4240-9428-811D560E871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6709" y="1227147"/>
            <a:ext cx="11199741" cy="52322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360000" indent="-360000">
              <a:lnSpc>
                <a:spcPct val="100000"/>
              </a:lnSpc>
              <a:spcBef>
                <a:spcPts val="0"/>
              </a:spcBef>
              <a:buClr>
                <a:srgbClr val="0B5128"/>
              </a:buClr>
              <a:buFont typeface="Wingdings" pitchFamily="2" charset="2"/>
              <a:buChar char="n"/>
              <a:defRPr sz="2800" b="1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Clr>
                <a:srgbClr val="0B5128"/>
              </a:buClr>
              <a:buFont typeface="Wingdings" pitchFamily="2" charset="2"/>
              <a:buChar char="Ø"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在这里填，求不弄乱样式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F3CF80-3F43-074A-8FA4-A9800BF74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7811" y="6338999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rgbClr val="0B512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4E334DFF-A8DE-B148-81B1-4F37B46AC47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cxnSp>
        <p:nvCxnSpPr>
          <p:cNvPr id="7" name="直接连接符 9">
            <a:extLst>
              <a:ext uri="{FF2B5EF4-FFF2-40B4-BE49-F238E27FC236}">
                <a16:creationId xmlns:a16="http://schemas.microsoft.com/office/drawing/2014/main" id="{2A20E628-2C5A-D44D-B49A-6EC863E2FED0}"/>
              </a:ext>
            </a:extLst>
          </p:cNvPr>
          <p:cNvCxnSpPr>
            <a:cxnSpLocks/>
          </p:cNvCxnSpPr>
          <p:nvPr userDrawn="1"/>
        </p:nvCxnSpPr>
        <p:spPr>
          <a:xfrm>
            <a:off x="0" y="928688"/>
            <a:ext cx="12192000" cy="0"/>
          </a:xfrm>
          <a:prstGeom prst="line">
            <a:avLst/>
          </a:prstGeom>
          <a:ln w="38100">
            <a:solidFill>
              <a:srgbClr val="0B51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E:\学校\20121109221446303940.jpg">
            <a:extLst>
              <a:ext uri="{FF2B5EF4-FFF2-40B4-BE49-F238E27FC236}">
                <a16:creationId xmlns:a16="http://schemas.microsoft.com/office/drawing/2014/main" id="{F4CF1D26-F1B0-6D44-963A-914506CBF8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845" y="434104"/>
            <a:ext cx="989166" cy="989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832BD33-9930-6048-9B87-2B725701F39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89" y="6206283"/>
            <a:ext cx="1493521" cy="497841"/>
          </a:xfrm>
          <a:prstGeom prst="rect">
            <a:avLst/>
          </a:prstGeom>
        </p:spPr>
      </p:pic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605E32E1-50A6-8E45-BD93-93794E264CA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97230" y="1942078"/>
            <a:ext cx="4354455" cy="581057"/>
          </a:xfrm>
          <a:prstGeom prst="rect">
            <a:avLst/>
          </a:prstGeom>
        </p:spPr>
        <p:txBody>
          <a:bodyPr wrap="square" lIns="90000" anchor="t" anchorCtr="0">
            <a:spAutoFit/>
          </a:bodyPr>
          <a:lstStyle>
            <a:lvl1pPr marL="360000" indent="-360000">
              <a:lnSpc>
                <a:spcPct val="150000"/>
              </a:lnSpc>
              <a:spcBef>
                <a:spcPts val="0"/>
              </a:spcBef>
              <a:buClr>
                <a:srgbClr val="0B5128"/>
              </a:buClr>
              <a:buFont typeface="Wingdings" pitchFamily="2" charset="2"/>
              <a:buChar char="Ø"/>
              <a:defRPr sz="2400" b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Clr>
                <a:srgbClr val="0B5128"/>
              </a:buClr>
              <a:buFont typeface="Wingdings" pitchFamily="2" charset="2"/>
              <a:buChar char="Ø"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在这里填，求不弄乱样式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9409360-B745-984C-BDF1-2A9786E517B7}"/>
              </a:ext>
            </a:extLst>
          </p:cNvPr>
          <p:cNvSpPr txBox="1"/>
          <p:nvPr userDrawn="1"/>
        </p:nvSpPr>
        <p:spPr>
          <a:xfrm>
            <a:off x="2788920" y="23552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2230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6845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B652CC4A-DCD8-B247-AD38-F2B8D479C240}"/>
              </a:ext>
            </a:extLst>
          </p:cNvPr>
          <p:cNvSpPr>
            <a:spLocks noGrp="1"/>
          </p:cNvSpPr>
          <p:nvPr/>
        </p:nvSpPr>
        <p:spPr bwMode="auto">
          <a:xfrm>
            <a:off x="-142240" y="2241899"/>
            <a:ext cx="12476480" cy="888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zh-CN" sz="3600" dirty="0">
                <a:solidFill>
                  <a:srgbClr val="0B51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Security &amp; Privacy Assessment of Metaverse/VR App</a:t>
            </a:r>
            <a:endParaRPr lang="zh-CN" altLang="en-US" sz="3600" dirty="0">
              <a:solidFill>
                <a:srgbClr val="0B512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D545DC5F-5F1F-8641-B6C5-0ED2EDF17575}"/>
              </a:ext>
            </a:extLst>
          </p:cNvPr>
          <p:cNvSpPr>
            <a:spLocks noGrp="1"/>
          </p:cNvSpPr>
          <p:nvPr/>
        </p:nvSpPr>
        <p:spPr bwMode="auto">
          <a:xfrm>
            <a:off x="1524000" y="3644614"/>
            <a:ext cx="9144000" cy="157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400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郭瀚阳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4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20221220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0688E883-9BFB-564A-945E-ACAAD0382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248" y="4995779"/>
            <a:ext cx="2055507" cy="619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EDD1B5A-A174-C341-A25A-58014411F2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/>
          <a:srcRect l="4245" r="-1"/>
          <a:stretch/>
        </p:blipFill>
        <p:spPr>
          <a:xfrm>
            <a:off x="3598285" y="4867343"/>
            <a:ext cx="1891145" cy="876061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69090F4B-157D-4B9B-B8B0-2382B842D2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07630" y="4938660"/>
            <a:ext cx="825817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968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6F35DDC5-37EA-734A-98BF-19D5C66F9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Existing Work 1</a:t>
            </a:r>
            <a:endParaRPr lang="zh-CN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06DE832-8B31-415D-A9AE-7451FF867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09" y="2258540"/>
            <a:ext cx="11633200" cy="286158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E02D6EE-9977-4956-9DFE-0638E85A85FC}"/>
              </a:ext>
            </a:extLst>
          </p:cNvPr>
          <p:cNvSpPr txBox="1"/>
          <p:nvPr/>
        </p:nvSpPr>
        <p:spPr>
          <a:xfrm>
            <a:off x="76599" y="5103674"/>
            <a:ext cx="21915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从任何</a:t>
            </a:r>
            <a:r>
              <a:rPr lang="en-US" sz="1200" dirty="0" err="1"/>
              <a:t>EditText</a:t>
            </a:r>
            <a:r>
              <a:rPr lang="zh-CN" altLang="en-US" sz="1200" dirty="0"/>
              <a:t>组件的小工具</a:t>
            </a:r>
            <a:r>
              <a:rPr lang="en-US" sz="1200" dirty="0"/>
              <a:t>ID</a:t>
            </a:r>
            <a:r>
              <a:rPr lang="zh-CN" altLang="en-US" sz="1200" dirty="0"/>
              <a:t>名称、提示文本和</a:t>
            </a:r>
            <a:r>
              <a:rPr lang="en-US" sz="1200" dirty="0" err="1"/>
              <a:t>TextView</a:t>
            </a:r>
            <a:r>
              <a:rPr lang="zh-CN" altLang="en-US" sz="1200" dirty="0"/>
              <a:t>中的文本中提取字符串并保留包含</a:t>
            </a:r>
            <a:r>
              <a:rPr lang="en-US" altLang="zh-CN" sz="1200" dirty="0"/>
              <a:t>PII</a:t>
            </a:r>
            <a:r>
              <a:rPr lang="zh-CN" altLang="en-US" sz="1200" dirty="0"/>
              <a:t>相关的关键词的字符串，</a:t>
            </a:r>
            <a:endParaRPr lang="en-US" altLang="zh-CN" sz="1200" dirty="0"/>
          </a:p>
          <a:p>
            <a:r>
              <a:rPr lang="zh-CN" altLang="en-US" sz="1200" dirty="0"/>
              <a:t>确定代码中那些变量与</a:t>
            </a:r>
            <a:r>
              <a:rPr lang="en-US" altLang="zh-CN" sz="1200" dirty="0"/>
              <a:t>PII</a:t>
            </a:r>
            <a:r>
              <a:rPr lang="zh-CN" altLang="en-US" sz="1200" dirty="0"/>
              <a:t>有关</a:t>
            </a:r>
            <a:endParaRPr lang="en-US" sz="12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A337991-D3B7-418E-B657-AE1242D2AF98}"/>
              </a:ext>
            </a:extLst>
          </p:cNvPr>
          <p:cNvCxnSpPr>
            <a:cxnSpLocks/>
          </p:cNvCxnSpPr>
          <p:nvPr/>
        </p:nvCxnSpPr>
        <p:spPr>
          <a:xfrm flipH="1">
            <a:off x="5008500" y="1936418"/>
            <a:ext cx="1072259" cy="1246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8518680-32B1-4B1A-ADFD-105179FD4C1D}"/>
              </a:ext>
            </a:extLst>
          </p:cNvPr>
          <p:cNvSpPr txBox="1"/>
          <p:nvPr/>
        </p:nvSpPr>
        <p:spPr>
          <a:xfrm>
            <a:off x="5040570" y="1640163"/>
            <a:ext cx="2525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基于预定义规则的方法提取漏洞函数</a:t>
            </a:r>
            <a:endParaRPr 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9FA401-AD70-42D5-B965-F4734F422720}"/>
              </a:ext>
            </a:extLst>
          </p:cNvPr>
          <p:cNvSpPr txBox="1"/>
          <p:nvPr/>
        </p:nvSpPr>
        <p:spPr>
          <a:xfrm>
            <a:off x="4340859" y="4959050"/>
            <a:ext cx="1335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VIRUS-TOTAL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71992A-3F35-4168-BE6D-23BD55880361}"/>
              </a:ext>
            </a:extLst>
          </p:cNvPr>
          <p:cNvSpPr txBox="1"/>
          <p:nvPr/>
        </p:nvSpPr>
        <p:spPr>
          <a:xfrm>
            <a:off x="1873053" y="919559"/>
            <a:ext cx="25255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从</a:t>
            </a:r>
            <a:r>
              <a:rPr lang="en-US" altLang="zh-CN" sz="1200" dirty="0"/>
              <a:t>AndroidManifest.xml</a:t>
            </a:r>
            <a:r>
              <a:rPr lang="zh-CN" altLang="en-US" sz="1200" dirty="0"/>
              <a:t>以提取关于应用程序的基本信息，如权限、组件或意图。然后，我们评估所请求的权限，并检查所有组件（如服务、接收器、活动、提供者）是否至少受到</a:t>
            </a:r>
            <a:r>
              <a:rPr lang="en-US" altLang="zh-CN" sz="1200" dirty="0"/>
              <a:t>Manifest ﬁles</a:t>
            </a:r>
            <a:r>
              <a:rPr lang="zh-CN" altLang="en-US" sz="1200" dirty="0"/>
              <a:t>中明确请求的一个权限的保护。</a:t>
            </a:r>
            <a:endParaRPr lang="en-US" sz="12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7C8D2C-CF8D-4A36-AAA4-B79171E18F99}"/>
              </a:ext>
            </a:extLst>
          </p:cNvPr>
          <p:cNvCxnSpPr>
            <a:cxnSpLocks/>
          </p:cNvCxnSpPr>
          <p:nvPr/>
        </p:nvCxnSpPr>
        <p:spPr>
          <a:xfrm>
            <a:off x="3337559" y="2101828"/>
            <a:ext cx="524124" cy="433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FCAEA294-5BAC-93CC-0125-6250458F131E}"/>
              </a:ext>
            </a:extLst>
          </p:cNvPr>
          <p:cNvSpPr txBox="1"/>
          <p:nvPr/>
        </p:nvSpPr>
        <p:spPr>
          <a:xfrm>
            <a:off x="3135835" y="5934671"/>
            <a:ext cx="6107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PII: Personal Identified Information</a:t>
            </a:r>
          </a:p>
        </p:txBody>
      </p:sp>
    </p:spTree>
    <p:extLst>
      <p:ext uri="{BB962C8B-B14F-4D97-AF65-F5344CB8AC3E}">
        <p14:creationId xmlns:p14="http://schemas.microsoft.com/office/powerpoint/2010/main" val="2888471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6F35DDC5-37EA-734A-98BF-19D5C66F9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Existing Work 2</a:t>
            </a:r>
            <a:endParaRPr lang="zh-CN" altLang="en-US" dirty="0"/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801D884F-1EB7-9C30-B109-0739733DD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09" y="1045896"/>
            <a:ext cx="11199741" cy="523220"/>
          </a:xfrm>
        </p:spPr>
        <p:txBody>
          <a:bodyPr/>
          <a:lstStyle/>
          <a:p>
            <a:r>
              <a:rPr lang="zh-CN" altLang="en-US" dirty="0"/>
              <a:t>针对某一特定类型</a:t>
            </a:r>
            <a:r>
              <a:rPr lang="en-US" altLang="zh-CN" dirty="0"/>
              <a:t>Android App</a:t>
            </a:r>
            <a:r>
              <a:rPr lang="zh-CN" altLang="en-US" dirty="0"/>
              <a:t>的安全评估工具</a:t>
            </a:r>
            <a:endParaRPr lang="en-US" altLang="zh-C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70F304-E3DA-45B5-ABFA-97EB421B10A8}"/>
              </a:ext>
            </a:extLst>
          </p:cNvPr>
          <p:cNvSpPr/>
          <p:nvPr/>
        </p:nvSpPr>
        <p:spPr>
          <a:xfrm>
            <a:off x="526473" y="5579608"/>
            <a:ext cx="116655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Zhou, Y. (2021, November). An Automated Pipeline for Privacy Leak Analysis of Android Applications. In </a:t>
            </a:r>
            <a:r>
              <a:rPr lang="en-US" i="1" dirty="0">
                <a:solidFill>
                  <a:srgbClr val="222222"/>
                </a:solidFill>
                <a:latin typeface="Arial" panose="020B0604020202020204" pitchFamily="34" charset="0"/>
              </a:rPr>
              <a:t>2021 36th IEEE/ACM International Conference on Automated Software Engineering (ASE)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(pp. 1048-1050). IEEE.</a:t>
            </a:r>
            <a:endParaRPr lang="en-US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E7CACEE8-71C9-4EB5-80A1-CE22FB2BF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801" y="1613648"/>
            <a:ext cx="10066397" cy="4009033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87AA4846-D4C2-4D39-BDDD-3DFD76D909B3}"/>
              </a:ext>
            </a:extLst>
          </p:cNvPr>
          <p:cNvSpPr/>
          <p:nvPr/>
        </p:nvSpPr>
        <p:spPr>
          <a:xfrm>
            <a:off x="1667698" y="4444845"/>
            <a:ext cx="5346700" cy="80010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ontent Placeholder 3">
            <a:extLst>
              <a:ext uri="{FF2B5EF4-FFF2-40B4-BE49-F238E27FC236}">
                <a16:creationId xmlns:a16="http://schemas.microsoft.com/office/drawing/2014/main" id="{729070F1-52BE-4F6A-A305-EA9A96D5268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98830" y="1496662"/>
            <a:ext cx="11079048" cy="499624"/>
          </a:xfrm>
        </p:spPr>
        <p:txBody>
          <a:bodyPr/>
          <a:lstStyle/>
          <a:p>
            <a:r>
              <a:rPr lang="zh-CN" altLang="en-US" sz="2000" dirty="0"/>
              <a:t>增加了基于网络流量的动态分析模块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319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6F35DDC5-37EA-734A-98BF-19D5C66F9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Existing Work 3</a:t>
            </a:r>
            <a:endParaRPr lang="zh-CN" altLang="en-US" dirty="0"/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801D884F-1EB7-9C30-B109-0739733DD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09" y="1045896"/>
            <a:ext cx="11199741" cy="523220"/>
          </a:xfrm>
        </p:spPr>
        <p:txBody>
          <a:bodyPr/>
          <a:lstStyle/>
          <a:p>
            <a:r>
              <a:rPr lang="zh-CN" altLang="en-US" dirty="0"/>
              <a:t>针对某一特定类型</a:t>
            </a:r>
            <a:r>
              <a:rPr lang="en-US" altLang="zh-CN" dirty="0"/>
              <a:t>Android App</a:t>
            </a:r>
            <a:r>
              <a:rPr lang="zh-CN" altLang="en-US" dirty="0"/>
              <a:t>的安全评估工具</a:t>
            </a:r>
            <a:endParaRPr lang="en-US" altLang="zh-C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70F304-E3DA-45B5-ABFA-97EB421B10A8}"/>
              </a:ext>
            </a:extLst>
          </p:cNvPr>
          <p:cNvSpPr/>
          <p:nvPr/>
        </p:nvSpPr>
        <p:spPr>
          <a:xfrm>
            <a:off x="526473" y="5579608"/>
            <a:ext cx="116655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Trimananda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 R., Le, H., Cui, H., Ho, J. T.,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Shuba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 A., &amp;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Markopoulou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 A. (2022). {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OVRseen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}: Auditing Network Traffic and Privacy Policies in Oculus {VR}. In 31st USENIX security symposium (USENIX security 22) (pp. 3789-3806).</a:t>
            </a:r>
            <a:endParaRPr lang="en-US" dirty="0"/>
          </a:p>
        </p:txBody>
      </p:sp>
      <p:sp>
        <p:nvSpPr>
          <p:cNvPr id="48" name="Content Placeholder 3">
            <a:extLst>
              <a:ext uri="{FF2B5EF4-FFF2-40B4-BE49-F238E27FC236}">
                <a16:creationId xmlns:a16="http://schemas.microsoft.com/office/drawing/2014/main" id="{729070F1-52BE-4F6A-A305-EA9A96D5268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98830" y="1496662"/>
            <a:ext cx="11079048" cy="499624"/>
          </a:xfrm>
        </p:spPr>
        <p:txBody>
          <a:bodyPr/>
          <a:lstStyle/>
          <a:p>
            <a:r>
              <a:rPr lang="zh-CN" altLang="en-US" sz="2000" dirty="0"/>
              <a:t>基于网络流量的对</a:t>
            </a:r>
            <a:r>
              <a:rPr lang="en-US" altLang="zh-CN" sz="2000" dirty="0"/>
              <a:t>VR app</a:t>
            </a:r>
            <a:r>
              <a:rPr lang="zh-CN" altLang="en-US" sz="2000" dirty="0"/>
              <a:t>的隐私数据使用情况做分析</a:t>
            </a:r>
            <a:endParaRPr lang="en-US" dirty="0"/>
          </a:p>
        </p:txBody>
      </p:sp>
      <p:pic>
        <p:nvPicPr>
          <p:cNvPr id="9" name="图片 2">
            <a:extLst>
              <a:ext uri="{FF2B5EF4-FFF2-40B4-BE49-F238E27FC236}">
                <a16:creationId xmlns:a16="http://schemas.microsoft.com/office/drawing/2014/main" id="{F379BDC5-8494-4B02-9494-756E57527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000" y="2019882"/>
            <a:ext cx="7479130" cy="34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505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B8A1A595-07BB-4E6E-BB51-63530EF027A1}"/>
              </a:ext>
            </a:extLst>
          </p:cNvPr>
          <p:cNvSpPr/>
          <p:nvPr/>
        </p:nvSpPr>
        <p:spPr>
          <a:xfrm>
            <a:off x="2783214" y="4268652"/>
            <a:ext cx="1034415" cy="6980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2358FFB-4F15-C15E-FD5A-CFC74C1AA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Workflow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04099D-22AF-5906-7720-A9D210017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问题定义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41919A4-C512-E20E-CCDF-21956BF7B06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97230" y="1942078"/>
            <a:ext cx="10018395" cy="581057"/>
          </a:xfrm>
        </p:spPr>
        <p:txBody>
          <a:bodyPr/>
          <a:lstStyle/>
          <a:p>
            <a:r>
              <a:rPr kumimoji="1" lang="zh-CN" altLang="en-US" dirty="0"/>
              <a:t>对现有</a:t>
            </a:r>
            <a:r>
              <a:rPr kumimoji="1" lang="en-US" altLang="zh-CN" dirty="0"/>
              <a:t>Metaverse/VR app</a:t>
            </a:r>
            <a:r>
              <a:rPr kumimoji="1" lang="zh-CN" altLang="en-US" dirty="0"/>
              <a:t>的敏感数据使用情况和安全情况的分析评估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97B4DF-924F-4FDD-B904-19F7794E3944}"/>
              </a:ext>
            </a:extLst>
          </p:cNvPr>
          <p:cNvSpPr/>
          <p:nvPr/>
        </p:nvSpPr>
        <p:spPr>
          <a:xfrm>
            <a:off x="2790512" y="5251482"/>
            <a:ext cx="1034415" cy="7212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93C313-B01F-4AA9-A3B8-63A6EC85CA63}"/>
              </a:ext>
            </a:extLst>
          </p:cNvPr>
          <p:cNvGrpSpPr/>
          <p:nvPr/>
        </p:nvGrpSpPr>
        <p:grpSpPr>
          <a:xfrm>
            <a:off x="2879256" y="5332233"/>
            <a:ext cx="822034" cy="559718"/>
            <a:chOff x="2002149" y="5191125"/>
            <a:chExt cx="822034" cy="559718"/>
          </a:xfrm>
        </p:grpSpPr>
        <p:pic>
          <p:nvPicPr>
            <p:cNvPr id="57" name="Picture 6" descr="https://syimg.3dmgame.com/uploadimg/ico/2021/1227/1640588243315773.jpg">
              <a:extLst>
                <a:ext uri="{FF2B5EF4-FFF2-40B4-BE49-F238E27FC236}">
                  <a16:creationId xmlns:a16="http://schemas.microsoft.com/office/drawing/2014/main" id="{B034F2D0-A44D-4BA2-9DB9-52897182AA4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976"/>
            <a:stretch/>
          </p:blipFill>
          <p:spPr bwMode="auto">
            <a:xfrm>
              <a:off x="2180756" y="5191125"/>
              <a:ext cx="464820" cy="3719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896D2D03-8BA0-4249-A744-D2E906E1E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02149" y="5563095"/>
              <a:ext cx="822034" cy="187748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3BBE8F7-9742-4961-9294-618E7A7A5CDC}"/>
              </a:ext>
            </a:extLst>
          </p:cNvPr>
          <p:cNvSpPr txBox="1"/>
          <p:nvPr/>
        </p:nvSpPr>
        <p:spPr>
          <a:xfrm>
            <a:off x="2307437" y="4989872"/>
            <a:ext cx="10567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 dirty="0"/>
              <a:t>1.Collect Apps</a:t>
            </a:r>
            <a:endParaRPr lang="en-US" sz="1050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33E03F-E956-4313-9248-9F14FACA038A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3307719" y="4936695"/>
            <a:ext cx="1" cy="314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02B068D-C20B-4AD8-B3A4-3EB4A35BF56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8271"/>
          <a:stretch/>
        </p:blipFill>
        <p:spPr>
          <a:xfrm>
            <a:off x="3057863" y="4318000"/>
            <a:ext cx="466725" cy="36588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3FDF31FC-E485-423E-9FEA-1119AE771919}"/>
              </a:ext>
            </a:extLst>
          </p:cNvPr>
          <p:cNvSpPr txBox="1"/>
          <p:nvPr/>
        </p:nvSpPr>
        <p:spPr>
          <a:xfrm>
            <a:off x="3057863" y="4659696"/>
            <a:ext cx="505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/>
              <a:t>Apks</a:t>
            </a:r>
            <a:endParaRPr lang="en-US" sz="12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74A04F7-92BD-4570-93E8-ECBE5E91A5BC}"/>
              </a:ext>
            </a:extLst>
          </p:cNvPr>
          <p:cNvCxnSpPr>
            <a:cxnSpLocks/>
          </p:cNvCxnSpPr>
          <p:nvPr/>
        </p:nvCxnSpPr>
        <p:spPr>
          <a:xfrm flipH="1" flipV="1">
            <a:off x="3290272" y="3942293"/>
            <a:ext cx="1" cy="314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6974805-D568-45D5-9EA1-4FF4F4E8D3F9}"/>
              </a:ext>
            </a:extLst>
          </p:cNvPr>
          <p:cNvSpPr txBox="1"/>
          <p:nvPr/>
        </p:nvSpPr>
        <p:spPr>
          <a:xfrm>
            <a:off x="2103513" y="3967693"/>
            <a:ext cx="12827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 dirty="0"/>
              <a:t>2.Decompile </a:t>
            </a:r>
            <a:r>
              <a:rPr lang="en-US" altLang="zh-CN" sz="1050" b="1" dirty="0" err="1"/>
              <a:t>Apks</a:t>
            </a:r>
            <a:endParaRPr lang="en-US" sz="1050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743A765-D6F4-4124-AD9C-6BBF253F5F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7508" y="2836161"/>
            <a:ext cx="885825" cy="1114425"/>
          </a:xfrm>
          <a:prstGeom prst="rect">
            <a:avLst/>
          </a:prstGeom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84DB57C-D72D-41A3-A619-FFBCA1F86B94}"/>
              </a:ext>
            </a:extLst>
          </p:cNvPr>
          <p:cNvCxnSpPr>
            <a:cxnSpLocks/>
          </p:cNvCxnSpPr>
          <p:nvPr/>
        </p:nvCxnSpPr>
        <p:spPr>
          <a:xfrm flipH="1" flipV="1">
            <a:off x="2343787" y="3476833"/>
            <a:ext cx="51372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FCA38F3-94D3-4315-9713-0D38893306A8}"/>
              </a:ext>
            </a:extLst>
          </p:cNvPr>
          <p:cNvSpPr/>
          <p:nvPr/>
        </p:nvSpPr>
        <p:spPr>
          <a:xfrm>
            <a:off x="1045210" y="3186306"/>
            <a:ext cx="1298578" cy="58105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dk1"/>
                </a:solidFill>
              </a:rPr>
              <a:t>PII &amp; device variable extraction</a:t>
            </a:r>
            <a:endParaRPr lang="en-US" sz="1200" dirty="0">
              <a:solidFill>
                <a:schemeClr val="dk1"/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B2DC596-8C47-4C47-92F2-8422356C3786}"/>
              </a:ext>
            </a:extLst>
          </p:cNvPr>
          <p:cNvCxnSpPr>
            <a:cxnSpLocks/>
          </p:cNvCxnSpPr>
          <p:nvPr/>
        </p:nvCxnSpPr>
        <p:spPr>
          <a:xfrm>
            <a:off x="3743333" y="3198455"/>
            <a:ext cx="513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B26D64FD-2B25-4F80-832D-12AFCC25CBDA}"/>
              </a:ext>
            </a:extLst>
          </p:cNvPr>
          <p:cNvSpPr/>
          <p:nvPr/>
        </p:nvSpPr>
        <p:spPr>
          <a:xfrm>
            <a:off x="4257053" y="2964191"/>
            <a:ext cx="885825" cy="4685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dk1"/>
                </a:solidFill>
              </a:rPr>
              <a:t>Parsing Manifest</a:t>
            </a:r>
            <a:endParaRPr lang="en-US" sz="1200" dirty="0">
              <a:solidFill>
                <a:schemeClr val="dk1"/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F4F47C9-2822-494E-9B53-CCA7B89F9D56}"/>
              </a:ext>
            </a:extLst>
          </p:cNvPr>
          <p:cNvCxnSpPr>
            <a:cxnSpLocks/>
          </p:cNvCxnSpPr>
          <p:nvPr/>
        </p:nvCxnSpPr>
        <p:spPr>
          <a:xfrm>
            <a:off x="5142878" y="3198455"/>
            <a:ext cx="513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19F59534-6981-4A77-9299-7C271308625C}"/>
              </a:ext>
            </a:extLst>
          </p:cNvPr>
          <p:cNvSpPr/>
          <p:nvPr/>
        </p:nvSpPr>
        <p:spPr>
          <a:xfrm>
            <a:off x="5656598" y="2964191"/>
            <a:ext cx="1023602" cy="4685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dk1"/>
                </a:solidFill>
              </a:rPr>
              <a:t>Checking Permissions</a:t>
            </a:r>
            <a:endParaRPr lang="en-US" sz="1200" dirty="0">
              <a:solidFill>
                <a:schemeClr val="dk1"/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9119435-873A-42C7-A953-00ADC8201B61}"/>
              </a:ext>
            </a:extLst>
          </p:cNvPr>
          <p:cNvCxnSpPr>
            <a:cxnSpLocks/>
          </p:cNvCxnSpPr>
          <p:nvPr/>
        </p:nvCxnSpPr>
        <p:spPr>
          <a:xfrm>
            <a:off x="6680200" y="3198455"/>
            <a:ext cx="513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4D23BA73-34FF-4EDF-B516-A77495F5492E}"/>
              </a:ext>
            </a:extLst>
          </p:cNvPr>
          <p:cNvSpPr/>
          <p:nvPr/>
        </p:nvSpPr>
        <p:spPr>
          <a:xfrm>
            <a:off x="7193920" y="2964191"/>
            <a:ext cx="1023602" cy="4685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50" dirty="0">
                <a:solidFill>
                  <a:schemeClr val="dk1"/>
                </a:solidFill>
              </a:rPr>
              <a:t>Checking Protection Level</a:t>
            </a:r>
            <a:endParaRPr lang="en-US" sz="1050" dirty="0">
              <a:solidFill>
                <a:schemeClr val="dk1"/>
              </a:solidFill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5B5616F-84F2-412B-A704-E0965AB516D7}"/>
              </a:ext>
            </a:extLst>
          </p:cNvPr>
          <p:cNvCxnSpPr>
            <a:cxnSpLocks/>
          </p:cNvCxnSpPr>
          <p:nvPr/>
        </p:nvCxnSpPr>
        <p:spPr>
          <a:xfrm>
            <a:off x="8217522" y="3204130"/>
            <a:ext cx="513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Flowchart: Terminator 25">
            <a:extLst>
              <a:ext uri="{FF2B5EF4-FFF2-40B4-BE49-F238E27FC236}">
                <a16:creationId xmlns:a16="http://schemas.microsoft.com/office/drawing/2014/main" id="{04B83B59-0A00-4E6F-8955-89845E3D4B33}"/>
              </a:ext>
            </a:extLst>
          </p:cNvPr>
          <p:cNvSpPr/>
          <p:nvPr/>
        </p:nvSpPr>
        <p:spPr>
          <a:xfrm>
            <a:off x="8731242" y="2964192"/>
            <a:ext cx="1023602" cy="468527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50" dirty="0">
                <a:solidFill>
                  <a:schemeClr val="dk1"/>
                </a:solidFill>
              </a:rPr>
              <a:t>Manifest </a:t>
            </a:r>
            <a:r>
              <a:rPr lang="en-US" altLang="zh-CN" sz="1050" dirty="0" err="1">
                <a:solidFill>
                  <a:schemeClr val="dk1"/>
                </a:solidFill>
              </a:rPr>
              <a:t>Weakensses</a:t>
            </a:r>
            <a:endParaRPr lang="en-US" sz="1050" dirty="0">
              <a:solidFill>
                <a:schemeClr val="dk1"/>
              </a:solidFill>
            </a:endParaRP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3A760DB7-34CD-466F-BD05-ED127065881F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3740484" y="3645399"/>
            <a:ext cx="516568" cy="3298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44523855-49CE-40C8-B946-88564EF33964}"/>
              </a:ext>
            </a:extLst>
          </p:cNvPr>
          <p:cNvSpPr/>
          <p:nvPr/>
        </p:nvSpPr>
        <p:spPr>
          <a:xfrm>
            <a:off x="4257052" y="3740996"/>
            <a:ext cx="1399545" cy="4685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dk1"/>
                </a:solidFill>
              </a:rPr>
              <a:t>Extract Vulnerable methods</a:t>
            </a:r>
            <a:endParaRPr lang="en-US" sz="1200" dirty="0">
              <a:solidFill>
                <a:schemeClr val="dk1"/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BB6A23E-DB25-40D8-9598-A79C9F59491C}"/>
              </a:ext>
            </a:extLst>
          </p:cNvPr>
          <p:cNvCxnSpPr>
            <a:cxnSpLocks/>
            <a:stCxn id="74" idx="3"/>
            <a:endCxn id="78" idx="1"/>
          </p:cNvCxnSpPr>
          <p:nvPr/>
        </p:nvCxnSpPr>
        <p:spPr>
          <a:xfrm>
            <a:off x="5656597" y="3975260"/>
            <a:ext cx="6054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CE570847-A09A-4202-81C4-8C548651FFFF}"/>
              </a:ext>
            </a:extLst>
          </p:cNvPr>
          <p:cNvSpPr/>
          <p:nvPr/>
        </p:nvSpPr>
        <p:spPr>
          <a:xfrm>
            <a:off x="6262058" y="3740996"/>
            <a:ext cx="1785873" cy="4685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50" dirty="0">
                <a:solidFill>
                  <a:schemeClr val="dk1"/>
                </a:solidFill>
              </a:rPr>
              <a:t>Assess methods including PII and device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F9DCB70-EF0F-42F1-BB83-F18F03352178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8047931" y="3975260"/>
            <a:ext cx="683311" cy="5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Flowchart: Terminator 79">
            <a:extLst>
              <a:ext uri="{FF2B5EF4-FFF2-40B4-BE49-F238E27FC236}">
                <a16:creationId xmlns:a16="http://schemas.microsoft.com/office/drawing/2014/main" id="{60BF2488-0430-42AB-B7E6-4C0A9A7BAD46}"/>
              </a:ext>
            </a:extLst>
          </p:cNvPr>
          <p:cNvSpPr/>
          <p:nvPr/>
        </p:nvSpPr>
        <p:spPr>
          <a:xfrm>
            <a:off x="8731242" y="3740997"/>
            <a:ext cx="1117274" cy="468527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50" dirty="0" err="1">
                <a:solidFill>
                  <a:schemeClr val="dk1"/>
                </a:solidFill>
              </a:rPr>
              <a:t>Vulnerabilites</a:t>
            </a:r>
            <a:endParaRPr lang="en-US" sz="1050" dirty="0">
              <a:solidFill>
                <a:schemeClr val="dk1"/>
              </a:solidFill>
            </a:endParaRPr>
          </a:p>
        </p:txBody>
      </p: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310E1EB1-28F6-47A2-B1D3-EB68331214EC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49808" y="4176420"/>
            <a:ext cx="732235" cy="234315"/>
          </a:xfrm>
          <a:prstGeom prst="bentConnector3">
            <a:avLst>
              <a:gd name="adj1" fmla="val 10029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A48F64BB-AD5C-4CF1-8CCB-29EAEE860B5F}"/>
              </a:ext>
            </a:extLst>
          </p:cNvPr>
          <p:cNvSpPr/>
          <p:nvPr/>
        </p:nvSpPr>
        <p:spPr>
          <a:xfrm>
            <a:off x="4233083" y="4417241"/>
            <a:ext cx="2028975" cy="4685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dk1"/>
                </a:solidFill>
              </a:rPr>
              <a:t>Search method calls and generate call graph</a:t>
            </a:r>
            <a:endParaRPr lang="en-US" sz="1200" dirty="0">
              <a:solidFill>
                <a:schemeClr val="dk1"/>
              </a:solidFill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A060A6B-4FD8-45CE-9933-1D1B79954050}"/>
              </a:ext>
            </a:extLst>
          </p:cNvPr>
          <p:cNvCxnSpPr>
            <a:cxnSpLocks/>
          </p:cNvCxnSpPr>
          <p:nvPr/>
        </p:nvCxnSpPr>
        <p:spPr>
          <a:xfrm>
            <a:off x="6262058" y="4653505"/>
            <a:ext cx="6054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46610194-E25C-4B36-BB62-222CB02CD753}"/>
              </a:ext>
            </a:extLst>
          </p:cNvPr>
          <p:cNvSpPr/>
          <p:nvPr/>
        </p:nvSpPr>
        <p:spPr>
          <a:xfrm>
            <a:off x="6867519" y="4417241"/>
            <a:ext cx="1399545" cy="4685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dk1"/>
                </a:solidFill>
              </a:rPr>
              <a:t>Taint Analysis</a:t>
            </a:r>
            <a:endParaRPr lang="en-US" sz="1200" dirty="0">
              <a:solidFill>
                <a:schemeClr val="dk1"/>
              </a:solidFill>
            </a:endParaRP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B68C98C-44D3-4153-BF03-17B0281F0735}"/>
              </a:ext>
            </a:extLst>
          </p:cNvPr>
          <p:cNvCxnSpPr>
            <a:cxnSpLocks/>
          </p:cNvCxnSpPr>
          <p:nvPr/>
        </p:nvCxnSpPr>
        <p:spPr>
          <a:xfrm flipV="1">
            <a:off x="8261336" y="4645830"/>
            <a:ext cx="469906" cy="6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Flowchart: Terminator 98">
            <a:extLst>
              <a:ext uri="{FF2B5EF4-FFF2-40B4-BE49-F238E27FC236}">
                <a16:creationId xmlns:a16="http://schemas.microsoft.com/office/drawing/2014/main" id="{9FFE9843-9872-4FCA-B15E-C46E630506DE}"/>
              </a:ext>
            </a:extLst>
          </p:cNvPr>
          <p:cNvSpPr/>
          <p:nvPr/>
        </p:nvSpPr>
        <p:spPr>
          <a:xfrm>
            <a:off x="8731243" y="4417956"/>
            <a:ext cx="1117274" cy="468527"/>
          </a:xfrm>
          <a:prstGeom prst="flowChartTermina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050" dirty="0">
                <a:solidFill>
                  <a:schemeClr val="dk1"/>
                </a:solidFill>
              </a:rPr>
              <a:t>PII and device leaks</a:t>
            </a:r>
            <a:endParaRPr lang="en-US" sz="1050" dirty="0">
              <a:solidFill>
                <a:schemeClr val="dk1"/>
              </a:solidFill>
            </a:endParaRPr>
          </a:p>
        </p:txBody>
      </p: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CDA30A3B-F112-4EAB-BC56-BE83380F6E20}"/>
              </a:ext>
            </a:extLst>
          </p:cNvPr>
          <p:cNvCxnSpPr>
            <a:cxnSpLocks/>
            <a:stCxn id="60" idx="3"/>
            <a:endCxn id="109" idx="1"/>
          </p:cNvCxnSpPr>
          <p:nvPr/>
        </p:nvCxnSpPr>
        <p:spPr>
          <a:xfrm>
            <a:off x="3817629" y="4617690"/>
            <a:ext cx="415453" cy="892563"/>
          </a:xfrm>
          <a:prstGeom prst="bentConnector3">
            <a:avLst>
              <a:gd name="adj1" fmla="val 3165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59240D3-A6FD-40D5-B698-1E458587E10B}"/>
              </a:ext>
            </a:extLst>
          </p:cNvPr>
          <p:cNvSpPr/>
          <p:nvPr/>
        </p:nvSpPr>
        <p:spPr>
          <a:xfrm>
            <a:off x="4233082" y="5275989"/>
            <a:ext cx="2028975" cy="4685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dk1"/>
                </a:solidFill>
              </a:rPr>
              <a:t>Collect network traffic </a:t>
            </a:r>
            <a:endParaRPr lang="en-US" sz="1200" dirty="0">
              <a:solidFill>
                <a:schemeClr val="dk1"/>
              </a:solidFill>
            </a:endParaRP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84C4FD9B-93DC-4B94-BB78-210E13E2A629}"/>
              </a:ext>
            </a:extLst>
          </p:cNvPr>
          <p:cNvCxnSpPr>
            <a:cxnSpLocks/>
          </p:cNvCxnSpPr>
          <p:nvPr/>
        </p:nvCxnSpPr>
        <p:spPr>
          <a:xfrm>
            <a:off x="6262057" y="5515558"/>
            <a:ext cx="6054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39E8941C-EB5A-41CC-A6DA-058BE93AA217}"/>
              </a:ext>
            </a:extLst>
          </p:cNvPr>
          <p:cNvSpPr/>
          <p:nvPr/>
        </p:nvSpPr>
        <p:spPr>
          <a:xfrm>
            <a:off x="6891487" y="5273243"/>
            <a:ext cx="1399545" cy="4685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dk1"/>
                </a:solidFill>
              </a:rPr>
              <a:t>Identify sensitive data to 3</a:t>
            </a:r>
            <a:r>
              <a:rPr lang="en-US" altLang="zh-CN" sz="1200" baseline="30000" dirty="0">
                <a:solidFill>
                  <a:schemeClr val="dk1"/>
                </a:solidFill>
              </a:rPr>
              <a:t>rd</a:t>
            </a:r>
            <a:r>
              <a:rPr lang="en-US" altLang="zh-CN" sz="1200" dirty="0">
                <a:solidFill>
                  <a:schemeClr val="dk1"/>
                </a:solidFill>
              </a:rPr>
              <a:t> party</a:t>
            </a:r>
            <a:endParaRPr lang="en-US" sz="1200" dirty="0">
              <a:solidFill>
                <a:schemeClr val="dk1"/>
              </a:solidFill>
            </a:endParaRP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28B65BE1-A450-401D-9430-ABDA2ECE9FDA}"/>
              </a:ext>
            </a:extLst>
          </p:cNvPr>
          <p:cNvCxnSpPr>
            <a:cxnSpLocks/>
          </p:cNvCxnSpPr>
          <p:nvPr/>
        </p:nvCxnSpPr>
        <p:spPr>
          <a:xfrm flipV="1">
            <a:off x="8291032" y="4838379"/>
            <a:ext cx="469906" cy="683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BA31096A-7BDA-4F45-B1BE-E7156BBCE17F}"/>
              </a:ext>
            </a:extLst>
          </p:cNvPr>
          <p:cNvCxnSpPr>
            <a:cxnSpLocks/>
            <a:endCxn id="121" idx="1"/>
          </p:cNvCxnSpPr>
          <p:nvPr/>
        </p:nvCxnSpPr>
        <p:spPr>
          <a:xfrm rot="16200000" flipH="1">
            <a:off x="3897580" y="5586618"/>
            <a:ext cx="610990" cy="46886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4480AA97-67C2-4772-A577-D9624DC579F5}"/>
              </a:ext>
            </a:extLst>
          </p:cNvPr>
          <p:cNvSpPr/>
          <p:nvPr/>
        </p:nvSpPr>
        <p:spPr>
          <a:xfrm>
            <a:off x="4437509" y="5892283"/>
            <a:ext cx="2028975" cy="4685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200" dirty="0">
                <a:solidFill>
                  <a:schemeClr val="dk1"/>
                </a:solidFill>
              </a:rPr>
              <a:t>Machine-learning-based Malware detection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6" name="TextBox 61">
            <a:extLst>
              <a:ext uri="{FF2B5EF4-FFF2-40B4-BE49-F238E27FC236}">
                <a16:creationId xmlns:a16="http://schemas.microsoft.com/office/drawing/2014/main" id="{AC22A1F3-91A0-C843-B668-9D08194926E2}"/>
              </a:ext>
            </a:extLst>
          </p:cNvPr>
          <p:cNvSpPr txBox="1"/>
          <p:nvPr/>
        </p:nvSpPr>
        <p:spPr>
          <a:xfrm>
            <a:off x="1768951" y="2890901"/>
            <a:ext cx="11496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b="1" dirty="0"/>
              <a:t>3.Preprocessing</a:t>
            </a:r>
            <a:endParaRPr lang="en-US" sz="1050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2364718-516B-6652-B8D4-EE38C38D0DAD}"/>
              </a:ext>
            </a:extLst>
          </p:cNvPr>
          <p:cNvSpPr txBox="1"/>
          <p:nvPr/>
        </p:nvSpPr>
        <p:spPr>
          <a:xfrm>
            <a:off x="10198675" y="3394288"/>
            <a:ext cx="16900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4.Code Analysis</a:t>
            </a:r>
          </a:p>
        </p:txBody>
      </p:sp>
      <p:sp>
        <p:nvSpPr>
          <p:cNvPr id="14" name="右大括号 13">
            <a:extLst>
              <a:ext uri="{FF2B5EF4-FFF2-40B4-BE49-F238E27FC236}">
                <a16:creationId xmlns:a16="http://schemas.microsoft.com/office/drawing/2014/main" id="{E6A685C2-94C2-1CBB-3D22-AFB9A7FD19F3}"/>
              </a:ext>
            </a:extLst>
          </p:cNvPr>
          <p:cNvSpPr/>
          <p:nvPr/>
        </p:nvSpPr>
        <p:spPr>
          <a:xfrm>
            <a:off x="9848213" y="3017859"/>
            <a:ext cx="240274" cy="10436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F3ED682-61F3-1C94-0826-BE6E120FE6DB}"/>
              </a:ext>
            </a:extLst>
          </p:cNvPr>
          <p:cNvSpPr txBox="1"/>
          <p:nvPr/>
        </p:nvSpPr>
        <p:spPr>
          <a:xfrm>
            <a:off x="9968350" y="4505807"/>
            <a:ext cx="18738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5.Data Flow Analysis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3F2746E-1BF0-C9A3-381B-329C1514A9F8}"/>
              </a:ext>
            </a:extLst>
          </p:cNvPr>
          <p:cNvSpPr txBox="1"/>
          <p:nvPr/>
        </p:nvSpPr>
        <p:spPr>
          <a:xfrm>
            <a:off x="8525985" y="5330830"/>
            <a:ext cx="26479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6. Network Traffic Analysis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88C205B-9AD4-57D6-7375-0839CFF75182}"/>
              </a:ext>
            </a:extLst>
          </p:cNvPr>
          <p:cNvSpPr txBox="1"/>
          <p:nvPr/>
        </p:nvSpPr>
        <p:spPr>
          <a:xfrm>
            <a:off x="6680201" y="6014399"/>
            <a:ext cx="19212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7. Malware Detection</a:t>
            </a:r>
          </a:p>
        </p:txBody>
      </p:sp>
    </p:spTree>
    <p:extLst>
      <p:ext uri="{BB962C8B-B14F-4D97-AF65-F5344CB8AC3E}">
        <p14:creationId xmlns:p14="http://schemas.microsoft.com/office/powerpoint/2010/main" val="2762265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58FFB-4F15-C15E-FD5A-CFC74C1AA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Workflow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04099D-22AF-5906-7720-A9D210017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相关</a:t>
            </a:r>
            <a:r>
              <a:rPr kumimoji="1" lang="en-US" altLang="zh-CN" dirty="0"/>
              <a:t>App</a:t>
            </a:r>
            <a:r>
              <a:rPr kumimoji="1" lang="zh-CN" altLang="en-US" dirty="0"/>
              <a:t>的收集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A8E122-7F0A-574C-271C-89E402AFF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14</a:t>
            </a:fld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41919A4-C512-E20E-CCDF-21956BF7B06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97230" y="1578665"/>
            <a:ext cx="10018395" cy="1135054"/>
          </a:xfrm>
        </p:spPr>
        <p:txBody>
          <a:bodyPr/>
          <a:lstStyle/>
          <a:p>
            <a:r>
              <a:rPr kumimoji="1" lang="en-US" altLang="zh-CN" dirty="0"/>
              <a:t>Source: oculus &amp; </a:t>
            </a:r>
            <a:r>
              <a:rPr kumimoji="1" lang="en-US" altLang="zh-CN" dirty="0" err="1"/>
              <a:t>Sidequest</a:t>
            </a:r>
            <a:endParaRPr kumimoji="1" lang="en-US" altLang="zh-CN" dirty="0"/>
          </a:p>
          <a:p>
            <a:r>
              <a:rPr kumimoji="1" lang="zh-CN" altLang="en-US" dirty="0"/>
              <a:t>参考指标：下载量，用户评论量，</a:t>
            </a:r>
            <a:r>
              <a:rPr kumimoji="1" lang="en-US" altLang="zh-CN" dirty="0"/>
              <a:t>ranking</a:t>
            </a:r>
            <a:r>
              <a:rPr kumimoji="1" lang="zh-CN" altLang="en-US" dirty="0"/>
              <a:t>，</a:t>
            </a:r>
            <a:endParaRPr kumimoji="1" lang="en-US" altLang="zh-CN" dirty="0"/>
          </a:p>
        </p:txBody>
      </p:sp>
      <p:sp>
        <p:nvSpPr>
          <p:cNvPr id="26" name="内容占位符 2">
            <a:extLst>
              <a:ext uri="{FF2B5EF4-FFF2-40B4-BE49-F238E27FC236}">
                <a16:creationId xmlns:a16="http://schemas.microsoft.com/office/drawing/2014/main" id="{BE6353DB-7F02-422D-8DAE-EB10D682BF3F}"/>
              </a:ext>
            </a:extLst>
          </p:cNvPr>
          <p:cNvSpPr txBox="1">
            <a:spLocks/>
          </p:cNvSpPr>
          <p:nvPr/>
        </p:nvSpPr>
        <p:spPr>
          <a:xfrm>
            <a:off x="346709" y="2725620"/>
            <a:ext cx="11199741" cy="52322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36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0B5128"/>
              </a:buClr>
              <a:buFont typeface="Wingdings" pitchFamily="2" charset="2"/>
              <a:buChar char="n"/>
              <a:defRPr sz="2800" b="1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B5128"/>
              </a:buClr>
              <a:buFont typeface="Wingdings" pitchFamily="2" charset="2"/>
              <a:buChar char="Ø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2.Decompile APKs (</a:t>
            </a:r>
            <a:r>
              <a:rPr kumimoji="1" lang="zh-CN" altLang="en-US" dirty="0"/>
              <a:t>两个已有方案）</a:t>
            </a:r>
          </a:p>
        </p:txBody>
      </p:sp>
      <p:sp>
        <p:nvSpPr>
          <p:cNvPr id="28" name="内容占位符 4">
            <a:extLst>
              <a:ext uri="{FF2B5EF4-FFF2-40B4-BE49-F238E27FC236}">
                <a16:creationId xmlns:a16="http://schemas.microsoft.com/office/drawing/2014/main" id="{A5CFDC76-A8B3-45CB-BBC0-D64BE218050C}"/>
              </a:ext>
            </a:extLst>
          </p:cNvPr>
          <p:cNvSpPr txBox="1">
            <a:spLocks/>
          </p:cNvSpPr>
          <p:nvPr/>
        </p:nvSpPr>
        <p:spPr>
          <a:xfrm>
            <a:off x="697229" y="3307175"/>
            <a:ext cx="11576833" cy="3766544"/>
          </a:xfrm>
          <a:prstGeom prst="rect">
            <a:avLst/>
          </a:prstGeom>
        </p:spPr>
        <p:txBody>
          <a:bodyPr wrap="square" lIns="90000" anchor="t" anchorCtr="0">
            <a:spAutoFit/>
          </a:bodyPr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0B5128"/>
              </a:buClr>
              <a:buFont typeface="Wingdings" pitchFamily="2" charset="2"/>
              <a:buChar char="Ø"/>
              <a:defRPr sz="24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B5128"/>
              </a:buClr>
              <a:buFont typeface="Wingdings" pitchFamily="2" charset="2"/>
              <a:buChar char="Ø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err="1"/>
              <a:t>Jdax</a:t>
            </a:r>
            <a:r>
              <a:rPr kumimoji="1" lang="zh-CN" altLang="en-US" dirty="0"/>
              <a:t>工具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sz="1800" dirty="0"/>
              <a:t>ICSE</a:t>
            </a:r>
            <a:r>
              <a:rPr kumimoji="1" lang="zh-CN" altLang="en-US" sz="1800" dirty="0"/>
              <a:t>提到的</a:t>
            </a:r>
            <a:r>
              <a:rPr kumimoji="1" lang="en-US" altLang="zh-CN" sz="1800" dirty="0"/>
              <a:t>contact tracing app</a:t>
            </a:r>
            <a:r>
              <a:rPr kumimoji="1" lang="zh-CN" altLang="en-US" sz="1800" dirty="0"/>
              <a:t>都可以用</a:t>
            </a:r>
          </a:p>
          <a:p>
            <a:pPr marL="0" indent="0">
              <a:buNone/>
            </a:pPr>
            <a:r>
              <a:rPr kumimoji="1" lang="zh-CN" altLang="en-US" sz="1800" dirty="0"/>
              <a:t>对于</a:t>
            </a:r>
            <a:r>
              <a:rPr kumimoji="1" lang="en-US" altLang="zh-CN" sz="1800" dirty="0"/>
              <a:t>VR app</a:t>
            </a:r>
            <a:r>
              <a:rPr kumimoji="1" lang="zh-CN" altLang="en-US" sz="1800" dirty="0"/>
              <a:t>，会有</a:t>
            </a:r>
            <a:r>
              <a:rPr kumimoji="1" lang="en-US" altLang="zh-CN" sz="1800" dirty="0"/>
              <a:t>app</a:t>
            </a:r>
            <a:r>
              <a:rPr kumimoji="1" lang="zh-CN" altLang="en-US" sz="1800" dirty="0"/>
              <a:t>大小的限制，太大（</a:t>
            </a:r>
            <a:r>
              <a:rPr kumimoji="1" lang="en-US" altLang="zh-CN" sz="1800" dirty="0"/>
              <a:t>1G</a:t>
            </a:r>
            <a:r>
              <a:rPr kumimoji="1" lang="zh-CN" altLang="en-US" sz="1800" dirty="0"/>
              <a:t>以上）会受到限制（大部分可以）</a:t>
            </a:r>
            <a:endParaRPr kumimoji="1" lang="en-US" altLang="zh-CN" sz="1800" dirty="0"/>
          </a:p>
          <a:p>
            <a:pPr marL="0" indent="0">
              <a:buNone/>
            </a:pPr>
            <a:r>
              <a:rPr kumimoji="1" lang="zh-CN" altLang="en-US" sz="1800" dirty="0"/>
              <a:t>有些</a:t>
            </a:r>
            <a:r>
              <a:rPr kumimoji="1" lang="en-US" altLang="zh-CN" sz="1800" dirty="0" err="1"/>
              <a:t>apk</a:t>
            </a:r>
            <a:r>
              <a:rPr kumimoji="1" lang="zh-CN" altLang="en-US" sz="1800" dirty="0"/>
              <a:t>部分源码会对抗</a:t>
            </a:r>
            <a:r>
              <a:rPr kumimoji="1" lang="en-US" altLang="zh-CN" sz="1800" dirty="0" err="1"/>
              <a:t>jadx</a:t>
            </a:r>
            <a:r>
              <a:rPr kumimoji="1" lang="zh-CN" altLang="en-US" sz="1800" dirty="0"/>
              <a:t>，可能导致反编译的代码不完整</a:t>
            </a:r>
            <a:endParaRPr kumimoji="1" lang="en-US" altLang="zh-CN" dirty="0"/>
          </a:p>
          <a:p>
            <a:r>
              <a:rPr lang="en-US" altLang="zh-CN" dirty="0"/>
              <a:t>Apktool+dex2jar+JD-GUI</a:t>
            </a:r>
          </a:p>
          <a:p>
            <a:pPr marL="0" indent="0">
              <a:buNone/>
            </a:pPr>
            <a:r>
              <a:rPr kumimoji="1" lang="en-US" altLang="zh-CN" sz="1800" dirty="0" err="1"/>
              <a:t>Apktool</a:t>
            </a:r>
            <a:r>
              <a:rPr kumimoji="1" lang="zh-CN" altLang="en-US" sz="1800" dirty="0"/>
              <a:t>（获取资源文件）</a:t>
            </a:r>
            <a:r>
              <a:rPr kumimoji="1" lang="en-US" altLang="zh-CN" sz="1800" dirty="0"/>
              <a:t>+dex2jar</a:t>
            </a:r>
            <a:r>
              <a:rPr kumimoji="1" lang="zh-CN" altLang="en-US" sz="1800" dirty="0"/>
              <a:t>（获取源码文件）</a:t>
            </a:r>
            <a:r>
              <a:rPr kumimoji="1" lang="en-US" altLang="zh-CN" sz="1800" dirty="0"/>
              <a:t>+</a:t>
            </a:r>
            <a:r>
              <a:rPr kumimoji="1" lang="en-US" altLang="zh-CN" sz="1800" dirty="0" err="1"/>
              <a:t>jd-gui</a:t>
            </a:r>
            <a:r>
              <a:rPr kumimoji="1" lang="zh-CN" altLang="en-US" sz="1800" dirty="0"/>
              <a:t>（源码查看）一直是一个比较流行的</a:t>
            </a:r>
            <a:r>
              <a:rPr kumimoji="1" lang="en-US" altLang="zh-CN" sz="1800" dirty="0"/>
              <a:t>Android</a:t>
            </a:r>
            <a:r>
              <a:rPr kumimoji="1" lang="zh-CN" altLang="en-US" sz="1800" dirty="0"/>
              <a:t>反编译组合。代码还原度更高，一定程度上避开有些代码对抗</a:t>
            </a:r>
            <a:r>
              <a:rPr kumimoji="1" lang="en-US" altLang="zh-CN" sz="1800" dirty="0" err="1"/>
              <a:t>jadx</a:t>
            </a:r>
            <a:endParaRPr kumimoji="1" lang="en-US" altLang="zh-CN" sz="1800" dirty="0"/>
          </a:p>
          <a:p>
            <a:endParaRPr lang="en-US" altLang="zh-C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26BA93-1183-4C04-B009-3613892262C1}"/>
              </a:ext>
            </a:extLst>
          </p:cNvPr>
          <p:cNvSpPr/>
          <p:nvPr/>
        </p:nvSpPr>
        <p:spPr>
          <a:xfrm>
            <a:off x="6775939" y="2885144"/>
            <a:ext cx="4103077" cy="12816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Challenge</a:t>
            </a:r>
            <a:r>
              <a:rPr lang="zh-CN" altLang="en-US" dirty="0"/>
              <a:t>：是否有其他一些针对大规模</a:t>
            </a:r>
            <a:r>
              <a:rPr lang="en-US" altLang="zh-CN" dirty="0" err="1"/>
              <a:t>Apk</a:t>
            </a:r>
            <a:r>
              <a:rPr lang="zh-CN" altLang="en-US" dirty="0"/>
              <a:t>反编译的方案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501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58FFB-4F15-C15E-FD5A-CFC74C1AA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Workflow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04099D-22AF-5906-7720-A9D210017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3.PII 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device variable extraction (preprocessing)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A8E122-7F0A-574C-271C-89E402AFF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15</a:t>
            </a:fld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41919A4-C512-E20E-CCDF-21956BF7B06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97230" y="1942078"/>
            <a:ext cx="10018395" cy="3543406"/>
          </a:xfrm>
        </p:spPr>
        <p:txBody>
          <a:bodyPr/>
          <a:lstStyle/>
          <a:p>
            <a:r>
              <a:rPr kumimoji="1" lang="zh-CN" altLang="en-US" dirty="0"/>
              <a:t>构建</a:t>
            </a:r>
            <a:r>
              <a:rPr kumimoji="1" lang="en-US" altLang="zh-CN" dirty="0"/>
              <a:t>PII</a:t>
            </a:r>
            <a:r>
              <a:rPr kumimoji="1" lang="zh-CN" altLang="en-US" dirty="0"/>
              <a:t>和</a:t>
            </a:r>
            <a:r>
              <a:rPr kumimoji="1" lang="en-US" altLang="zh-CN" dirty="0"/>
              <a:t>device keyword database</a:t>
            </a:r>
          </a:p>
          <a:p>
            <a:pPr lvl="1"/>
            <a:r>
              <a:rPr kumimoji="1" lang="en-US" altLang="zh-CN" dirty="0"/>
              <a:t> </a:t>
            </a:r>
            <a:r>
              <a:rPr kumimoji="1" lang="zh-CN" altLang="en-US" dirty="0"/>
              <a:t>从</a:t>
            </a:r>
            <a:r>
              <a:rPr kumimoji="1" lang="en-US" altLang="zh-CN" dirty="0"/>
              <a:t>xml</a:t>
            </a:r>
            <a:r>
              <a:rPr kumimoji="1" lang="zh-CN" altLang="en-US" dirty="0"/>
              <a:t>文件中</a:t>
            </a:r>
            <a:r>
              <a:rPr kumimoji="1" lang="en-US" altLang="zh-CN" dirty="0" err="1"/>
              <a:t>EditText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hint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text,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TextView</a:t>
            </a:r>
            <a:r>
              <a:rPr kumimoji="1" lang="zh-CN" altLang="en-US" dirty="0"/>
              <a:t>组件文本里提取</a:t>
            </a:r>
            <a:r>
              <a:rPr kumimoji="1" lang="en-US" altLang="zh-CN" dirty="0"/>
              <a:t>name</a:t>
            </a:r>
            <a:r>
              <a:rPr kumimoji="1" lang="zh-CN" altLang="en-US" dirty="0"/>
              <a:t>，</a:t>
            </a:r>
            <a:r>
              <a:rPr kumimoji="1" lang="en-US" altLang="zh-CN" dirty="0"/>
              <a:t>phone number</a:t>
            </a:r>
            <a:r>
              <a:rPr kumimoji="1" lang="zh-CN" altLang="en-US" dirty="0"/>
              <a:t>，</a:t>
            </a:r>
            <a:r>
              <a:rPr kumimoji="1" lang="en-US" altLang="zh-CN" dirty="0"/>
              <a:t>Email</a:t>
            </a:r>
            <a:r>
              <a:rPr kumimoji="1" lang="zh-CN" altLang="en-US" dirty="0"/>
              <a:t>，</a:t>
            </a:r>
            <a:r>
              <a:rPr kumimoji="1" lang="en-US" altLang="zh-CN" b="1" dirty="0"/>
              <a:t>voice</a:t>
            </a:r>
            <a:r>
              <a:rPr kumimoji="1" lang="zh-CN" altLang="en-US" b="1" dirty="0"/>
              <a:t>，</a:t>
            </a:r>
            <a:r>
              <a:rPr kumimoji="1" lang="en-US" altLang="zh-CN" b="1" dirty="0"/>
              <a:t>face, device</a:t>
            </a:r>
            <a:r>
              <a:rPr kumimoji="1" lang="zh-CN" altLang="en-US" dirty="0"/>
              <a:t>的字符串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用</a:t>
            </a:r>
            <a:r>
              <a:rPr kumimoji="1" lang="en-US" altLang="zh-CN" dirty="0" err="1"/>
              <a:t>WordsVec</a:t>
            </a:r>
            <a:r>
              <a:rPr kumimoji="1" lang="zh-CN" altLang="en-US" dirty="0"/>
              <a:t>模型根据</a:t>
            </a:r>
            <a:r>
              <a:rPr kumimoji="1" lang="en-US" altLang="zh-CN" dirty="0"/>
              <a:t>SUPOR</a:t>
            </a:r>
            <a:r>
              <a:rPr kumimoji="1" lang="zh-CN" altLang="en-US" dirty="0"/>
              <a:t>词库训练模型寻找同义词，添加到</a:t>
            </a:r>
            <a:r>
              <a:rPr kumimoji="1" lang="en-US" altLang="zh-CN" dirty="0"/>
              <a:t>database</a:t>
            </a:r>
          </a:p>
          <a:p>
            <a:pPr lvl="1"/>
            <a:r>
              <a:rPr kumimoji="1" lang="zh-CN" altLang="en-US" dirty="0"/>
              <a:t>在反编译的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代码里寻找</a:t>
            </a:r>
            <a:r>
              <a:rPr kumimoji="1" lang="en-US" altLang="zh-CN" dirty="0"/>
              <a:t>database</a:t>
            </a:r>
            <a:r>
              <a:rPr kumimoji="1" lang="zh-CN" altLang="en-US" dirty="0"/>
              <a:t>里有的变量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78174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6F35DDC5-37EA-734A-98BF-19D5C66F9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Workflow</a:t>
            </a:r>
            <a:endParaRPr lang="zh-CN" altLang="en-US" dirty="0"/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801D884F-1EB7-9C30-B109-0739733DD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09" y="1227147"/>
            <a:ext cx="11199741" cy="523220"/>
          </a:xfrm>
        </p:spPr>
        <p:txBody>
          <a:bodyPr/>
          <a:lstStyle/>
          <a:p>
            <a:r>
              <a:rPr lang="en-US" altLang="zh-CN" dirty="0"/>
              <a:t>4.Code Analysis</a:t>
            </a:r>
          </a:p>
        </p:txBody>
      </p:sp>
      <p:sp>
        <p:nvSpPr>
          <p:cNvPr id="21" name="内容占位符 4">
            <a:extLst>
              <a:ext uri="{FF2B5EF4-FFF2-40B4-BE49-F238E27FC236}">
                <a16:creationId xmlns:a16="http://schemas.microsoft.com/office/drawing/2014/main" id="{127B7A08-0023-E8FA-B313-9FE28D9749E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97227" y="1942078"/>
            <a:ext cx="10691829" cy="2278230"/>
          </a:xfrm>
        </p:spPr>
        <p:txBody>
          <a:bodyPr/>
          <a:lstStyle/>
          <a:p>
            <a:r>
              <a:rPr kumimoji="1" lang="zh-CN" altLang="en-US" dirty="0"/>
              <a:t>解析</a:t>
            </a:r>
            <a:r>
              <a:rPr lang="en-US" dirty="0"/>
              <a:t>AndroidManifest.xml</a:t>
            </a:r>
            <a:r>
              <a:rPr lang="zh-CN" altLang="en-US" dirty="0"/>
              <a:t>文件，提取</a:t>
            </a:r>
            <a:r>
              <a:rPr lang="en-US" altLang="zh-CN" dirty="0"/>
              <a:t>app</a:t>
            </a:r>
            <a:r>
              <a:rPr lang="zh-CN" altLang="en-US" dirty="0"/>
              <a:t>基本信息例如</a:t>
            </a:r>
            <a:r>
              <a:rPr lang="en-US" altLang="zh-CN" dirty="0"/>
              <a:t>Permission, Components, Intents.</a:t>
            </a:r>
          </a:p>
          <a:p>
            <a:r>
              <a:rPr lang="zh-CN" altLang="en-US" dirty="0"/>
              <a:t>评估请求的</a:t>
            </a:r>
            <a:r>
              <a:rPr lang="en-US" altLang="zh-CN" dirty="0"/>
              <a:t>permission</a:t>
            </a:r>
            <a:r>
              <a:rPr lang="zh-CN" altLang="en-US" dirty="0"/>
              <a:t>和检查</a:t>
            </a:r>
            <a:r>
              <a:rPr lang="en-US" altLang="zh-CN" dirty="0"/>
              <a:t>Components (e.g., Service, Receiver, Activity, Provider) </a:t>
            </a:r>
            <a:r>
              <a:rPr lang="zh-CN" altLang="en-US" dirty="0"/>
              <a:t>是否明确请求权限保护</a:t>
            </a:r>
          </a:p>
          <a:p>
            <a:endParaRPr kumimoji="1" lang="en-US" altLang="zh-CN" dirty="0"/>
          </a:p>
        </p:txBody>
      </p:sp>
      <p:sp>
        <p:nvSpPr>
          <p:cNvPr id="60" name="内容占位符 4">
            <a:extLst>
              <a:ext uri="{FF2B5EF4-FFF2-40B4-BE49-F238E27FC236}">
                <a16:creationId xmlns:a16="http://schemas.microsoft.com/office/drawing/2014/main" id="{29073B04-B6E4-4268-8C1C-54FDFA38BA43}"/>
              </a:ext>
            </a:extLst>
          </p:cNvPr>
          <p:cNvSpPr txBox="1">
            <a:spLocks/>
          </p:cNvSpPr>
          <p:nvPr/>
        </p:nvSpPr>
        <p:spPr>
          <a:xfrm>
            <a:off x="697226" y="4435465"/>
            <a:ext cx="10691829" cy="2243050"/>
          </a:xfrm>
          <a:prstGeom prst="rect">
            <a:avLst/>
          </a:prstGeom>
        </p:spPr>
        <p:txBody>
          <a:bodyPr wrap="square" lIns="90000" anchor="t" anchorCtr="0">
            <a:spAutoFit/>
          </a:bodyPr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0B5128"/>
              </a:buClr>
              <a:buFont typeface="Wingdings" pitchFamily="2" charset="2"/>
              <a:buChar char="Ø"/>
              <a:defRPr sz="24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B5128"/>
              </a:buClr>
              <a:buFont typeface="Wingdings" pitchFamily="2" charset="2"/>
              <a:buChar char="Ø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利用预定义规则或启发式算法抽取</a:t>
            </a:r>
            <a:r>
              <a:rPr lang="en-US" altLang="zh-CN" dirty="0"/>
              <a:t>potentially vulnerable methods.</a:t>
            </a:r>
            <a:r>
              <a:rPr lang="zh-CN" altLang="en-US" dirty="0"/>
              <a:t>（漏洞类型包括</a:t>
            </a:r>
            <a:r>
              <a:rPr lang="en-US" altLang="zh-CN" dirty="0"/>
              <a:t>SQL injection, IP address disclosure</a:t>
            </a:r>
            <a:r>
              <a:rPr lang="zh-CN" altLang="en-US" dirty="0"/>
              <a:t>等）</a:t>
            </a:r>
            <a:endParaRPr lang="en-US" altLang="zh-CN" dirty="0"/>
          </a:p>
          <a:p>
            <a:r>
              <a:rPr lang="zh-CN" altLang="en-US" dirty="0"/>
              <a:t>此外也检查包含</a:t>
            </a:r>
            <a:r>
              <a:rPr lang="en-US" altLang="zh-CN" dirty="0"/>
              <a:t>keyword</a:t>
            </a:r>
            <a:r>
              <a:rPr lang="zh-CN" altLang="en-US" dirty="0"/>
              <a:t>的</a:t>
            </a:r>
            <a:r>
              <a:rPr lang="en-US" altLang="zh-CN" dirty="0"/>
              <a:t>method</a:t>
            </a:r>
            <a:endParaRPr lang="zh-CN" altLang="en-US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92286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6F35DDC5-37EA-734A-98BF-19D5C66F9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Workflow</a:t>
            </a:r>
            <a:endParaRPr lang="zh-CN" altLang="en-US" dirty="0"/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801D884F-1EB7-9C30-B109-0739733DD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09" y="863734"/>
            <a:ext cx="11199741" cy="523220"/>
          </a:xfrm>
        </p:spPr>
        <p:txBody>
          <a:bodyPr/>
          <a:lstStyle/>
          <a:p>
            <a:r>
              <a:rPr lang="en-US" altLang="zh-CN" dirty="0"/>
              <a:t>5.Data Flow Analysis</a:t>
            </a:r>
          </a:p>
        </p:txBody>
      </p:sp>
      <p:sp>
        <p:nvSpPr>
          <p:cNvPr id="21" name="内容占位符 4">
            <a:extLst>
              <a:ext uri="{FF2B5EF4-FFF2-40B4-BE49-F238E27FC236}">
                <a16:creationId xmlns:a16="http://schemas.microsoft.com/office/drawing/2014/main" id="{127B7A08-0023-E8FA-B313-9FE28D9749E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97227" y="1386954"/>
            <a:ext cx="10691829" cy="2243050"/>
          </a:xfrm>
        </p:spPr>
        <p:txBody>
          <a:bodyPr/>
          <a:lstStyle/>
          <a:p>
            <a:r>
              <a:rPr kumimoji="1" lang="en-US" altLang="zh-CN" dirty="0"/>
              <a:t>Search Method Calls</a:t>
            </a:r>
            <a:endParaRPr lang="en-US" altLang="zh-CN" dirty="0"/>
          </a:p>
          <a:p>
            <a:r>
              <a:rPr lang="en-US" altLang="zh-CN" dirty="0"/>
              <a:t>Generate Call Graphs</a:t>
            </a:r>
          </a:p>
          <a:p>
            <a:r>
              <a:rPr lang="en-US" altLang="zh-CN" dirty="0"/>
              <a:t>Conduct Taint Analysis toward PII and device variable (</a:t>
            </a:r>
            <a:r>
              <a:rPr lang="en-US" altLang="zh-CN" b="1" dirty="0" err="1"/>
              <a:t>Flowdroid</a:t>
            </a:r>
            <a:r>
              <a:rPr lang="en-US" altLang="zh-CN" dirty="0"/>
              <a:t>?)</a:t>
            </a:r>
          </a:p>
          <a:p>
            <a:r>
              <a:rPr lang="en-US" altLang="zh-CN" dirty="0"/>
              <a:t>Detect data leak</a:t>
            </a:r>
            <a:endParaRPr lang="zh-CN" altLang="en-US" dirty="0"/>
          </a:p>
        </p:txBody>
      </p:sp>
      <p:sp>
        <p:nvSpPr>
          <p:cNvPr id="6" name="内容占位符 14">
            <a:extLst>
              <a:ext uri="{FF2B5EF4-FFF2-40B4-BE49-F238E27FC236}">
                <a16:creationId xmlns:a16="http://schemas.microsoft.com/office/drawing/2014/main" id="{18802F4F-FCCD-479C-B9CF-7D6489699A8E}"/>
              </a:ext>
            </a:extLst>
          </p:cNvPr>
          <p:cNvSpPr txBox="1">
            <a:spLocks/>
          </p:cNvSpPr>
          <p:nvPr/>
        </p:nvSpPr>
        <p:spPr>
          <a:xfrm>
            <a:off x="346709" y="3668804"/>
            <a:ext cx="11199741" cy="52322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36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0B5128"/>
              </a:buClr>
              <a:buFont typeface="Wingdings" pitchFamily="2" charset="2"/>
              <a:buChar char="n"/>
              <a:defRPr sz="2800" b="1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B5128"/>
              </a:buClr>
              <a:buFont typeface="Wingdings" pitchFamily="2" charset="2"/>
              <a:buChar char="Ø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6.Network Traffic Analysis</a:t>
            </a:r>
          </a:p>
        </p:txBody>
      </p:sp>
      <p:sp>
        <p:nvSpPr>
          <p:cNvPr id="7" name="内容占位符 4">
            <a:extLst>
              <a:ext uri="{FF2B5EF4-FFF2-40B4-BE49-F238E27FC236}">
                <a16:creationId xmlns:a16="http://schemas.microsoft.com/office/drawing/2014/main" id="{670A632E-DFB0-4BC0-9E3E-D7A33FDAE094}"/>
              </a:ext>
            </a:extLst>
          </p:cNvPr>
          <p:cNvSpPr txBox="1">
            <a:spLocks/>
          </p:cNvSpPr>
          <p:nvPr/>
        </p:nvSpPr>
        <p:spPr>
          <a:xfrm>
            <a:off x="697227" y="4192024"/>
            <a:ext cx="10691829" cy="2797048"/>
          </a:xfrm>
          <a:prstGeom prst="rect">
            <a:avLst/>
          </a:prstGeom>
        </p:spPr>
        <p:txBody>
          <a:bodyPr wrap="square" lIns="90000" anchor="t" anchorCtr="0">
            <a:spAutoFit/>
          </a:bodyPr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0B5128"/>
              </a:buClr>
              <a:buFont typeface="Wingdings" pitchFamily="2" charset="2"/>
              <a:buChar char="Ø"/>
              <a:defRPr sz="24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B5128"/>
              </a:buClr>
              <a:buFont typeface="Wingdings" pitchFamily="2" charset="2"/>
              <a:buChar char="Ø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Use Package Capture (</a:t>
            </a:r>
            <a:r>
              <a:rPr kumimoji="1" lang="zh-CN" altLang="en-US" dirty="0"/>
              <a:t>无</a:t>
            </a:r>
            <a:r>
              <a:rPr kumimoji="1" lang="en-US" altLang="zh-CN" dirty="0"/>
              <a:t>Root</a:t>
            </a:r>
            <a:r>
              <a:rPr kumimoji="1" lang="zh-CN" altLang="en-US" dirty="0"/>
              <a:t>抓包工具，可进行</a:t>
            </a:r>
            <a:r>
              <a:rPr kumimoji="1" lang="en-US" altLang="zh-CN" dirty="0"/>
              <a:t>SSL</a:t>
            </a:r>
            <a:r>
              <a:rPr kumimoji="1" lang="zh-CN" altLang="en-US" dirty="0"/>
              <a:t>解密</a:t>
            </a:r>
            <a:r>
              <a:rPr kumimoji="1" lang="en-US" altLang="zh-CN" dirty="0"/>
              <a:t>)/Wireshark to capture network data</a:t>
            </a:r>
          </a:p>
          <a:p>
            <a:r>
              <a:rPr kumimoji="1" lang="en-US" altLang="zh-CN" dirty="0"/>
              <a:t>Identify traffic to the 3</a:t>
            </a:r>
            <a:r>
              <a:rPr kumimoji="1" lang="en-US" altLang="zh-CN" baseline="30000" dirty="0"/>
              <a:t>rd</a:t>
            </a:r>
            <a:r>
              <a:rPr kumimoji="1" lang="en-US" altLang="zh-CN" dirty="0"/>
              <a:t> party</a:t>
            </a:r>
          </a:p>
          <a:p>
            <a:r>
              <a:rPr lang="en-US" altLang="zh-CN" dirty="0"/>
              <a:t>Identify Private data to the 3rd party</a:t>
            </a:r>
          </a:p>
          <a:p>
            <a:endParaRPr lang="zh-CN" altLang="en-US" dirty="0"/>
          </a:p>
        </p:txBody>
      </p:sp>
      <p:sp>
        <p:nvSpPr>
          <p:cNvPr id="2" name="Rectangle 12">
            <a:extLst>
              <a:ext uri="{FF2B5EF4-FFF2-40B4-BE49-F238E27FC236}">
                <a16:creationId xmlns:a16="http://schemas.microsoft.com/office/drawing/2014/main" id="{5067882F-FE3C-B613-45B3-BC272A46C43E}"/>
              </a:ext>
            </a:extLst>
          </p:cNvPr>
          <p:cNvSpPr/>
          <p:nvPr/>
        </p:nvSpPr>
        <p:spPr>
          <a:xfrm>
            <a:off x="7742214" y="1348154"/>
            <a:ext cx="4103077" cy="12816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Challenge</a:t>
            </a:r>
            <a:r>
              <a:rPr lang="zh-CN" altLang="en-US" dirty="0"/>
              <a:t>：其他污点分析框架？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698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6F35DDC5-37EA-734A-98BF-19D5C66F9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Workflow</a:t>
            </a:r>
            <a:endParaRPr lang="zh-CN" altLang="en-US" dirty="0"/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801D884F-1EB7-9C30-B109-0739733DD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09" y="1063478"/>
            <a:ext cx="11199741" cy="523220"/>
          </a:xfrm>
        </p:spPr>
        <p:txBody>
          <a:bodyPr/>
          <a:lstStyle/>
          <a:p>
            <a:r>
              <a:rPr lang="en-US" altLang="zh-CN" dirty="0"/>
              <a:t>7.Malware Detection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126699-4B31-4047-8E1A-793217478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178" y="1586698"/>
            <a:ext cx="6700838" cy="412855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B7F39B1-46FC-4546-8A3F-D8975DE4EE68}"/>
              </a:ext>
            </a:extLst>
          </p:cNvPr>
          <p:cNvSpPr/>
          <p:nvPr/>
        </p:nvSpPr>
        <p:spPr>
          <a:xfrm>
            <a:off x="1044330" y="5940785"/>
            <a:ext cx="10731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Xu, Z., Ren, K., Qin, S., &amp;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Craciun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F. (2018, November).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CDGDroid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Android malware detection based on deep learning using CFG and DFG. In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International Conference on Formal Engineering Methods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(pp. 177-193). Springer, Cham.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231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6F35DDC5-37EA-734A-98BF-19D5C66F9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Workflow</a:t>
            </a:r>
            <a:endParaRPr lang="zh-CN" altLang="en-US" dirty="0"/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801D884F-1EB7-9C30-B109-0739733DD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09" y="1227147"/>
            <a:ext cx="11199741" cy="523220"/>
          </a:xfrm>
        </p:spPr>
        <p:txBody>
          <a:bodyPr/>
          <a:lstStyle/>
          <a:p>
            <a:r>
              <a:rPr lang="en-US" altLang="zh-CN" dirty="0"/>
              <a:t>Contributions</a:t>
            </a:r>
          </a:p>
        </p:txBody>
      </p:sp>
      <p:sp>
        <p:nvSpPr>
          <p:cNvPr id="21" name="内容占位符 4">
            <a:extLst>
              <a:ext uri="{FF2B5EF4-FFF2-40B4-BE49-F238E27FC236}">
                <a16:creationId xmlns:a16="http://schemas.microsoft.com/office/drawing/2014/main" id="{127B7A08-0023-E8FA-B313-9FE28D9749E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97227" y="1942078"/>
            <a:ext cx="10691829" cy="3969163"/>
          </a:xfrm>
        </p:spPr>
        <p:txBody>
          <a:bodyPr/>
          <a:lstStyle/>
          <a:p>
            <a:r>
              <a:rPr kumimoji="1" lang="zh-CN" altLang="en-US" dirty="0"/>
              <a:t>定义元宇宙生态下的</a:t>
            </a:r>
            <a:r>
              <a:rPr kumimoji="1" lang="en-US" altLang="zh-CN" dirty="0"/>
              <a:t>App</a:t>
            </a:r>
            <a:r>
              <a:rPr kumimoji="1" lang="zh-CN" altLang="en-US" dirty="0"/>
              <a:t>的安全评估问题</a:t>
            </a:r>
            <a:r>
              <a:rPr kumimoji="1" lang="en-US" altLang="zh-CN" dirty="0"/>
              <a:t>(</a:t>
            </a:r>
            <a:r>
              <a:rPr kumimoji="1" lang="zh-CN" altLang="en-US" dirty="0"/>
              <a:t>缩小范围）</a:t>
            </a:r>
            <a:endParaRPr kumimoji="1" lang="en-US" altLang="zh-CN" dirty="0"/>
          </a:p>
          <a:p>
            <a:r>
              <a:rPr kumimoji="1" lang="zh-CN" altLang="en-US" dirty="0"/>
              <a:t>元宇宙</a:t>
            </a:r>
            <a:r>
              <a:rPr kumimoji="1" lang="en-US" altLang="zh-CN" dirty="0"/>
              <a:t>App</a:t>
            </a:r>
            <a:r>
              <a:rPr kumimoji="1" lang="zh-CN" altLang="en-US" dirty="0"/>
              <a:t>有更多数据类型，因此针对更多类型的数据关键词</a:t>
            </a:r>
            <a:r>
              <a:rPr kumimoji="1" lang="en-US" altLang="zh-CN" dirty="0"/>
              <a:t>database</a:t>
            </a:r>
            <a:r>
              <a:rPr kumimoji="1" lang="zh-CN" altLang="en-US" dirty="0"/>
              <a:t>有区别，</a:t>
            </a:r>
            <a:r>
              <a:rPr kumimoji="1" lang="en-US" altLang="zh-CN" dirty="0"/>
              <a:t>PII</a:t>
            </a:r>
            <a:r>
              <a:rPr kumimoji="1" lang="zh-CN" altLang="en-US" dirty="0"/>
              <a:t>类型更复杂，除了</a:t>
            </a:r>
            <a:r>
              <a:rPr kumimoji="1" lang="en-US" altLang="zh-CN" dirty="0"/>
              <a:t>PII</a:t>
            </a:r>
            <a:r>
              <a:rPr kumimoji="1" lang="zh-CN" altLang="en-US" dirty="0"/>
              <a:t>类型可能还有设备类型的差别，提出针对新数据类型的评估方法</a:t>
            </a:r>
            <a:endParaRPr kumimoji="1" lang="en-US" altLang="zh-CN" dirty="0"/>
          </a:p>
          <a:p>
            <a:r>
              <a:rPr kumimoji="1" lang="zh-CN" altLang="en-US" dirty="0"/>
              <a:t>结合静态，动态方法，基于机器学习针对真实世界的</a:t>
            </a:r>
            <a:r>
              <a:rPr kumimoji="1" lang="en-US" altLang="zh-CN" dirty="0"/>
              <a:t>App</a:t>
            </a:r>
            <a:r>
              <a:rPr kumimoji="1" lang="zh-CN" altLang="en-US" dirty="0"/>
              <a:t>进行评估与验证（基于熟悉程度选择）</a:t>
            </a:r>
            <a:endParaRPr kumimoji="1" lang="en-US" altLang="zh-CN" dirty="0"/>
          </a:p>
          <a:p>
            <a:pPr lvl="1"/>
            <a:endParaRPr kumimoji="1" lang="en-US" altLang="zh-CN" dirty="0"/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7C2244B7-F28A-40A7-8F8A-F3522FD9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7811" y="6338999"/>
            <a:ext cx="2743200" cy="365125"/>
          </a:xfrm>
        </p:spPr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5666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6F35DDC5-37EA-734A-98BF-19D5C66F9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801D884F-1EB7-9C30-B109-0739733DD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09" y="1227147"/>
            <a:ext cx="11199741" cy="523220"/>
          </a:xfrm>
        </p:spPr>
        <p:txBody>
          <a:bodyPr/>
          <a:lstStyle/>
          <a:p>
            <a:r>
              <a:rPr lang="en-US" altLang="zh-CN" dirty="0"/>
              <a:t>Background</a:t>
            </a:r>
          </a:p>
        </p:txBody>
      </p:sp>
      <p:sp>
        <p:nvSpPr>
          <p:cNvPr id="21" name="内容占位符 4">
            <a:extLst>
              <a:ext uri="{FF2B5EF4-FFF2-40B4-BE49-F238E27FC236}">
                <a16:creationId xmlns:a16="http://schemas.microsoft.com/office/drawing/2014/main" id="{127B7A08-0023-E8FA-B313-9FE28D9749E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97229" y="1942078"/>
            <a:ext cx="10849221" cy="4459041"/>
          </a:xfrm>
        </p:spPr>
        <p:txBody>
          <a:bodyPr/>
          <a:lstStyle/>
          <a:p>
            <a:r>
              <a:rPr kumimoji="1" lang="zh-CN" altLang="en-US" dirty="0"/>
              <a:t>元宇宙产业快速发展，相关主题</a:t>
            </a:r>
            <a:r>
              <a:rPr kumimoji="1" lang="en-US" altLang="zh-CN" dirty="0"/>
              <a:t>App</a:t>
            </a:r>
            <a:r>
              <a:rPr kumimoji="1" lang="zh-CN" altLang="en-US" dirty="0"/>
              <a:t>数量快速增长</a:t>
            </a:r>
            <a:endParaRPr kumimoji="1" lang="en-US" altLang="zh-CN" dirty="0"/>
          </a:p>
          <a:p>
            <a:r>
              <a:rPr kumimoji="1" lang="zh-CN" altLang="en-US" dirty="0"/>
              <a:t>元宇宙</a:t>
            </a:r>
            <a:r>
              <a:rPr kumimoji="1" lang="en-US" altLang="zh-CN" dirty="0"/>
              <a:t>App</a:t>
            </a:r>
            <a:r>
              <a:rPr kumimoji="1" lang="zh-CN" altLang="en-US" dirty="0"/>
              <a:t>的安全挑战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1.</a:t>
            </a:r>
            <a:r>
              <a:rPr kumimoji="1" lang="zh-CN" altLang="en-US" dirty="0"/>
              <a:t>元宇宙的完全沉浸性体验的特性会带来用户与化身</a:t>
            </a:r>
            <a:r>
              <a:rPr kumimoji="1" lang="en-US" altLang="zh-CN" dirty="0"/>
              <a:t>/</a:t>
            </a:r>
            <a:r>
              <a:rPr kumimoji="1" lang="zh-CN" altLang="en-US" dirty="0"/>
              <a:t>环境之间互动的海量多模态用户敏感大数据的安全融合的挑战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2.</a:t>
            </a:r>
            <a:r>
              <a:rPr kumimoji="1" lang="zh-CN" altLang="en-US" dirty="0"/>
              <a:t> 元空间中涉及的个人数据可以更加细化，用户不可避免地要佩戴内置传感器的可穿戴</a:t>
            </a:r>
            <a:r>
              <a:rPr kumimoji="1" lang="en-US" altLang="zh-CN" dirty="0"/>
              <a:t>AR/VR</a:t>
            </a:r>
            <a:r>
              <a:rPr kumimoji="1" lang="zh-CN" altLang="en-US" dirty="0"/>
              <a:t>设备，以全面收集脑电波模式、面部表情、眼动、手动、语音和生物特征，以及周围环境，佩戴设备的数据</a:t>
            </a:r>
            <a:endParaRPr kumimoji="1" lang="en-US" altLang="zh-CN" dirty="0"/>
          </a:p>
          <a:p>
            <a:r>
              <a:rPr kumimoji="1" lang="zh-CN" altLang="en-US" dirty="0"/>
              <a:t>针对元宇宙</a:t>
            </a:r>
            <a:r>
              <a:rPr kumimoji="1" lang="en-US" altLang="zh-CN" dirty="0"/>
              <a:t>App</a:t>
            </a:r>
            <a:r>
              <a:rPr kumimoji="1" lang="zh-CN" altLang="en-US" dirty="0"/>
              <a:t>相关的安全和隐私的分析比较有限</a:t>
            </a:r>
          </a:p>
        </p:txBody>
      </p:sp>
    </p:spTree>
    <p:extLst>
      <p:ext uri="{BB962C8B-B14F-4D97-AF65-F5344CB8AC3E}">
        <p14:creationId xmlns:p14="http://schemas.microsoft.com/office/powerpoint/2010/main" val="4126800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880A88B-9C89-44A6-AEDC-7B51586083CB}"/>
              </a:ext>
            </a:extLst>
          </p:cNvPr>
          <p:cNvSpPr txBox="1"/>
          <p:nvPr/>
        </p:nvSpPr>
        <p:spPr>
          <a:xfrm>
            <a:off x="4883168" y="3013501"/>
            <a:ext cx="2425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/>
              <a:t>THANKS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976811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6F35DDC5-37EA-734A-98BF-19D5C66F9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801D884F-1EB7-9C30-B109-0739733DD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09" y="1227147"/>
            <a:ext cx="11199741" cy="523220"/>
          </a:xfrm>
        </p:spPr>
        <p:txBody>
          <a:bodyPr/>
          <a:lstStyle/>
          <a:p>
            <a:r>
              <a:rPr lang="en-US" altLang="zh-CN" dirty="0"/>
              <a:t>Motivation</a:t>
            </a:r>
          </a:p>
        </p:txBody>
      </p:sp>
      <p:sp>
        <p:nvSpPr>
          <p:cNvPr id="21" name="内容占位符 4">
            <a:extLst>
              <a:ext uri="{FF2B5EF4-FFF2-40B4-BE49-F238E27FC236}">
                <a16:creationId xmlns:a16="http://schemas.microsoft.com/office/drawing/2014/main" id="{127B7A08-0023-E8FA-B313-9FE28D9749E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97229" y="1942078"/>
            <a:ext cx="10849221" cy="4146776"/>
          </a:xfrm>
        </p:spPr>
        <p:txBody>
          <a:bodyPr/>
          <a:lstStyle/>
          <a:p>
            <a:r>
              <a:rPr kumimoji="1" lang="zh-CN" altLang="en-US" dirty="0"/>
              <a:t>相关安全事件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1.Roblox</a:t>
            </a:r>
          </a:p>
          <a:p>
            <a:pPr marL="0" indent="0">
              <a:buNone/>
            </a:pPr>
            <a:r>
              <a:rPr kumimoji="1" lang="zh-CN" altLang="en-US" sz="1800" b="1" dirty="0"/>
              <a:t>事件：</a:t>
            </a:r>
            <a:r>
              <a:rPr kumimoji="1" lang="en-US" altLang="zh-CN" sz="1800" dirty="0"/>
              <a:t>2022</a:t>
            </a:r>
            <a:r>
              <a:rPr kumimoji="1" lang="zh-CN" altLang="en-US" sz="1800" dirty="0"/>
              <a:t>年</a:t>
            </a:r>
            <a:r>
              <a:rPr kumimoji="1" lang="en-US" altLang="zh-CN" sz="1800" dirty="0"/>
              <a:t>3</a:t>
            </a:r>
            <a:r>
              <a:rPr kumimoji="1" lang="zh-CN" altLang="en-US" sz="1800" dirty="0"/>
              <a:t>月，研究人员发现了一个隐藏在</a:t>
            </a:r>
            <a:r>
              <a:rPr kumimoji="1" lang="en-US" altLang="zh-CN" sz="1800" dirty="0"/>
              <a:t>Roblox</a:t>
            </a:r>
            <a:r>
              <a:rPr kumimoji="1" lang="zh-CN" altLang="en-US" sz="1800" dirty="0"/>
              <a:t>中用于作弊代码（</a:t>
            </a:r>
            <a:r>
              <a:rPr kumimoji="1" lang="en-US" altLang="zh-CN" sz="1800" dirty="0"/>
              <a:t>cheat code</a:t>
            </a:r>
            <a:r>
              <a:rPr kumimoji="1" lang="zh-CN" altLang="en-US" sz="1800" dirty="0"/>
              <a:t>，</a:t>
            </a:r>
            <a:r>
              <a:rPr kumimoji="1" lang="en-US" altLang="zh-CN" sz="1800" dirty="0"/>
              <a:t>Synapse X</a:t>
            </a:r>
            <a:r>
              <a:rPr kumimoji="1" lang="zh-CN" altLang="en-US" sz="1800" dirty="0"/>
              <a:t>）的合法脚本引擎中的木马文件。该工具安装了一个可执行文件，该文件将库文件安装到</a:t>
            </a:r>
            <a:r>
              <a:rPr kumimoji="1" lang="en-US" altLang="zh-CN" sz="1800" dirty="0"/>
              <a:t>Windows</a:t>
            </a:r>
            <a:r>
              <a:rPr kumimoji="1" lang="zh-CN" altLang="en-US" sz="1800" dirty="0"/>
              <a:t>系统文件夹中。反过来，这使得该程序有可能破坏应用程序，破坏或删除数据，或将信息外泄给黑客。</a:t>
            </a:r>
          </a:p>
          <a:p>
            <a:pPr marL="0" indent="0">
              <a:buNone/>
            </a:pPr>
            <a:r>
              <a:rPr kumimoji="1" lang="zh-CN" altLang="en-US" sz="1800" b="1" dirty="0"/>
              <a:t>技术细节：</a:t>
            </a:r>
            <a:r>
              <a:rPr kumimoji="1" lang="zh-CN" altLang="en-US" sz="1800" dirty="0"/>
              <a:t>黑客通过</a:t>
            </a:r>
            <a:r>
              <a:rPr kumimoji="1" lang="en-US" altLang="zh-CN" sz="1800" dirty="0"/>
              <a:t>Roblox</a:t>
            </a:r>
            <a:r>
              <a:rPr kumimoji="1" lang="zh-CN" altLang="en-US" sz="1800" dirty="0"/>
              <a:t>脚本引擎，在</a:t>
            </a:r>
            <a:r>
              <a:rPr kumimoji="1" lang="en-US" altLang="zh-CN" sz="1800" dirty="0"/>
              <a:t>Windows</a:t>
            </a:r>
            <a:r>
              <a:rPr kumimoji="1" lang="zh-CN" altLang="en-US" sz="1800" dirty="0"/>
              <a:t>中安装了一个自我执行的程序。该文件最初是在</a:t>
            </a:r>
            <a:r>
              <a:rPr kumimoji="1" lang="en-US" altLang="zh-CN" sz="1800" dirty="0"/>
              <a:t>OneDrive</a:t>
            </a:r>
            <a:r>
              <a:rPr kumimoji="1" lang="zh-CN" altLang="en-US" sz="1800" dirty="0"/>
              <a:t>中发现的。</a:t>
            </a:r>
            <a:r>
              <a:rPr kumimoji="1" lang="en-US" altLang="zh-CN" sz="1800" dirty="0" err="1"/>
              <a:t>Avanan</a:t>
            </a:r>
            <a:r>
              <a:rPr kumimoji="1" lang="zh-CN" altLang="en-US" sz="1800" dirty="0"/>
              <a:t>公司设法扫描并阻止了该文件。</a:t>
            </a:r>
          </a:p>
          <a:p>
            <a:pPr marL="0" indent="0">
              <a:buNone/>
            </a:pPr>
            <a:r>
              <a:rPr kumimoji="1" lang="en-US" altLang="zh-CN" sz="2000" dirty="0"/>
              <a:t>Type: Malware</a:t>
            </a:r>
          </a:p>
          <a:p>
            <a:pPr marL="0" indent="0">
              <a:buNone/>
            </a:pPr>
            <a:r>
              <a:rPr kumimoji="1" lang="en-US" altLang="zh-CN" sz="2000" dirty="0"/>
              <a:t>Techniques: Backdoor Trojan, malicious file injection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83395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6F35DDC5-37EA-734A-98BF-19D5C66F9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801D884F-1EB7-9C30-B109-0739733DD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09" y="1227147"/>
            <a:ext cx="11199741" cy="523220"/>
          </a:xfrm>
        </p:spPr>
        <p:txBody>
          <a:bodyPr/>
          <a:lstStyle/>
          <a:p>
            <a:r>
              <a:rPr lang="en-US" altLang="zh-CN" dirty="0"/>
              <a:t>Motivation</a:t>
            </a:r>
          </a:p>
        </p:txBody>
      </p:sp>
      <p:sp>
        <p:nvSpPr>
          <p:cNvPr id="21" name="内容占位符 4">
            <a:extLst>
              <a:ext uri="{FF2B5EF4-FFF2-40B4-BE49-F238E27FC236}">
                <a16:creationId xmlns:a16="http://schemas.microsoft.com/office/drawing/2014/main" id="{127B7A08-0023-E8FA-B313-9FE28D9749E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97229" y="1942078"/>
            <a:ext cx="10849221" cy="3228897"/>
          </a:xfrm>
        </p:spPr>
        <p:txBody>
          <a:bodyPr/>
          <a:lstStyle/>
          <a:p>
            <a:r>
              <a:rPr kumimoji="1" lang="zh-CN" altLang="en-US" dirty="0"/>
              <a:t>相关安全事件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2.Roblox</a:t>
            </a:r>
          </a:p>
          <a:p>
            <a:pPr marL="0" indent="0">
              <a:buNone/>
            </a:pPr>
            <a:r>
              <a:rPr kumimoji="1" lang="zh-CN" altLang="en-US" sz="1800" b="1" dirty="0"/>
              <a:t>事件：</a:t>
            </a:r>
            <a:r>
              <a:rPr kumimoji="1" lang="en-US" altLang="zh-CN" sz="1800" dirty="0"/>
              <a:t>Roblox </a:t>
            </a:r>
            <a:r>
              <a:rPr kumimoji="1" lang="zh-CN" altLang="en-US" sz="1800" dirty="0"/>
              <a:t>发现用户数据在未知网络犯罪分子的数据勒索攻击后在线上泄露。这次攻击背后的黑客发布了一个</a:t>
            </a:r>
            <a:r>
              <a:rPr kumimoji="1" lang="en-US" altLang="zh-CN" sz="1800" dirty="0"/>
              <a:t>4GB</a:t>
            </a:r>
            <a:r>
              <a:rPr kumimoji="1" lang="zh-CN" altLang="en-US" sz="1800" dirty="0"/>
              <a:t>的文件档案，并在</a:t>
            </a:r>
            <a:r>
              <a:rPr kumimoji="1" lang="en-US" altLang="zh-CN" sz="1800" dirty="0"/>
              <a:t>Roblox</a:t>
            </a:r>
            <a:r>
              <a:rPr kumimoji="1" lang="zh-CN" altLang="en-US" sz="1800" dirty="0"/>
              <a:t>的论坛帖子中发布了一些图片。这些文件包括电子邮件地址、身份证明文件和电子表格，似乎与</a:t>
            </a:r>
            <a:r>
              <a:rPr kumimoji="1" lang="en-US" altLang="zh-CN" sz="1800" dirty="0"/>
              <a:t>Roblox</a:t>
            </a:r>
            <a:r>
              <a:rPr kumimoji="1" lang="zh-CN" altLang="en-US" sz="1800" dirty="0"/>
              <a:t>的创作者有关。</a:t>
            </a:r>
          </a:p>
          <a:p>
            <a:pPr marL="0" indent="0">
              <a:buNone/>
            </a:pPr>
            <a:r>
              <a:rPr kumimoji="1" lang="zh-CN" altLang="en-US" sz="1800" b="1" dirty="0"/>
              <a:t>事件细节：</a:t>
            </a:r>
            <a:r>
              <a:rPr kumimoji="1" lang="zh-CN" altLang="en-US" sz="1800" dirty="0"/>
              <a:t>该事件涉及一名</a:t>
            </a:r>
            <a:r>
              <a:rPr kumimoji="1" lang="en-US" altLang="zh-CN" sz="1800" dirty="0"/>
              <a:t>Roblox</a:t>
            </a:r>
            <a:r>
              <a:rPr kumimoji="1" lang="zh-CN" altLang="en-US" sz="1800" dirty="0"/>
              <a:t>员工被网络犯罪分子通过社会工程战术（</a:t>
            </a:r>
            <a:r>
              <a:rPr kumimoji="1" lang="en-US" altLang="zh-CN" sz="1800" dirty="0"/>
              <a:t>Social Engineering</a:t>
            </a:r>
            <a:r>
              <a:rPr kumimoji="1" lang="zh-CN" altLang="en-US" sz="1800" dirty="0"/>
              <a:t>）和使用高度个性化的恐吓战术作为目标</a:t>
            </a:r>
          </a:p>
        </p:txBody>
      </p:sp>
    </p:spTree>
    <p:extLst>
      <p:ext uri="{BB962C8B-B14F-4D97-AF65-F5344CB8AC3E}">
        <p14:creationId xmlns:p14="http://schemas.microsoft.com/office/powerpoint/2010/main" val="1148944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6F35DDC5-37EA-734A-98BF-19D5C66F9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801D884F-1EB7-9C30-B109-0739733DD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09" y="1227147"/>
            <a:ext cx="11199741" cy="523220"/>
          </a:xfrm>
        </p:spPr>
        <p:txBody>
          <a:bodyPr/>
          <a:lstStyle/>
          <a:p>
            <a:r>
              <a:rPr lang="en-US" altLang="zh-CN" dirty="0"/>
              <a:t>Motivation</a:t>
            </a:r>
          </a:p>
        </p:txBody>
      </p:sp>
      <p:sp>
        <p:nvSpPr>
          <p:cNvPr id="21" name="内容占位符 4">
            <a:extLst>
              <a:ext uri="{FF2B5EF4-FFF2-40B4-BE49-F238E27FC236}">
                <a16:creationId xmlns:a16="http://schemas.microsoft.com/office/drawing/2014/main" id="{127B7A08-0023-E8FA-B313-9FE28D9749E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97229" y="1733016"/>
            <a:ext cx="10849221" cy="4198393"/>
          </a:xfrm>
        </p:spPr>
        <p:txBody>
          <a:bodyPr/>
          <a:lstStyle/>
          <a:p>
            <a:r>
              <a:rPr kumimoji="1" lang="zh-CN" altLang="en-US" dirty="0"/>
              <a:t>相关隐私事件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3.Horizon Worlds</a:t>
            </a:r>
            <a:r>
              <a:rPr kumimoji="1" lang="zh-CN" altLang="en-US" dirty="0"/>
              <a:t>（隐私问题，用户位置与语音数据被追踪）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sz="1800" b="1" dirty="0"/>
              <a:t>事件：</a:t>
            </a:r>
            <a:r>
              <a:rPr kumimoji="1" lang="en-US" altLang="zh-CN" sz="1800" dirty="0"/>
              <a:t>2021</a:t>
            </a:r>
            <a:r>
              <a:rPr kumimoji="1" lang="zh-CN" altLang="en-US" sz="1800" dirty="0"/>
              <a:t>年</a:t>
            </a:r>
            <a:r>
              <a:rPr kumimoji="1" lang="en-US" altLang="zh-CN" sz="1800" dirty="0"/>
              <a:t>12</a:t>
            </a:r>
            <a:r>
              <a:rPr kumimoji="1" lang="zh-CN" altLang="en-US" sz="1800" dirty="0"/>
              <a:t>月，</a:t>
            </a:r>
            <a:r>
              <a:rPr kumimoji="1" lang="en-US" altLang="zh-CN" sz="1800" dirty="0"/>
              <a:t>Meta</a:t>
            </a:r>
            <a:r>
              <a:rPr kumimoji="1" lang="zh-CN" altLang="en-US" sz="1800" dirty="0"/>
              <a:t>正式开放了其元宇宙平台“</a:t>
            </a:r>
            <a:r>
              <a:rPr kumimoji="1" lang="en-US" altLang="zh-CN" sz="1800" dirty="0"/>
              <a:t>Horizon Worlds”</a:t>
            </a:r>
            <a:r>
              <a:rPr kumimoji="1" lang="zh-CN" altLang="en-US" sz="1800" dirty="0"/>
              <a:t>。据报道，在“</a:t>
            </a:r>
            <a:r>
              <a:rPr kumimoji="1" lang="en-US" altLang="zh-CN" sz="1800" dirty="0"/>
              <a:t>Horizon Worlds”</a:t>
            </a:r>
            <a:r>
              <a:rPr kumimoji="1" lang="zh-CN" altLang="en-US" sz="1800" dirty="0"/>
              <a:t>测试期间，一名女性测试者报告了一件非常令人不安的事</a:t>
            </a:r>
            <a:r>
              <a:rPr kumimoji="1" lang="en-US" altLang="zh-CN" sz="1800" dirty="0"/>
              <a:t>——</a:t>
            </a:r>
            <a:r>
              <a:rPr kumimoji="1" lang="zh-CN" altLang="en-US" sz="1800" dirty="0"/>
              <a:t>她在虚拟世界里遭到了性骚扰。</a:t>
            </a:r>
          </a:p>
          <a:p>
            <a:pPr marL="0" indent="0">
              <a:buNone/>
            </a:pPr>
            <a:r>
              <a:rPr kumimoji="1" lang="zh-CN" altLang="en-US" sz="1800" b="1" dirty="0"/>
              <a:t>位置和语音数据受到窃取</a:t>
            </a:r>
            <a:endParaRPr kumimoji="1" lang="en-US" altLang="zh-CN" sz="1800" b="1" dirty="0"/>
          </a:p>
          <a:p>
            <a:pPr marL="0" indent="0">
              <a:buNone/>
            </a:pPr>
            <a:r>
              <a:rPr kumimoji="1" lang="en-US" altLang="zh-CN" dirty="0"/>
              <a:t>4.</a:t>
            </a:r>
            <a:r>
              <a:rPr kumimoji="1" lang="zh-CN" altLang="en-US" dirty="0"/>
              <a:t> 元宇宙社交</a:t>
            </a:r>
            <a:r>
              <a:rPr kumimoji="1" lang="en-US" altLang="zh-CN" dirty="0"/>
              <a:t>App</a:t>
            </a:r>
            <a:r>
              <a:rPr kumimoji="1" lang="zh-CN" altLang="en-US" dirty="0"/>
              <a:t>的啫喱（</a:t>
            </a:r>
            <a:r>
              <a:rPr kumimoji="1" lang="en-US" altLang="zh-CN" dirty="0"/>
              <a:t>2022.2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sz="1800" b="1" dirty="0"/>
              <a:t>事件：</a:t>
            </a:r>
            <a:r>
              <a:rPr kumimoji="1" lang="zh-CN" altLang="en-US" sz="1800" dirty="0"/>
              <a:t>用户评论中出现对私自访问手机剪切板、通信录的投诉，未经用户授权获取隐私的消息</a:t>
            </a:r>
            <a:endParaRPr kumimoji="1" lang="en-US" altLang="zh-CN" sz="1800" dirty="0"/>
          </a:p>
          <a:p>
            <a:pPr marL="0" indent="0">
              <a:buNone/>
            </a:pPr>
            <a:endParaRPr kumimoji="1" lang="en-US" altLang="zh-CN" sz="1800" dirty="0"/>
          </a:p>
          <a:p>
            <a:pPr marL="0" indent="0">
              <a:buNone/>
            </a:pPr>
            <a:r>
              <a:rPr kumimoji="1" lang="en-US" altLang="zh-CN" sz="1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645465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6F35DDC5-37EA-734A-98BF-19D5C66F9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801D884F-1EB7-9C30-B109-0739733DD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09" y="1227147"/>
            <a:ext cx="11199741" cy="523220"/>
          </a:xfrm>
        </p:spPr>
        <p:txBody>
          <a:bodyPr/>
          <a:lstStyle/>
          <a:p>
            <a:r>
              <a:rPr lang="zh-CN" altLang="en-US" dirty="0"/>
              <a:t>后台与设备基础（</a:t>
            </a:r>
            <a:r>
              <a:rPr lang="en-US" altLang="zh-CN" dirty="0"/>
              <a:t>VR</a:t>
            </a:r>
            <a:r>
              <a:rPr lang="zh-CN" altLang="en-US" dirty="0"/>
              <a:t>设备及相应的操作系统）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6505F5-B152-4813-BD7D-082D14B368F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97229" y="1942078"/>
            <a:ext cx="7674875" cy="3731278"/>
          </a:xfrm>
        </p:spPr>
        <p:txBody>
          <a:bodyPr/>
          <a:lstStyle/>
          <a:p>
            <a:r>
              <a:rPr lang="en-US" altLang="zh-CN" sz="2000" dirty="0"/>
              <a:t>Oculus Quest 2</a:t>
            </a:r>
            <a:r>
              <a:rPr lang="zh-CN" altLang="en-US" sz="2000" dirty="0"/>
              <a:t>是</a:t>
            </a:r>
            <a:r>
              <a:rPr lang="en-US" altLang="zh-CN" sz="2000" dirty="0"/>
              <a:t>Meta</a:t>
            </a:r>
            <a:r>
              <a:rPr lang="zh-CN" altLang="en-US" sz="2000" dirty="0"/>
              <a:t>于</a:t>
            </a:r>
            <a:r>
              <a:rPr lang="en-US" altLang="zh-CN" sz="2000" dirty="0"/>
              <a:t>2020</a:t>
            </a:r>
            <a:r>
              <a:rPr lang="zh-CN" altLang="en-US" sz="2000" dirty="0"/>
              <a:t>年</a:t>
            </a:r>
            <a:r>
              <a:rPr lang="en-US" altLang="zh-CN" sz="2000" dirty="0"/>
              <a:t>9</a:t>
            </a:r>
            <a:r>
              <a:rPr lang="zh-CN" altLang="en-US" sz="2000" dirty="0"/>
              <a:t>月在</a:t>
            </a:r>
            <a:r>
              <a:rPr lang="en-US" altLang="zh-CN" sz="2000" dirty="0"/>
              <a:t>Facebook Connect</a:t>
            </a:r>
            <a:r>
              <a:rPr lang="zh-CN" altLang="en-US" sz="2000" dirty="0"/>
              <a:t>上正式发布的</a:t>
            </a:r>
            <a:r>
              <a:rPr lang="en-US" altLang="zh-CN" sz="2000" dirty="0"/>
              <a:t>VR</a:t>
            </a:r>
            <a:r>
              <a:rPr lang="zh-CN" altLang="en-US" sz="2000" dirty="0"/>
              <a:t>一体机</a:t>
            </a:r>
            <a:endParaRPr lang="en-US" altLang="zh-CN" sz="2000" dirty="0"/>
          </a:p>
          <a:p>
            <a:r>
              <a:rPr lang="en-US" altLang="zh-CN" sz="2000" dirty="0"/>
              <a:t>Operating system: Quest system software, based on </a:t>
            </a:r>
            <a:r>
              <a:rPr lang="en-US" altLang="zh-CN" sz="2000" b="1" dirty="0"/>
              <a:t>Android 10</a:t>
            </a:r>
          </a:p>
          <a:p>
            <a:r>
              <a:rPr lang="en-US" altLang="zh-CN" sz="2000" dirty="0"/>
              <a:t>Connectivity: USB-C, Bluetooth 5, Wi-Fi 6</a:t>
            </a:r>
          </a:p>
          <a:p>
            <a:r>
              <a:rPr lang="en-US" altLang="zh-CN" sz="2000" dirty="0"/>
              <a:t>Camera: 4 infrared cameras</a:t>
            </a:r>
          </a:p>
          <a:p>
            <a:r>
              <a:rPr lang="en-US" altLang="zh-CN" sz="2000" dirty="0"/>
              <a:t>Controller input: Oculus Touch (</a:t>
            </a:r>
            <a:r>
              <a:rPr lang="zh-CN" alt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动作捕捉手柄</a:t>
            </a:r>
            <a:r>
              <a:rPr lang="en-US" altLang="zh-CN" sz="2000" dirty="0">
                <a:solidFill>
                  <a:srgbClr val="333333"/>
                </a:solidFill>
                <a:latin typeface="Arial" panose="020B0604020202020204" pitchFamily="34" charset="0"/>
              </a:rPr>
              <a:t>)</a:t>
            </a:r>
            <a:endParaRPr lang="en-US" altLang="zh-CN" sz="2000" dirty="0"/>
          </a:p>
          <a:p>
            <a:r>
              <a:rPr lang="en-US" altLang="zh-CN" sz="2000" b="1" dirty="0"/>
              <a:t>Online Service</a:t>
            </a:r>
            <a:r>
              <a:rPr lang="en-US" altLang="zh-CN" sz="2000" dirty="0"/>
              <a:t>: Oculus Store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SideQuest</a:t>
            </a:r>
            <a:r>
              <a:rPr lang="zh-CN" altLang="en-US" sz="2000" dirty="0"/>
              <a:t>（第三方应用商店）</a:t>
            </a:r>
            <a:endParaRPr lang="en-US" altLang="zh-CN" sz="2000" dirty="0"/>
          </a:p>
        </p:txBody>
      </p:sp>
      <p:sp>
        <p:nvSpPr>
          <p:cNvPr id="69" name="灯片编号占位符 3">
            <a:extLst>
              <a:ext uri="{FF2B5EF4-FFF2-40B4-BE49-F238E27FC236}">
                <a16:creationId xmlns:a16="http://schemas.microsoft.com/office/drawing/2014/main" id="{CA97EF87-852C-4E27-91C4-4C3B86049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7811" y="6338999"/>
            <a:ext cx="2743200" cy="365125"/>
          </a:xfrm>
        </p:spPr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6</a:t>
            </a:fld>
            <a:endParaRPr kumimoji="1" lang="zh-CN" altLang="en-US"/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id="{34E44706-0F0D-4887-A4FE-C9C22AAF6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886" y="2497132"/>
            <a:ext cx="4175125" cy="2345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093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6F35DDC5-37EA-734A-98BF-19D5C66F9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801D884F-1EB7-9C30-B109-0739733DD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09" y="1227147"/>
            <a:ext cx="11199741" cy="523220"/>
          </a:xfrm>
        </p:spPr>
        <p:txBody>
          <a:bodyPr/>
          <a:lstStyle/>
          <a:p>
            <a:r>
              <a:rPr lang="zh-CN" altLang="en-US" dirty="0"/>
              <a:t>后台与设备基础（</a:t>
            </a:r>
            <a:r>
              <a:rPr lang="en-US" altLang="zh-CN" dirty="0"/>
              <a:t>VR</a:t>
            </a:r>
            <a:r>
              <a:rPr lang="zh-CN" altLang="en-US" dirty="0"/>
              <a:t>设备及相应的操作系统）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6505F5-B152-4813-BD7D-082D14B368F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97229" y="1942078"/>
            <a:ext cx="7674875" cy="499624"/>
          </a:xfrm>
        </p:spPr>
        <p:txBody>
          <a:bodyPr/>
          <a:lstStyle/>
          <a:p>
            <a:r>
              <a:rPr lang="en-US" altLang="zh-CN" sz="2000" dirty="0"/>
              <a:t>App</a:t>
            </a:r>
            <a:r>
              <a:rPr lang="zh-CN" altLang="en-US" sz="2000" dirty="0"/>
              <a:t>规模情况</a:t>
            </a:r>
            <a:endParaRPr lang="en-US" altLang="zh-CN" sz="2000" dirty="0"/>
          </a:p>
        </p:txBody>
      </p:sp>
      <p:sp>
        <p:nvSpPr>
          <p:cNvPr id="69" name="灯片编号占位符 3">
            <a:extLst>
              <a:ext uri="{FF2B5EF4-FFF2-40B4-BE49-F238E27FC236}">
                <a16:creationId xmlns:a16="http://schemas.microsoft.com/office/drawing/2014/main" id="{CA97EF87-852C-4E27-91C4-4C3B86049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7811" y="6338999"/>
            <a:ext cx="2743200" cy="365125"/>
          </a:xfrm>
        </p:spPr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7</a:t>
            </a:fld>
            <a:endParaRPr kumimoji="1" lang="zh-CN" alt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B6E45FC-6E18-468B-BEB6-12709C8A1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38744"/>
              </p:ext>
            </p:extLst>
          </p:nvPr>
        </p:nvGraphicFramePr>
        <p:xfrm>
          <a:off x="1134109" y="2645051"/>
          <a:ext cx="8766636" cy="331632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025391">
                  <a:extLst>
                    <a:ext uri="{9D8B030D-6E8A-4147-A177-3AD203B41FA5}">
                      <a16:colId xmlns:a16="http://schemas.microsoft.com/office/drawing/2014/main" val="2488883097"/>
                    </a:ext>
                  </a:extLst>
                </a:gridCol>
                <a:gridCol w="1597134">
                  <a:extLst>
                    <a:ext uri="{9D8B030D-6E8A-4147-A177-3AD203B41FA5}">
                      <a16:colId xmlns:a16="http://schemas.microsoft.com/office/drawing/2014/main" val="3463025458"/>
                    </a:ext>
                  </a:extLst>
                </a:gridCol>
                <a:gridCol w="2144111">
                  <a:extLst>
                    <a:ext uri="{9D8B030D-6E8A-4147-A177-3AD203B41FA5}">
                      <a16:colId xmlns:a16="http://schemas.microsoft.com/office/drawing/2014/main" val="2576146144"/>
                    </a:ext>
                  </a:extLst>
                </a:gridCol>
              </a:tblGrid>
              <a:tr h="6487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App store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以</a:t>
                      </a:r>
                      <a:r>
                        <a:rPr lang="en-US" altLang="zh-CN" dirty="0"/>
                        <a:t>metaverse</a:t>
                      </a:r>
                      <a:r>
                        <a:rPr lang="zh-CN" altLang="en-US" dirty="0"/>
                        <a:t>为关键词搜索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以</a:t>
                      </a:r>
                      <a:r>
                        <a:rPr lang="en-US" altLang="zh-CN" dirty="0"/>
                        <a:t>Social virtual reality</a:t>
                      </a:r>
                      <a:r>
                        <a:rPr lang="zh-CN" altLang="en-US" dirty="0"/>
                        <a:t>为关键词搜索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595057"/>
                  </a:ext>
                </a:extLst>
              </a:tr>
              <a:tr h="9541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Oculus: Meta Quest</a:t>
                      </a:r>
                      <a:r>
                        <a:rPr lang="zh-CN" altLang="en-US" dirty="0"/>
                        <a:t>的官方应用商店</a:t>
                      </a:r>
                      <a:r>
                        <a:rPr lang="en-US" dirty="0"/>
                        <a:t> 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66</a:t>
                      </a:r>
                      <a:r>
                        <a:rPr lang="zh-CN" altLang="en-US" dirty="0"/>
                        <a:t>个</a:t>
                      </a:r>
                      <a:r>
                        <a:rPr lang="en-US" dirty="0"/>
                        <a:t>app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  <a:r>
                        <a:rPr lang="zh-CN" altLang="en-US" dirty="0"/>
                        <a:t>个</a:t>
                      </a:r>
                      <a:r>
                        <a:rPr lang="en-US" altLang="zh-CN" dirty="0"/>
                        <a:t>App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8808719"/>
                  </a:ext>
                </a:extLst>
              </a:tr>
              <a:tr h="14478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SideQuest</a:t>
                      </a:r>
                      <a:r>
                        <a:rPr lang="zh-CN" altLang="en-US" dirty="0"/>
                        <a:t>：为</a:t>
                      </a:r>
                      <a:r>
                        <a:rPr lang="en-US" dirty="0"/>
                        <a:t>Oculus Quest</a:t>
                      </a:r>
                      <a:r>
                        <a:rPr lang="zh-CN" altLang="en-US" dirty="0"/>
                        <a:t>和</a:t>
                      </a:r>
                      <a:r>
                        <a:rPr lang="en-US" dirty="0"/>
                        <a:t>Oculus Go</a:t>
                      </a:r>
                      <a:r>
                        <a:rPr lang="zh-CN" altLang="en-US" dirty="0"/>
                        <a:t>等</a:t>
                      </a:r>
                      <a:r>
                        <a:rPr lang="en-US" dirty="0"/>
                        <a:t>VR、AR</a:t>
                      </a:r>
                      <a:r>
                        <a:rPr lang="zh-CN" altLang="en-US" dirty="0"/>
                        <a:t>推出的第三方应用商店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（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内容不受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Facebook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审核</a:t>
                      </a:r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zh-CN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开发者可以自由下载）</a:t>
                      </a:r>
                      <a:endParaRPr lang="en-US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r>
                        <a:rPr lang="zh-CN" altLang="en-US" dirty="0"/>
                        <a:t>个</a:t>
                      </a:r>
                      <a:r>
                        <a:rPr lang="en-US" dirty="0"/>
                        <a:t>app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</a:t>
                      </a:r>
                      <a:r>
                        <a:rPr lang="zh-CN" altLang="en-US" dirty="0"/>
                        <a:t>个</a:t>
                      </a:r>
                      <a:r>
                        <a:rPr lang="en-US" dirty="0"/>
                        <a:t>app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5511099"/>
                  </a:ext>
                </a:extLst>
              </a:tr>
            </a:tbl>
          </a:graphicData>
        </a:graphic>
      </p:graphicFrame>
      <p:pic>
        <p:nvPicPr>
          <p:cNvPr id="1030" name="Picture 6" descr="https://syimg.3dmgame.com/uploadimg/ico/2021/1227/1640588243315773.jpg">
            <a:extLst>
              <a:ext uri="{FF2B5EF4-FFF2-40B4-BE49-F238E27FC236}">
                <a16:creationId xmlns:a16="http://schemas.microsoft.com/office/drawing/2014/main" id="{EC3EA0A3-B818-4BAF-9E54-EA7F5899A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7876" y="3574843"/>
            <a:ext cx="651524" cy="651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4F8FAC-0D84-44B3-AF04-E3E69C560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7033" y="4627542"/>
            <a:ext cx="2049767" cy="46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963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08B2B1-BC0E-65ED-0E24-DCEDC3ABA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ABA7B4-F5D9-0A0A-8790-FCD4F9A47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918398-F6E6-7D70-1983-4EFE2374A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8</a:t>
            </a:fld>
            <a:endParaRPr kumimoji="1" lang="zh-CN" altLang="en-US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B58452B-BF21-A065-BFAA-956A989DA49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97230" y="1942078"/>
            <a:ext cx="10377170" cy="4459041"/>
          </a:xfrm>
        </p:spPr>
        <p:txBody>
          <a:bodyPr/>
          <a:lstStyle/>
          <a:p>
            <a:r>
              <a:rPr lang="en-US" altLang="zh-CN" dirty="0"/>
              <a:t>Meta Quest 2</a:t>
            </a:r>
            <a:r>
              <a:rPr lang="zh-CN" altLang="en-US" dirty="0"/>
              <a:t>的目前操作系统平台是基于</a:t>
            </a:r>
            <a:r>
              <a:rPr lang="en-US" altLang="zh-CN" dirty="0"/>
              <a:t>Android 10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Metaverse app</a:t>
            </a:r>
            <a:r>
              <a:rPr lang="zh-CN" altLang="en-US" dirty="0"/>
              <a:t>的安全隐私问题也是</a:t>
            </a:r>
            <a:r>
              <a:rPr lang="en-US" altLang="zh-CN" dirty="0"/>
              <a:t>Android app</a:t>
            </a:r>
            <a:r>
              <a:rPr lang="zh-CN" altLang="en-US" dirty="0"/>
              <a:t>安全隐私问题的一部分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8" name="Oval 6">
            <a:extLst>
              <a:ext uri="{FF2B5EF4-FFF2-40B4-BE49-F238E27FC236}">
                <a16:creationId xmlns:a16="http://schemas.microsoft.com/office/drawing/2014/main" id="{0F9C1AEF-6A16-7A8D-7370-43E81DC792FC}"/>
              </a:ext>
            </a:extLst>
          </p:cNvPr>
          <p:cNvSpPr/>
          <p:nvPr/>
        </p:nvSpPr>
        <p:spPr>
          <a:xfrm>
            <a:off x="1650670" y="2828410"/>
            <a:ext cx="2446317" cy="15705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Metaverse/VR App</a:t>
            </a:r>
            <a:endParaRPr lang="en-US" dirty="0"/>
          </a:p>
        </p:txBody>
      </p:sp>
      <p:sp>
        <p:nvSpPr>
          <p:cNvPr id="9" name="Arrow: Right 7">
            <a:extLst>
              <a:ext uri="{FF2B5EF4-FFF2-40B4-BE49-F238E27FC236}">
                <a16:creationId xmlns:a16="http://schemas.microsoft.com/office/drawing/2014/main" id="{C028C028-5E7B-101D-A1A2-C30F3371EF8A}"/>
              </a:ext>
            </a:extLst>
          </p:cNvPr>
          <p:cNvSpPr/>
          <p:nvPr/>
        </p:nvSpPr>
        <p:spPr>
          <a:xfrm>
            <a:off x="4374078" y="3321547"/>
            <a:ext cx="1769423" cy="510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2F6D04E2-4828-265E-11E9-313CD9FBDD46}"/>
              </a:ext>
            </a:extLst>
          </p:cNvPr>
          <p:cNvSpPr/>
          <p:nvPr/>
        </p:nvSpPr>
        <p:spPr>
          <a:xfrm>
            <a:off x="6420592" y="2791610"/>
            <a:ext cx="2446317" cy="15705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Android 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576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6F35DDC5-37EA-734A-98BF-19D5C66F9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Existing Work 1</a:t>
            </a:r>
            <a:endParaRPr lang="zh-CN" altLang="en-US" dirty="0"/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801D884F-1EB7-9C30-B109-0739733DD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891" y="973442"/>
            <a:ext cx="11199741" cy="523220"/>
          </a:xfrm>
        </p:spPr>
        <p:txBody>
          <a:bodyPr/>
          <a:lstStyle/>
          <a:p>
            <a:r>
              <a:rPr lang="zh-CN" altLang="en-US" dirty="0"/>
              <a:t>针对某一特定类型</a:t>
            </a:r>
            <a:r>
              <a:rPr lang="en-US" altLang="zh-CN" dirty="0"/>
              <a:t>Android App</a:t>
            </a:r>
            <a:r>
              <a:rPr lang="zh-CN" altLang="en-US" dirty="0"/>
              <a:t>的评估工具</a:t>
            </a:r>
            <a:endParaRPr lang="en-US" altLang="zh-C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067CA65-2E48-4528-8EFE-296E1BBEB118}"/>
              </a:ext>
            </a:extLst>
          </p:cNvPr>
          <p:cNvSpPr/>
          <p:nvPr/>
        </p:nvSpPr>
        <p:spPr>
          <a:xfrm>
            <a:off x="1780106" y="5934670"/>
            <a:ext cx="103135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Sun, R., Wang, W., </a:t>
            </a:r>
            <a:r>
              <a:rPr lang="en-US" dirty="0" err="1"/>
              <a:t>Xue</a:t>
            </a:r>
            <a:r>
              <a:rPr lang="en-US" dirty="0"/>
              <a:t>, M., Tyson, G., </a:t>
            </a:r>
            <a:r>
              <a:rPr lang="en-US" dirty="0" err="1"/>
              <a:t>Camtepe</a:t>
            </a:r>
            <a:r>
              <a:rPr lang="en-US" dirty="0"/>
              <a:t>, S., &amp; Ranasinghe, D. C. (2021, May). An empirical assessment of global COVID-19 contact tracing applications. In 2021 IEEE/ACM 43rd International Conference on Software Engineering (ICSE) (pp. 1085-1097). IEEE.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FA2363-9FC7-4DDB-AE6A-4BBFDF2B6D0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98830" y="1496662"/>
            <a:ext cx="11079048" cy="1042721"/>
          </a:xfrm>
        </p:spPr>
        <p:txBody>
          <a:bodyPr/>
          <a:lstStyle/>
          <a:p>
            <a:r>
              <a:rPr lang="zh-CN" altLang="en-US" sz="2000" dirty="0"/>
              <a:t>针对特定</a:t>
            </a:r>
            <a:r>
              <a:rPr lang="en-US" altLang="zh-CN" sz="2000" dirty="0"/>
              <a:t>Android App(Covid-19</a:t>
            </a:r>
            <a:r>
              <a:rPr lang="zh-CN" altLang="en-US" sz="2000" dirty="0"/>
              <a:t> </a:t>
            </a:r>
            <a:r>
              <a:rPr lang="en-US" altLang="zh-CN" sz="2000" dirty="0"/>
              <a:t>contact tracing app</a:t>
            </a:r>
            <a:r>
              <a:rPr lang="zh-CN" altLang="en-US" sz="2000" dirty="0"/>
              <a:t>）的隐私问题的实证评估</a:t>
            </a:r>
            <a:endParaRPr lang="en-US" sz="2000" dirty="0"/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856256F-B8DB-4148-8647-7531D30BF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20" y="2018022"/>
            <a:ext cx="5932380" cy="39722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3AF5611-C325-47CA-8879-0F392BADD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6017" y="2019882"/>
            <a:ext cx="4070489" cy="374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086932"/>
      </p:ext>
    </p:extLst>
  </p:cSld>
  <p:clrMapOvr>
    <a:masterClrMapping/>
  </p:clrMapOvr>
</p:sld>
</file>

<file path=ppt/theme/theme1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20221230Security Assessment of Metaverse App</Template>
  <TotalTime>497</TotalTime>
  <Words>1767</Words>
  <Application>Microsoft Office PowerPoint</Application>
  <PresentationFormat>宽屏</PresentationFormat>
  <Paragraphs>183</Paragraphs>
  <Slides>20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等线</vt:lpstr>
      <vt:lpstr>Microsoft YaHei</vt:lpstr>
      <vt:lpstr>Microsoft YaHei</vt:lpstr>
      <vt:lpstr>Arial</vt:lpstr>
      <vt:lpstr>Wingdings</vt:lpstr>
      <vt:lpstr>2_自定义设计方案</vt:lpstr>
      <vt:lpstr>PowerPoint 演示文稿</vt:lpstr>
      <vt:lpstr>Introduction</vt:lpstr>
      <vt:lpstr>Introduction</vt:lpstr>
      <vt:lpstr>Introduction</vt:lpstr>
      <vt:lpstr>Introduction</vt:lpstr>
      <vt:lpstr>Motivation</vt:lpstr>
      <vt:lpstr>Motivation</vt:lpstr>
      <vt:lpstr>Motivation</vt:lpstr>
      <vt:lpstr>Existing Work 1</vt:lpstr>
      <vt:lpstr>Existing Work 1</vt:lpstr>
      <vt:lpstr>Existing Work 2</vt:lpstr>
      <vt:lpstr>Existing Work 3</vt:lpstr>
      <vt:lpstr>Workflow</vt:lpstr>
      <vt:lpstr>Workflow</vt:lpstr>
      <vt:lpstr>Workflow</vt:lpstr>
      <vt:lpstr>Workflow</vt:lpstr>
      <vt:lpstr>Workflow</vt:lpstr>
      <vt:lpstr>Workflow</vt:lpstr>
      <vt:lpstr>Workflow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正阳 朱</dc:creator>
  <cp:lastModifiedBy>正阳 朱</cp:lastModifiedBy>
  <cp:revision>3</cp:revision>
  <dcterms:created xsi:type="dcterms:W3CDTF">2025-01-19T05:05:40Z</dcterms:created>
  <dcterms:modified xsi:type="dcterms:W3CDTF">2025-01-19T13:25:56Z</dcterms:modified>
</cp:coreProperties>
</file>