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tags/tag68.xml" ContentType="application/vnd.openxmlformats-officedocument.presentationml.tags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notesSlides/notesSlide6.xml" ContentType="application/vnd.openxmlformats-officedocument.presentationml.notesSlide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notesSlides/notesSlide8.xml" ContentType="application/vnd.openxmlformats-officedocument.presentationml.notesSlide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5" r:id="rId2"/>
    <p:sldId id="258" r:id="rId3"/>
    <p:sldId id="314" r:id="rId4"/>
    <p:sldId id="308" r:id="rId5"/>
    <p:sldId id="262" r:id="rId6"/>
    <p:sldId id="313" r:id="rId7"/>
    <p:sldId id="323" r:id="rId8"/>
    <p:sldId id="320" r:id="rId9"/>
    <p:sldId id="265" r:id="rId10"/>
    <p:sldId id="306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0000FF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6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58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B39F-C7F1-21E0-5386-B662BA2C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975727-4CCC-2021-E5DF-74D8FD0DBA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6FA22-758B-5D52-65C0-637F030EAF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A838CBB3-37A8-AFF3-65FD-D02F7E8D8E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358579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731E-B200-5B3C-3F04-5141CE0A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23BB16-D317-6A39-C042-8AFF98536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4FE0F-9D93-4469-3A43-A40502CB5F4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4CDE5794-2A47-2846-1D8E-ECADA9EE24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194225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54DB0-D901-95DF-4D5F-EF60E4E0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EE6863-93DC-A5F1-76D5-0EAF10B7C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CAC005-4E1B-9E25-434E-0F863065C7F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>
            <a:extLst>
              <a:ext uri="{FF2B5EF4-FFF2-40B4-BE49-F238E27FC236}">
                <a16:creationId xmlns:a16="http://schemas.microsoft.com/office/drawing/2014/main" id="{8FABA7E9-BE64-1975-CCA2-1E2F7B096E8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  <p:extLst>
      <p:ext uri="{BB962C8B-B14F-4D97-AF65-F5344CB8AC3E}">
        <p14:creationId xmlns:p14="http://schemas.microsoft.com/office/powerpoint/2010/main" val="205317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AnEmpirical Study on Oculus Virtual Reality Applications:</a:t>
            </a:r>
          </a:p>
          <a:p>
            <a:r>
              <a:rPr lang="zh-CN" altLang="en-US"/>
              <a:t>
 Security and Privacy Perspectives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61645" y="2096135"/>
            <a:ext cx="10782300" cy="3011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VRAgent: An Agent-based Tool for Automated VR GUI Testing</a:t>
            </a:r>
          </a:p>
          <a:p>
            <a:pPr algn="ctr"/>
            <a:endParaRPr lang="en-US" altLang="zh-CN" sz="4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Reporter: Zhengyang Zhu</a:t>
            </a:r>
            <a:endParaRPr lang="zh-CN" altLang="en-US" sz="4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Work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3420" y="1010920"/>
            <a:ext cx="108045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ASE '19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Wuji: Automatic Online Combat Game Testing Using Evolutionary Deep Reinforcement Learning</a:t>
            </a:r>
          </a:p>
          <a:p>
            <a:pPr indent="457200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基于演化强化学习的关注多人在线对战游戏的测试方法，忽略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GUI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重点关注游戏技能</a:t>
            </a:r>
          </a:p>
          <a:p>
            <a:pPr indent="457200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A-Test '21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Using an Agent-Based Approach for Robust Automated Testing of Computer Games</a:t>
            </a:r>
          </a:p>
          <a:p>
            <a:pPr indent="457200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对交互序列建模，提出类似于一种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FSM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有限状态机的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Agent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进行地毯式搜索，测试游戏</a:t>
            </a:r>
            <a:b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FSE '21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GLIB: Towards Automated Test Oracle for Graphically-Rich Applications</a:t>
            </a:r>
          </a:p>
          <a:p>
            <a:pPr indent="457200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先做了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bug characteristic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的实证研究，通过手动注入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bug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做数据增强和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Taxonomy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；</a:t>
            </a:r>
          </a:p>
          <a:p>
            <a:pPr indent="457200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然后通过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CNN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模型，从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角度做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UI Glitches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识别</a:t>
            </a:r>
          </a:p>
          <a:p>
            <a:pPr indent="457200"/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A-Test '20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Navigation and Exploration in 3D-Game Automated Play Testing</a:t>
            </a:r>
            <a:b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分析了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游戏检测中，场景探索中的寻路问题</a:t>
            </a:r>
            <a:b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</a:b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5350" y="890865"/>
            <a:ext cx="1080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Virtual Reality(VR) is a computer-based technology that simulates visual, auditory, and tactile effects of an artificially created environment, aiming to immerse the user in a perceived reality.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D86387-3163-4F5F-A410-F29B653C5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180" y="3278850"/>
            <a:ext cx="4795942" cy="2935895"/>
          </a:xfrm>
          <a:prstGeom prst="rect">
            <a:avLst/>
          </a:prstGeom>
        </p:spPr>
      </p:pic>
      <p:pic>
        <p:nvPicPr>
          <p:cNvPr id="1028" name="Picture 4" descr="VR 的图像结果">
            <a:extLst>
              <a:ext uri="{FF2B5EF4-FFF2-40B4-BE49-F238E27FC236}">
                <a16:creationId xmlns:a16="http://schemas.microsoft.com/office/drawing/2014/main" id="{BC4467CD-E270-97E8-69C3-87383B7A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96" y="3204845"/>
            <a:ext cx="404812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33DC-6024-595D-D247-B07CFD21A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F4B100A-FA7F-41D7-BBB0-D13B630FC76F}"/>
              </a:ext>
            </a:extLst>
          </p:cNvPr>
          <p:cNvSpPr txBox="1"/>
          <p:nvPr/>
        </p:nvSpPr>
        <p:spPr>
          <a:xfrm>
            <a:off x="3670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904E64-65BD-1520-3D66-95A72C53D54B}"/>
              </a:ext>
            </a:extLst>
          </p:cNvPr>
          <p:cNvSpPr txBox="1"/>
          <p:nvPr/>
        </p:nvSpPr>
        <p:spPr>
          <a:xfrm>
            <a:off x="520700" y="791210"/>
            <a:ext cx="90754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Functional Bug: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Unity Console Error(e.g., Null Reference)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Scene Vulnerabilities(e. g., Incorrectly setting the user gravity property of objects that should be affected by gravity(e.g. basketball) to false can lead to unsatisfactory physical interaction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Component Compatibility Errors</a:t>
            </a:r>
          </a:p>
          <a:p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The testing of VR applications is currently mainly manual testing, which is very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F99FDB3E-8397-C406-E610-DF3C4ED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6468A0-F505-2661-4DBA-235DE44B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950" y="1534802"/>
            <a:ext cx="2025350" cy="3173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48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Challenges and Difficulties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4ADAF1-FEEE-7E20-2395-E794AAD9F63E}"/>
              </a:ext>
            </a:extLst>
          </p:cNvPr>
          <p:cNvSpPr txBox="1"/>
          <p:nvPr/>
        </p:nvSpPr>
        <p:spPr>
          <a:xfrm>
            <a:off x="594995" y="791208"/>
            <a:ext cx="1036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Sota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exhibit limited performance in scene exploration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 not access complicated task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cannot be migrated to other types of games.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unsensible to heuristic functional bugs(e.g. Scene Vulnerabilities)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3DC0F6-E701-6E0F-D89D-8F5A9336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166" y="3333997"/>
            <a:ext cx="5498383" cy="3043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6421" y="903393"/>
            <a:ext cx="11549380" cy="53764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Result: Github </a:t>
            </a:r>
            <a:r>
              <a:rPr lang="en-US" altLang="zh-CN" u="sng" dirty="0">
                <a:latin typeface="Times New Roman" panose="02020603050405020304" charset="0"/>
                <a:cs typeface="Times New Roman" panose="02020603050405020304" charset="0"/>
              </a:rPr>
              <a:t>971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repo; After manifest validation and manual check, </a:t>
            </a:r>
            <a:r>
              <a:rPr lang="en-US" altLang="zh-CN" u="sng" dirty="0">
                <a:latin typeface="Times New Roman" panose="02020603050405020304" charset="0"/>
                <a:cs typeface="Times New Roman" panose="02020603050405020304" charset="0"/>
              </a:rPr>
              <a:t>104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quality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complied,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bug characteristics analysis + root cause analysis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Scene Exploration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Combination of Entity-Action-Task Model and Agent-Based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Navigation Module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Pre-Baked NavMesh + NavmeshAgent;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Shortest Hamiltonian Path Problem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Algorithms based 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(1). Greedy,  (2).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Backtracking-branch and bound pruning, (3). State Compression Dynamic Programming for optimizing global pathfinding problems;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Entity-Action-Task Model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(1) Base Entity interface for abstracting different VR MonoBehaviour Class (2). Base Action class for abstracting indivisible action of VRAgent (3). Task Generator for generating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charset="0"/>
              </a:rPr>
              <a:t>List&lt;BaseAction&gt;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result of the input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charset="0"/>
              </a:rPr>
              <a:t>BaseEntity[];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Agent-Based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(to-do)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(1).basic FSM (2). Reinforcement Learning Approach (3). Optimize Policy: PPO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SAC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TD3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DDPG;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Experiment: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Backtracking to versions before specific bugs are fixed in the git repository commit history;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Metrics: State Coverage(SC), Interactable Objects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Coverage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(IOC), Method Coverage(MC) and Physical Interaction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Coverage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(PIC) ;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4186" y="733426"/>
            <a:ext cx="11054880" cy="17801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We designed an Entity-Action-Action Model to describe the interaction in VR scenes better.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BaseEntity: interface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Definition: a terminal 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interface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used for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 binding to the MonoBehaviour-Derived class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BaseAction: class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    Definition: BaseAction is an indivisible and fundamental action 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, particularly representing an 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asynchronous function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that the VRAgent can perform.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7B25495-E4D2-C199-773C-9758D35E9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62" y="2553648"/>
            <a:ext cx="9598292" cy="42365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B55F9-5090-6796-796B-76BB160CE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221">
            <a:extLst>
              <a:ext uri="{FF2B5EF4-FFF2-40B4-BE49-F238E27FC236}">
                <a16:creationId xmlns:a16="http://schemas.microsoft.com/office/drawing/2014/main" id="{D0388454-A446-9920-6DE7-B4F0B23C5205}"/>
              </a:ext>
            </a:extLst>
          </p:cNvPr>
          <p:cNvSpPr/>
          <p:nvPr/>
        </p:nvSpPr>
        <p:spPr>
          <a:xfrm>
            <a:off x="76200" y="110067"/>
            <a:ext cx="12075160" cy="3034285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002376-A7AF-C473-B7C1-5FFC41AD6EED}"/>
              </a:ext>
            </a:extLst>
          </p:cNvPr>
          <p:cNvSpPr/>
          <p:nvPr/>
        </p:nvSpPr>
        <p:spPr>
          <a:xfrm>
            <a:off x="76200" y="3194443"/>
            <a:ext cx="12075160" cy="13232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34F176-0505-9DB0-9173-9A53E23DFE14}"/>
              </a:ext>
            </a:extLst>
          </p:cNvPr>
          <p:cNvSpPr/>
          <p:nvPr/>
        </p:nvSpPr>
        <p:spPr>
          <a:xfrm>
            <a:off x="76200" y="4607420"/>
            <a:ext cx="12075160" cy="123693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31CF1B-F92C-90F4-A76C-AA7B8EBBB5FB}"/>
              </a:ext>
            </a:extLst>
          </p:cNvPr>
          <p:cNvSpPr/>
          <p:nvPr/>
        </p:nvSpPr>
        <p:spPr>
          <a:xfrm>
            <a:off x="76200" y="5901201"/>
            <a:ext cx="12075160" cy="912886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DB3B26-F1AF-E70C-3E26-A218D32FE244}"/>
              </a:ext>
            </a:extLst>
          </p:cNvPr>
          <p:cNvGrpSpPr/>
          <p:nvPr/>
        </p:nvGrpSpPr>
        <p:grpSpPr>
          <a:xfrm>
            <a:off x="4113807" y="3268771"/>
            <a:ext cx="6227235" cy="3360585"/>
            <a:chOff x="1899526" y="1345878"/>
            <a:chExt cx="6227235" cy="336058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E4F6587-D89F-7BE2-1FFC-DAEE6E9DB49E}"/>
                </a:ext>
              </a:extLst>
            </p:cNvPr>
            <p:cNvSpPr/>
            <p:nvPr/>
          </p:nvSpPr>
          <p:spPr>
            <a:xfrm>
              <a:off x="3882342" y="1345878"/>
              <a:ext cx="1464403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0268941-A545-83DB-7E7F-BF299697848B}"/>
                </a:ext>
              </a:extLst>
            </p:cNvPr>
            <p:cNvSpPr/>
            <p:nvPr/>
          </p:nvSpPr>
          <p:spPr>
            <a:xfrm>
              <a:off x="3022975" y="2175613"/>
              <a:ext cx="1464403" cy="3539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278D49A-9086-A410-0024-BBC4E4948E8A}"/>
                </a:ext>
              </a:extLst>
            </p:cNvPr>
            <p:cNvSpPr/>
            <p:nvPr/>
          </p:nvSpPr>
          <p:spPr>
            <a:xfrm>
              <a:off x="4652643" y="2192555"/>
              <a:ext cx="1663371" cy="3370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F06A03-B70A-1BEF-A51C-8FA7AFCDE05A}"/>
                </a:ext>
              </a:extLst>
            </p:cNvPr>
            <p:cNvSpPr txBox="1"/>
            <p:nvPr/>
          </p:nvSpPr>
          <p:spPr>
            <a:xfrm>
              <a:off x="4266004" y="1753076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655CF60F-A9B9-4F47-A43D-8A498983962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705064" y="1733042"/>
              <a:ext cx="492684" cy="392458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07129AA-F2DE-A628-C11D-427052102CA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5033288" y="1741514"/>
              <a:ext cx="509626" cy="392456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41481E2-83F9-95DF-9372-9AE59C5E2375}"/>
                </a:ext>
              </a:extLst>
            </p:cNvPr>
            <p:cNvSpPr/>
            <p:nvPr/>
          </p:nvSpPr>
          <p:spPr>
            <a:xfrm>
              <a:off x="3920442" y="2767044"/>
              <a:ext cx="1464403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3782CC5-4A6E-F0D5-0002-1822A23F24B0}"/>
                </a:ext>
              </a:extLst>
            </p:cNvPr>
            <p:cNvSpPr/>
            <p:nvPr/>
          </p:nvSpPr>
          <p:spPr>
            <a:xfrm>
              <a:off x="2671232" y="3468229"/>
              <a:ext cx="1858433" cy="3539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Grabbable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F1180A39-7597-CE11-8713-CCCFAD95B1AF}"/>
                </a:ext>
              </a:extLst>
            </p:cNvPr>
            <p:cNvSpPr/>
            <p:nvPr/>
          </p:nvSpPr>
          <p:spPr>
            <a:xfrm>
              <a:off x="4713734" y="3506439"/>
              <a:ext cx="1981036" cy="33705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Triggerable 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CBE3606-25E5-F6C0-64EE-33B58FF8777F}"/>
                </a:ext>
              </a:extLst>
            </p:cNvPr>
            <p:cNvSpPr txBox="1"/>
            <p:nvPr/>
          </p:nvSpPr>
          <p:spPr>
            <a:xfrm>
              <a:off x="4308292" y="3102013"/>
              <a:ext cx="825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Inherit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9A4B6C5E-2540-2F99-9124-4B958B4F37E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27702" y="3073821"/>
              <a:ext cx="403079" cy="38573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D9661B46-3C44-9F06-A710-CC44DE61C8F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177005" y="3156101"/>
              <a:ext cx="370623" cy="31818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D9FD0560-AF09-1DF5-5D33-5CA6C7427D8B}"/>
                </a:ext>
              </a:extLst>
            </p:cNvPr>
            <p:cNvSpPr/>
            <p:nvPr/>
          </p:nvSpPr>
          <p:spPr>
            <a:xfrm>
              <a:off x="1899526" y="4352470"/>
              <a:ext cx="1858433" cy="3539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Box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FD844637-B34E-CD9D-86A3-87890011F80C}"/>
                </a:ext>
              </a:extLst>
            </p:cNvPr>
            <p:cNvSpPr/>
            <p:nvPr/>
          </p:nvSpPr>
          <p:spPr>
            <a:xfrm>
              <a:off x="3923225" y="4369412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Joystick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FA746AB1-A1E9-D565-52A3-F1713CCFA649}"/>
                </a:ext>
              </a:extLst>
            </p:cNvPr>
            <p:cNvSpPr/>
            <p:nvPr/>
          </p:nvSpPr>
          <p:spPr>
            <a:xfrm>
              <a:off x="6145725" y="4352470"/>
              <a:ext cx="1981036" cy="3370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 Button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6DC21F09-0B70-9954-F8A6-1379A88768C0}"/>
                </a:ext>
              </a:extLst>
            </p:cNvPr>
            <p:cNvCxnSpPr>
              <a:cxnSpLocks/>
              <a:stCxn id="54" idx="0"/>
              <a:endCxn id="44" idx="2"/>
            </p:cNvCxnSpPr>
            <p:nvPr/>
          </p:nvCxnSpPr>
          <p:spPr>
            <a:xfrm rot="5400000" flipH="1" flipV="1">
              <a:off x="2949472" y="3701493"/>
              <a:ext cx="530248" cy="77170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1A523E37-176D-CB28-D096-ED4BB90A478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15948" y="3890496"/>
              <a:ext cx="508979" cy="414967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连接符: 曲线 68">
              <a:extLst>
                <a:ext uri="{FF2B5EF4-FFF2-40B4-BE49-F238E27FC236}">
                  <a16:creationId xmlns:a16="http://schemas.microsoft.com/office/drawing/2014/main" id="{51F721C8-0CBE-885B-1971-ED29F3EC578A}"/>
                </a:ext>
              </a:extLst>
            </p:cNvPr>
            <p:cNvCxnSpPr>
              <a:cxnSpLocks/>
              <a:stCxn id="55" idx="0"/>
              <a:endCxn id="45" idx="2"/>
            </p:cNvCxnSpPr>
            <p:nvPr/>
          </p:nvCxnSpPr>
          <p:spPr>
            <a:xfrm rot="5400000" flipH="1" flipV="1">
              <a:off x="5046036" y="3711197"/>
              <a:ext cx="525922" cy="790509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64FCA92-879D-3281-BDC1-50489641D0EC}"/>
                </a:ext>
              </a:extLst>
            </p:cNvPr>
            <p:cNvSpPr txBox="1"/>
            <p:nvPr/>
          </p:nvSpPr>
          <p:spPr>
            <a:xfrm>
              <a:off x="3740075" y="3954456"/>
              <a:ext cx="137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644D0941-E897-3954-2327-0B69DB46D668}"/>
                </a:ext>
              </a:extLst>
            </p:cNvPr>
            <p:cNvCxnSpPr>
              <a:cxnSpLocks/>
              <a:stCxn id="7" idx="1"/>
              <a:endCxn id="44" idx="1"/>
            </p:cNvCxnSpPr>
            <p:nvPr/>
          </p:nvCxnSpPr>
          <p:spPr>
            <a:xfrm rot="10800000" flipV="1">
              <a:off x="2671233" y="2352610"/>
              <a:ext cx="351743" cy="1292616"/>
            </a:xfrm>
            <a:prstGeom prst="curvedConnector3">
              <a:avLst>
                <a:gd name="adj1" fmla="val 164991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88973926-A2D5-5DC6-30F2-0F7522329971}"/>
                </a:ext>
              </a:extLst>
            </p:cNvPr>
            <p:cNvCxnSpPr>
              <a:cxnSpLocks/>
              <a:stCxn id="8" idx="3"/>
              <a:endCxn id="45" idx="3"/>
            </p:cNvCxnSpPr>
            <p:nvPr/>
          </p:nvCxnSpPr>
          <p:spPr>
            <a:xfrm>
              <a:off x="6316014" y="2361081"/>
              <a:ext cx="378756" cy="1313884"/>
            </a:xfrm>
            <a:prstGeom prst="curvedConnector3">
              <a:avLst>
                <a:gd name="adj1" fmla="val 160355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9F0117F-76BC-F1D3-2557-BB2DF4944646}"/>
                </a:ext>
              </a:extLst>
            </p:cNvPr>
            <p:cNvSpPr txBox="1"/>
            <p:nvPr/>
          </p:nvSpPr>
          <p:spPr>
            <a:xfrm>
              <a:off x="2438005" y="2880483"/>
              <a:ext cx="646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D2F4488-AF75-EC5A-73F3-FED643F1F61A}"/>
                </a:ext>
              </a:extLst>
            </p:cNvPr>
            <p:cNvSpPr txBox="1"/>
            <p:nvPr/>
          </p:nvSpPr>
          <p:spPr>
            <a:xfrm>
              <a:off x="5939453" y="2860923"/>
              <a:ext cx="86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338B8717-F3D0-343E-33E2-1915F7776870}"/>
              </a:ext>
            </a:extLst>
          </p:cNvPr>
          <p:cNvSpPr txBox="1"/>
          <p:nvPr/>
        </p:nvSpPr>
        <p:spPr>
          <a:xfrm>
            <a:off x="126314" y="3615235"/>
            <a:ext cx="345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Action Layer: </a:t>
            </a:r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Providing</a:t>
            </a:r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 parameterized methods for controlling entity layer.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61699D2-4623-9C2C-F0C2-ADEA897A2E02}"/>
              </a:ext>
            </a:extLst>
          </p:cNvPr>
          <p:cNvSpPr txBox="1"/>
          <p:nvPr/>
        </p:nvSpPr>
        <p:spPr>
          <a:xfrm>
            <a:off x="61441" y="4911432"/>
            <a:ext cx="378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Entity Layer: Providing the abstraction interface to connect action layer and mono layer.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6CFC482-BCE5-2E8E-74FF-290E03DDEEE5}"/>
              </a:ext>
            </a:extLst>
          </p:cNvPr>
          <p:cNvSpPr txBox="1"/>
          <p:nvPr/>
        </p:nvSpPr>
        <p:spPr>
          <a:xfrm>
            <a:off x="40639" y="6142200"/>
            <a:ext cx="33423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Mono Layer: The detailed  implementation logic.</a:t>
            </a:r>
            <a:endParaRPr lang="zh-CN" altLang="en-US" sz="11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5DF594EA-0774-2DD9-2CDF-6BE4C041BC3D}"/>
              </a:ext>
            </a:extLst>
          </p:cNvPr>
          <p:cNvSpPr txBox="1"/>
          <p:nvPr/>
        </p:nvSpPr>
        <p:spPr>
          <a:xfrm>
            <a:off x="219895" y="164731"/>
            <a:ext cx="363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Task Layer: Providing predefined tasks through linear and nonlinear combinations of actions.</a:t>
            </a:r>
            <a:endParaRPr lang="zh-CN" altLang="en-US" sz="12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F799931-0CA2-F274-5510-D95E85E422B8}"/>
              </a:ext>
            </a:extLst>
          </p:cNvPr>
          <p:cNvSpPr txBox="1"/>
          <p:nvPr/>
        </p:nvSpPr>
        <p:spPr>
          <a:xfrm>
            <a:off x="5978933" y="1651166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5EE7CD2-15C9-34F4-5B68-A0A9AEC7CA9E}"/>
              </a:ext>
            </a:extLst>
          </p:cNvPr>
          <p:cNvGrpSpPr/>
          <p:nvPr/>
        </p:nvGrpSpPr>
        <p:grpSpPr>
          <a:xfrm>
            <a:off x="6705754" y="465387"/>
            <a:ext cx="3499990" cy="1290207"/>
            <a:chOff x="4864450" y="2138709"/>
            <a:chExt cx="3499990" cy="1598737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F8A6907-30B0-B83A-65E1-80AC69931313}"/>
                </a:ext>
              </a:extLst>
            </p:cNvPr>
            <p:cNvSpPr/>
            <p:nvPr/>
          </p:nvSpPr>
          <p:spPr>
            <a:xfrm>
              <a:off x="4864450" y="2138709"/>
              <a:ext cx="3499990" cy="1598737"/>
            </a:xfrm>
            <a:prstGeom prst="roundRect">
              <a:avLst/>
            </a:prstGeom>
            <a:gradFill>
              <a:gsLst>
                <a:gs pos="0">
                  <a:schemeClr val="accent5">
                    <a:lumOff val="17500"/>
                    <a:alpha val="30000"/>
                  </a:schemeClr>
                </a:gs>
                <a:gs pos="100000">
                  <a:schemeClr val="accent5"/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Grab-And-Shoot-Gun Task</a:t>
              </a:r>
              <a:endPara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584E8B0-0E9C-13AE-586D-BD122E0A60A1}"/>
                </a:ext>
              </a:extLst>
            </p:cNvPr>
            <p:cNvCxnSpPr>
              <a:cxnSpLocks/>
            </p:cNvCxnSpPr>
            <p:nvPr/>
          </p:nvCxnSpPr>
          <p:spPr>
            <a:xfrm>
              <a:off x="5152473" y="3460851"/>
              <a:ext cx="3038221" cy="27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箭头: V 形 92">
              <a:extLst>
                <a:ext uri="{FF2B5EF4-FFF2-40B4-BE49-F238E27FC236}">
                  <a16:creationId xmlns:a16="http://schemas.microsoft.com/office/drawing/2014/main" id="{3FE77F50-38E6-21A8-C698-5C2252158F3E}"/>
                </a:ext>
              </a:extLst>
            </p:cNvPr>
            <p:cNvSpPr/>
            <p:nvPr/>
          </p:nvSpPr>
          <p:spPr>
            <a:xfrm>
              <a:off x="5000516" y="2638251"/>
              <a:ext cx="1079500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箭头: V 形 93">
              <a:extLst>
                <a:ext uri="{FF2B5EF4-FFF2-40B4-BE49-F238E27FC236}">
                  <a16:creationId xmlns:a16="http://schemas.microsoft.com/office/drawing/2014/main" id="{C9D9F02B-B245-F93D-A97C-609FFB15AC5C}"/>
                </a:ext>
              </a:extLst>
            </p:cNvPr>
            <p:cNvSpPr/>
            <p:nvPr/>
          </p:nvSpPr>
          <p:spPr>
            <a:xfrm>
              <a:off x="6012181" y="2641901"/>
              <a:ext cx="2195625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Grab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箭头: V 形 94">
              <a:extLst>
                <a:ext uri="{FF2B5EF4-FFF2-40B4-BE49-F238E27FC236}">
                  <a16:creationId xmlns:a16="http://schemas.microsoft.com/office/drawing/2014/main" id="{B86693AD-BD0B-DA33-E9D0-438A23B03362}"/>
                </a:ext>
              </a:extLst>
            </p:cNvPr>
            <p:cNvSpPr/>
            <p:nvPr/>
          </p:nvSpPr>
          <p:spPr>
            <a:xfrm>
              <a:off x="6012182" y="2897992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413D3024-C01C-35E3-3FCD-A21710F3E532}"/>
                </a:ext>
              </a:extLst>
            </p:cNvPr>
            <p:cNvSpPr txBox="1"/>
            <p:nvPr/>
          </p:nvSpPr>
          <p:spPr>
            <a:xfrm>
              <a:off x="5992734" y="3434308"/>
              <a:ext cx="1718752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Asynchronous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0C93E4F-AF3E-6048-8EF8-9B9FDAF88BDD}"/>
                </a:ext>
              </a:extLst>
            </p:cNvPr>
            <p:cNvSpPr txBox="1"/>
            <p:nvPr/>
          </p:nvSpPr>
          <p:spPr>
            <a:xfrm>
              <a:off x="6671583" y="2387780"/>
              <a:ext cx="1130194" cy="2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 Action</a:t>
              </a:r>
              <a:endParaRPr lang="zh-CN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箭头: V 形 97">
              <a:extLst>
                <a:ext uri="{FF2B5EF4-FFF2-40B4-BE49-F238E27FC236}">
                  <a16:creationId xmlns:a16="http://schemas.microsoft.com/office/drawing/2014/main" id="{04757510-3E04-1D05-89FF-42BF2B8B3AFA}"/>
                </a:ext>
              </a:extLst>
            </p:cNvPr>
            <p:cNvSpPr/>
            <p:nvPr/>
          </p:nvSpPr>
          <p:spPr>
            <a:xfrm>
              <a:off x="6029292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箭头: V 形 98">
              <a:extLst>
                <a:ext uri="{FF2B5EF4-FFF2-40B4-BE49-F238E27FC236}">
                  <a16:creationId xmlns:a16="http://schemas.microsoft.com/office/drawing/2014/main" id="{8D979296-59A7-7267-560D-D368D62C2CC9}"/>
                </a:ext>
              </a:extLst>
            </p:cNvPr>
            <p:cNvSpPr/>
            <p:nvPr/>
          </p:nvSpPr>
          <p:spPr>
            <a:xfrm>
              <a:off x="7184816" y="2891361"/>
              <a:ext cx="1053341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Action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箭头: V 形 99">
              <a:extLst>
                <a:ext uri="{FF2B5EF4-FFF2-40B4-BE49-F238E27FC236}">
                  <a16:creationId xmlns:a16="http://schemas.microsoft.com/office/drawing/2014/main" id="{CF099CF3-CCFA-68BB-A57E-13736367BE71}"/>
                </a:ext>
              </a:extLst>
            </p:cNvPr>
            <p:cNvSpPr/>
            <p:nvPr/>
          </p:nvSpPr>
          <p:spPr>
            <a:xfrm>
              <a:off x="6727611" y="3160209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箭头: V 形 100">
              <a:extLst>
                <a:ext uri="{FF2B5EF4-FFF2-40B4-BE49-F238E27FC236}">
                  <a16:creationId xmlns:a16="http://schemas.microsoft.com/office/drawing/2014/main" id="{BBB97956-3F0B-C75D-BA19-617A007BD144}"/>
                </a:ext>
              </a:extLst>
            </p:cNvPr>
            <p:cNvSpPr/>
            <p:nvPr/>
          </p:nvSpPr>
          <p:spPr>
            <a:xfrm>
              <a:off x="7425930" y="3154084"/>
              <a:ext cx="764764" cy="217251"/>
            </a:xfrm>
            <a:prstGeom prst="chevr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Trigger Action</a:t>
              </a:r>
              <a:endParaRPr lang="zh-CN" alt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47C372E-4DB2-85FB-284E-C80C6322B587}"/>
              </a:ext>
            </a:extLst>
          </p:cNvPr>
          <p:cNvSpPr txBox="1"/>
          <p:nvPr/>
        </p:nvSpPr>
        <p:spPr>
          <a:xfrm>
            <a:off x="7719303" y="147981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A0A6E13F-B624-CEA1-1DAC-D5D93D0566B7}"/>
              </a:ext>
            </a:extLst>
          </p:cNvPr>
          <p:cNvCxnSpPr>
            <a:stCxn id="108" idx="3"/>
            <a:endCxn id="91" idx="1"/>
          </p:cNvCxnSpPr>
          <p:nvPr/>
        </p:nvCxnSpPr>
        <p:spPr>
          <a:xfrm flipV="1">
            <a:off x="5355794" y="1110491"/>
            <a:ext cx="1349960" cy="872793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80438EC3-76B3-4C97-6FFE-B669DF6583DA}"/>
              </a:ext>
            </a:extLst>
          </p:cNvPr>
          <p:cNvCxnSpPr>
            <a:cxnSpLocks/>
            <a:stCxn id="108" idx="3"/>
            <a:endCxn id="135" idx="1"/>
          </p:cNvCxnSpPr>
          <p:nvPr/>
        </p:nvCxnSpPr>
        <p:spPr>
          <a:xfrm>
            <a:off x="5355794" y="1983284"/>
            <a:ext cx="1099631" cy="482893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5E03ED9-4798-4CD2-280B-521A2CCD31F6}"/>
              </a:ext>
            </a:extLst>
          </p:cNvPr>
          <p:cNvGrpSpPr/>
          <p:nvPr/>
        </p:nvGrpSpPr>
        <p:grpSpPr>
          <a:xfrm>
            <a:off x="1582876" y="759329"/>
            <a:ext cx="3772918" cy="2076426"/>
            <a:chOff x="839877" y="1685997"/>
            <a:chExt cx="3772918" cy="2076426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0EA9348-3536-7761-FA1B-B93829FD77B0}"/>
                </a:ext>
              </a:extLst>
            </p:cNvPr>
            <p:cNvSpPr txBox="1"/>
            <p:nvPr/>
          </p:nvSpPr>
          <p:spPr>
            <a:xfrm>
              <a:off x="1818092" y="1685997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F1406E2B-FCB4-5C0A-8E15-30B1759B776A}"/>
                </a:ext>
              </a:extLst>
            </p:cNvPr>
            <p:cNvGrpSpPr/>
            <p:nvPr/>
          </p:nvGrpSpPr>
          <p:grpSpPr>
            <a:xfrm>
              <a:off x="839877" y="2057480"/>
              <a:ext cx="3772918" cy="1704943"/>
              <a:chOff x="839877" y="2057480"/>
              <a:chExt cx="3772918" cy="1704943"/>
            </a:xfrm>
          </p:grpSpPr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E412BFF-F617-E817-CB54-CC2BAA5B685C}"/>
                  </a:ext>
                </a:extLst>
              </p:cNvPr>
              <p:cNvSpPr/>
              <p:nvPr/>
            </p:nvSpPr>
            <p:spPr>
              <a:xfrm>
                <a:off x="839877" y="2057480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F92A0F1-085E-6503-9C83-0E9A74B55060}"/>
                  </a:ext>
                </a:extLst>
              </p:cNvPr>
              <p:cNvSpPr/>
              <p:nvPr/>
            </p:nvSpPr>
            <p:spPr>
              <a:xfrm>
                <a:off x="2887767" y="2481986"/>
                <a:ext cx="1198183" cy="1130567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accent1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Output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6844E15-BC26-D249-02BE-5CA22C5D74E1}"/>
                  </a:ext>
                </a:extLst>
              </p:cNvPr>
              <p:cNvSpPr/>
              <p:nvPr/>
            </p:nvSpPr>
            <p:spPr>
              <a:xfrm>
                <a:off x="1219681" y="2475097"/>
                <a:ext cx="1107096" cy="1137456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 w="25400">
                <a:solidFill>
                  <a:schemeClr val="accent2"/>
                </a:solidFill>
                <a:prstDash val="sysDash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+mj-lt"/>
                  </a:rPr>
                  <a:t>Input</a:t>
                </a:r>
                <a:endParaRPr lang="zh-CN" altLang="en-US" sz="14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B9642DB-B739-3DB7-8C29-9830823116B5}"/>
                  </a:ext>
                </a:extLst>
              </p:cNvPr>
              <p:cNvSpPr txBox="1"/>
              <p:nvPr/>
            </p:nvSpPr>
            <p:spPr>
              <a:xfrm>
                <a:off x="3654305" y="2099850"/>
                <a:ext cx="461665" cy="9239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矩形: 圆角 111">
                    <a:extLst>
                      <a:ext uri="{FF2B5EF4-FFF2-40B4-BE49-F238E27FC236}">
                        <a16:creationId xmlns:a16="http://schemas.microsoft.com/office/drawing/2014/main" id="{A1DEC2FC-004C-6692-4636-B7B497A89D7F}"/>
                      </a:ext>
                    </a:extLst>
                  </p:cNvPr>
                  <p:cNvSpPr/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2" name="矩形: 圆角 111">
                    <a:extLst>
                      <a:ext uri="{FF2B5EF4-FFF2-40B4-BE49-F238E27FC236}">
                        <a16:creationId xmlns:a16="http://schemas.microsoft.com/office/drawing/2014/main" id="{A1DEC2FC-004C-6692-4636-B7B497A89D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7793" y="3248511"/>
                    <a:ext cx="740964" cy="205789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FCE5881F-3C56-2366-6A0D-8C6407E92D78}"/>
                  </a:ext>
                </a:extLst>
              </p:cNvPr>
              <p:cNvSpPr/>
              <p:nvPr/>
            </p:nvSpPr>
            <p:spPr>
              <a:xfrm>
                <a:off x="1320553" y="2746044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AC11C5E8-667D-A2F9-713D-B15057C7844F}"/>
                  </a:ext>
                </a:extLst>
              </p:cNvPr>
              <p:cNvSpPr/>
              <p:nvPr/>
            </p:nvSpPr>
            <p:spPr>
              <a:xfrm>
                <a:off x="1388246" y="2799867"/>
                <a:ext cx="740964" cy="20578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8BD68139-31BB-EE16-75C4-E79407CAC0E3}"/>
                      </a:ext>
                    </a:extLst>
                  </p:cNvPr>
                  <p:cNvSpPr/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𝐸𝑛𝑡𝑖𝑡𝑦</m:t>
                              </m:r>
                            </m:e>
                            <m:sub>
                              <m:r>
                                <a:rPr lang="en-US" altLang="zh-CN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8BD68139-31BB-EE16-75C4-E79407CAC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3805" y="2860644"/>
                    <a:ext cx="740964" cy="205789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493E8B6-3F13-BF70-D476-07C9251BA848}"/>
                  </a:ext>
                </a:extLst>
              </p:cNvPr>
              <p:cNvSpPr txBox="1"/>
              <p:nvPr/>
            </p:nvSpPr>
            <p:spPr>
              <a:xfrm>
                <a:off x="1758728" y="3068952"/>
                <a:ext cx="323165" cy="1790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23F7DC5A-905D-92D3-CF39-0FA984D56C5C}"/>
                  </a:ext>
                </a:extLst>
              </p:cNvPr>
              <p:cNvGrpSpPr/>
              <p:nvPr/>
            </p:nvGrpSpPr>
            <p:grpSpPr>
              <a:xfrm>
                <a:off x="2956979" y="2694099"/>
                <a:ext cx="1090648" cy="760201"/>
                <a:chOff x="2690227" y="1262560"/>
                <a:chExt cx="1444082" cy="858157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95447648-6F9F-1966-6AB2-53FDA58FAEA7}"/>
                    </a:ext>
                  </a:extLst>
                </p:cNvPr>
                <p:cNvSpPr/>
                <p:nvPr/>
              </p:nvSpPr>
              <p:spPr>
                <a:xfrm>
                  <a:off x="2690227" y="1262560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530B4119-8F67-4065-8D78-B8124AA76640}"/>
                    </a:ext>
                  </a:extLst>
                </p:cNvPr>
                <p:cNvSpPr/>
                <p:nvPr/>
              </p:nvSpPr>
              <p:spPr>
                <a:xfrm>
                  <a:off x="2775729" y="1350156"/>
                  <a:ext cx="1073264" cy="224056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5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矩形: 圆角 121">
                      <a:extLst>
                        <a:ext uri="{FF2B5EF4-FFF2-40B4-BE49-F238E27FC236}">
                          <a16:creationId xmlns:a16="http://schemas.microsoft.com/office/drawing/2014/main" id="{FF70317B-6D43-F0EB-F9C1-BC8ADD694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矩形: 圆角 121">
                      <a:extLst>
                        <a:ext uri="{FF2B5EF4-FFF2-40B4-BE49-F238E27FC236}">
                          <a16:creationId xmlns:a16="http://schemas.microsoft.com/office/drawing/2014/main" id="{FF70317B-6D43-F0EB-F9C1-BC8ADD6944D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4893" y="1414040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1D15845E-2692-29B2-AEE9-50FA5A3AE022}"/>
                    </a:ext>
                  </a:extLst>
                </p:cNvPr>
                <p:cNvSpPr txBox="1"/>
                <p:nvPr/>
              </p:nvSpPr>
              <p:spPr>
                <a:xfrm>
                  <a:off x="3312681" y="1623620"/>
                  <a:ext cx="473401" cy="25709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891FF6E-8A66-914A-77CE-8E5010645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2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𝐴𝑐𝑡𝑖𝑜𝑛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05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n-US" altLang="zh-CN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5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矩形: 圆角 123">
                      <a:extLst>
                        <a:ext uri="{FF2B5EF4-FFF2-40B4-BE49-F238E27FC236}">
                          <a16:creationId xmlns:a16="http://schemas.microsoft.com/office/drawing/2014/main" id="{A891FF6E-8A66-914A-77CE-8E50106456F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1045" y="1896661"/>
                      <a:ext cx="1073264" cy="224056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9D1C3B90-353D-C381-2D52-FFE57C695278}"/>
                  </a:ext>
                </a:extLst>
              </p:cNvPr>
              <p:cNvCxnSpPr>
                <a:cxnSpLocks/>
                <a:stCxn id="110" idx="3"/>
                <a:endCxn id="109" idx="1"/>
              </p:cNvCxnSpPr>
              <p:nvPr/>
            </p:nvCxnSpPr>
            <p:spPr>
              <a:xfrm>
                <a:off x="2326777" y="3043825"/>
                <a:ext cx="560990" cy="344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D4E7DC0-26CD-2947-E6EA-5310F2E0664C}"/>
                  </a:ext>
                </a:extLst>
              </p:cNvPr>
              <p:cNvSpPr txBox="1"/>
              <p:nvPr/>
            </p:nvSpPr>
            <p:spPr>
              <a:xfrm>
                <a:off x="2357293" y="3030186"/>
                <a:ext cx="8258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</a:t>
                </a:r>
                <a:endParaRPr lang="zh-CN" alt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19A5E7E-CDE7-8EB9-791A-AF6749386FC2}"/>
              </a:ext>
            </a:extLst>
          </p:cNvPr>
          <p:cNvGrpSpPr/>
          <p:nvPr/>
        </p:nvGrpSpPr>
        <p:grpSpPr>
          <a:xfrm>
            <a:off x="6455425" y="1932052"/>
            <a:ext cx="3690239" cy="1066615"/>
            <a:chOff x="5293458" y="3141623"/>
            <a:chExt cx="3690239" cy="1066615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EAF59ABB-FF89-7893-0172-DBC2BFB38437}"/>
                </a:ext>
              </a:extLst>
            </p:cNvPr>
            <p:cNvGrpSpPr/>
            <p:nvPr/>
          </p:nvGrpSpPr>
          <p:grpSpPr>
            <a:xfrm>
              <a:off x="5293458" y="3201605"/>
              <a:ext cx="2468789" cy="969630"/>
              <a:chOff x="4983959" y="3925890"/>
              <a:chExt cx="2468789" cy="1223767"/>
            </a:xfrm>
          </p:grpSpPr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0D5DE11-F8CD-B252-2239-DEB9103628DA}"/>
                  </a:ext>
                </a:extLst>
              </p:cNvPr>
              <p:cNvSpPr/>
              <p:nvPr/>
            </p:nvSpPr>
            <p:spPr>
              <a:xfrm>
                <a:off x="4983959" y="3925890"/>
                <a:ext cx="2468789" cy="119682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Grab-And-Drag-Box Task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D8D0B0F8-519E-2473-EC7A-BFBB3BFEE4B6}"/>
                  </a:ext>
                </a:extLst>
              </p:cNvPr>
              <p:cNvCxnSpPr/>
              <p:nvPr/>
            </p:nvCxnSpPr>
            <p:spPr>
              <a:xfrm>
                <a:off x="5249643" y="4931620"/>
                <a:ext cx="19452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箭头: V 形 136">
                <a:extLst>
                  <a:ext uri="{FF2B5EF4-FFF2-40B4-BE49-F238E27FC236}">
                    <a16:creationId xmlns:a16="http://schemas.microsoft.com/office/drawing/2014/main" id="{254763D3-DCD9-0EDC-C736-6DC3325AC896}"/>
                  </a:ext>
                </a:extLst>
              </p:cNvPr>
              <p:cNvSpPr/>
              <p:nvPr/>
            </p:nvSpPr>
            <p:spPr>
              <a:xfrm>
                <a:off x="5193743" y="436386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箭头: V 形 137">
                <a:extLst>
                  <a:ext uri="{FF2B5EF4-FFF2-40B4-BE49-F238E27FC236}">
                    <a16:creationId xmlns:a16="http://schemas.microsoft.com/office/drawing/2014/main" id="{A9BD8A02-BD27-9EB7-B081-5DD6140D2BFA}"/>
                  </a:ext>
                </a:extLst>
              </p:cNvPr>
              <p:cNvSpPr/>
              <p:nvPr/>
            </p:nvSpPr>
            <p:spPr>
              <a:xfrm>
                <a:off x="6205409" y="436751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箭头: V 形 138">
                <a:extLst>
                  <a:ext uri="{FF2B5EF4-FFF2-40B4-BE49-F238E27FC236}">
                    <a16:creationId xmlns:a16="http://schemas.microsoft.com/office/drawing/2014/main" id="{4083387E-B2C2-3644-1451-3E0D64E665C6}"/>
                  </a:ext>
                </a:extLst>
              </p:cNvPr>
              <p:cNvSpPr/>
              <p:nvPr/>
            </p:nvSpPr>
            <p:spPr>
              <a:xfrm>
                <a:off x="6205409" y="4619795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9B30F0F6-07D6-6EA5-7489-EA3D55F0FF69}"/>
                  </a:ext>
                </a:extLst>
              </p:cNvPr>
              <p:cNvSpPr txBox="1"/>
              <p:nvPr/>
            </p:nvSpPr>
            <p:spPr>
              <a:xfrm>
                <a:off x="5527105" y="4866520"/>
                <a:ext cx="1718752" cy="28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E39263BD-CA0A-6E6E-D91B-06E7D8B15887}"/>
                  </a:ext>
                </a:extLst>
              </p:cNvPr>
              <p:cNvSpPr txBox="1"/>
              <p:nvPr/>
            </p:nvSpPr>
            <p:spPr>
              <a:xfrm>
                <a:off x="6319572" y="4133141"/>
                <a:ext cx="1130194" cy="28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D2E0857D-43FA-8962-498A-94AD15F37F82}"/>
                </a:ext>
              </a:extLst>
            </p:cNvPr>
            <p:cNvGrpSpPr/>
            <p:nvPr/>
          </p:nvGrpSpPr>
          <p:grpSpPr>
            <a:xfrm>
              <a:off x="7787292" y="3141623"/>
              <a:ext cx="1196405" cy="1066615"/>
              <a:chOff x="7555380" y="3691627"/>
              <a:chExt cx="1332606" cy="1253399"/>
            </a:xfrm>
          </p:grpSpPr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15FA32CA-0CAD-586F-E3FC-B69CDD2FE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31684" y="4201804"/>
                <a:ext cx="544889" cy="583899"/>
              </a:xfrm>
              <a:prstGeom prst="rect">
                <a:avLst/>
              </a:prstGeom>
            </p:spPr>
          </p:pic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4583340-A520-7B30-C4D2-0342E8CFDA9D}"/>
                  </a:ext>
                </a:extLst>
              </p:cNvPr>
              <p:cNvGrpSpPr/>
              <p:nvPr/>
            </p:nvGrpSpPr>
            <p:grpSpPr>
              <a:xfrm>
                <a:off x="7555380" y="3691627"/>
                <a:ext cx="1332606" cy="513371"/>
                <a:chOff x="4476466" y="5173589"/>
                <a:chExt cx="2558891" cy="866458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B6768277-2B1C-D5D5-91E1-6A17A19305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476466" y="5173589"/>
                  <a:ext cx="2558891" cy="767377"/>
                </a:xfrm>
                <a:prstGeom prst="rect">
                  <a:avLst/>
                </a:prstGeom>
              </p:spPr>
            </p:pic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2786C613-6315-4F03-00C4-7A411B181EC7}"/>
                    </a:ext>
                  </a:extLst>
                </p:cNvPr>
                <p:cNvCxnSpPr/>
                <p:nvPr/>
              </p:nvCxnSpPr>
              <p:spPr>
                <a:xfrm>
                  <a:off x="4896289" y="5524886"/>
                  <a:ext cx="1601878" cy="1630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21D4B761-44D9-DF0D-6F6F-A2D1B7D14E1E}"/>
                    </a:ext>
                  </a:extLst>
                </p:cNvPr>
                <p:cNvSpPr txBox="1"/>
                <p:nvPr/>
              </p:nvSpPr>
              <p:spPr>
                <a:xfrm rot="414549">
                  <a:off x="4815894" y="5643269"/>
                  <a:ext cx="1939669" cy="3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Move to approcach</a:t>
                  </a:r>
                  <a:endParaRPr lang="zh-CN" altLang="en-US" sz="7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0A469C58-12FC-C33B-D70E-D2611245079B}"/>
                  </a:ext>
                </a:extLst>
              </p:cNvPr>
              <p:cNvSpPr txBox="1"/>
              <p:nvPr/>
            </p:nvSpPr>
            <p:spPr>
              <a:xfrm>
                <a:off x="8171249" y="4272457"/>
                <a:ext cx="4466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A55FB67-732D-FFB6-8361-7D53674D1B5A}"/>
                  </a:ext>
                </a:extLst>
              </p:cNvPr>
              <p:cNvSpPr txBox="1"/>
              <p:nvPr/>
            </p:nvSpPr>
            <p:spPr>
              <a:xfrm>
                <a:off x="7831684" y="4744971"/>
                <a:ext cx="8504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Walk Around</a:t>
                </a:r>
                <a:endParaRPr lang="zh-CN" altLang="en-US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49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42F8-CF52-3483-4DF8-B0A5F4B5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B90F8EA0-4AAF-69EF-5BE6-AA72CDE8BA7A}"/>
              </a:ext>
            </a:extLst>
          </p:cNvPr>
          <p:cNvSpPr txBox="1"/>
          <p:nvPr/>
        </p:nvSpPr>
        <p:spPr>
          <a:xfrm>
            <a:off x="5299583" y="180766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B351D30-0180-3D61-1EF5-1B6D65A313C1}"/>
              </a:ext>
            </a:extLst>
          </p:cNvPr>
          <p:cNvGrpSpPr/>
          <p:nvPr/>
        </p:nvGrpSpPr>
        <p:grpSpPr>
          <a:xfrm>
            <a:off x="6426442" y="969201"/>
            <a:ext cx="3499990" cy="2013541"/>
            <a:chOff x="5928710" y="902044"/>
            <a:chExt cx="3499990" cy="201354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6C9EE4-F8D0-20D0-01FD-240963B96DAF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FB598AB0-5E57-F269-199B-8D82D0674745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401384E-EF81-3C8F-A230-5D52FFA24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箭头: V 形 84">
                <a:extLst>
                  <a:ext uri="{FF2B5EF4-FFF2-40B4-BE49-F238E27FC236}">
                    <a16:creationId xmlns:a16="http://schemas.microsoft.com/office/drawing/2014/main" id="{F07795F9-7BC6-2651-0009-AC2DC262E9A5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箭头: V 形 85">
                <a:extLst>
                  <a:ext uri="{FF2B5EF4-FFF2-40B4-BE49-F238E27FC236}">
                    <a16:creationId xmlns:a16="http://schemas.microsoft.com/office/drawing/2014/main" id="{63C305C7-16CD-1318-7405-1BBD7D34528B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箭头: V 形 88">
                <a:extLst>
                  <a:ext uri="{FF2B5EF4-FFF2-40B4-BE49-F238E27FC236}">
                    <a16:creationId xmlns:a16="http://schemas.microsoft.com/office/drawing/2014/main" id="{CFBCEECE-7BCA-EB0E-3870-33BE60D7B3B6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7B6A68D-D44F-6511-C354-78DDC4A38F40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E1A7F65-B7C8-9809-8228-20047D2A9ECE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箭头: V 形 92">
                <a:extLst>
                  <a:ext uri="{FF2B5EF4-FFF2-40B4-BE49-F238E27FC236}">
                    <a16:creationId xmlns:a16="http://schemas.microsoft.com/office/drawing/2014/main" id="{87CA0E98-3281-EB6C-504E-6EF0A3894DBC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箭头: V 形 93">
                <a:extLst>
                  <a:ext uri="{FF2B5EF4-FFF2-40B4-BE49-F238E27FC236}">
                    <a16:creationId xmlns:a16="http://schemas.microsoft.com/office/drawing/2014/main" id="{340AAB52-824C-2EB2-210C-DD19AE03FC83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箭头: V 形 94">
                <a:extLst>
                  <a:ext uri="{FF2B5EF4-FFF2-40B4-BE49-F238E27FC236}">
                    <a16:creationId xmlns:a16="http://schemas.microsoft.com/office/drawing/2014/main" id="{ECB1D9E5-E686-2A74-E505-8C7557B98D66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箭头: V 形 95">
                <a:extLst>
                  <a:ext uri="{FF2B5EF4-FFF2-40B4-BE49-F238E27FC236}">
                    <a16:creationId xmlns:a16="http://schemas.microsoft.com/office/drawing/2014/main" id="{153B2B19-F9E7-0BBD-94D7-43E67779DA7E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6C7E056-6853-6901-4336-C87D869776D7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89D4870F-49FE-C191-DC9B-2FE4F6F90ADF}"/>
              </a:ext>
            </a:extLst>
          </p:cNvPr>
          <p:cNvGrpSpPr/>
          <p:nvPr/>
        </p:nvGrpSpPr>
        <p:grpSpPr>
          <a:xfrm>
            <a:off x="1029472" y="969201"/>
            <a:ext cx="3772918" cy="2059054"/>
            <a:chOff x="1393857" y="1265534"/>
            <a:chExt cx="3772918" cy="205905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849D811-7DB7-3E79-971B-FE7C0C741D9F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DF7FEE5E-26C6-A2BC-77BB-505ACD753E62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4E65E7F4-22AF-1F2C-72D5-0C2ACB1DF2B9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9A076A42-927F-BBA5-5862-DC65E80B0E37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C03DCD5-A140-6034-82DC-264519331D87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1424658-152C-CD5D-C827-A96A99909354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1E8A050-4B94-94A4-A091-991EE4277793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872D6CF1-EC05-4588-661C-812A1E0C8F49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: 圆角 37">
                  <a:extLst>
                    <a:ext uri="{FF2B5EF4-FFF2-40B4-BE49-F238E27FC236}">
                      <a16:creationId xmlns:a16="http://schemas.microsoft.com/office/drawing/2014/main" id="{08155E38-7E46-2E10-25B8-312D43043D73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02478B7-3591-3801-D6F8-318D1D33B455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2806FC4-396D-8A93-2117-5DC896E3E745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11" name="矩形: 圆角 10">
                    <a:extLst>
                      <a:ext uri="{FF2B5EF4-FFF2-40B4-BE49-F238E27FC236}">
                        <a16:creationId xmlns:a16="http://schemas.microsoft.com/office/drawing/2014/main" id="{E102F1C8-BD5A-4789-BBF3-88CE4F0E0BC5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矩形: 圆角 11">
                    <a:extLst>
                      <a:ext uri="{FF2B5EF4-FFF2-40B4-BE49-F238E27FC236}">
                        <a16:creationId xmlns:a16="http://schemas.microsoft.com/office/drawing/2014/main" id="{79901EB2-2350-DB2D-B58E-9A963E83A187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1C8CAC96-D433-7791-C47D-71E03672E8A1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EBA8F254-BEF7-1001-8A5F-AF0A87BCBE94}"/>
                    </a:ext>
                  </a:extLst>
                </p:cNvPr>
                <p:cNvCxnSpPr>
                  <a:cxnSpLocks/>
                  <a:stCxn id="42" idx="3"/>
                  <a:endCxn id="50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7971DF56-7D45-DA3D-5D9E-A262950173EA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DE6F79D-0994-C947-2FB2-C5857B06DCFF}"/>
              </a:ext>
            </a:extLst>
          </p:cNvPr>
          <p:cNvSpPr txBox="1"/>
          <p:nvPr/>
        </p:nvSpPr>
        <p:spPr>
          <a:xfrm>
            <a:off x="1706938" y="349716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1A794D9-6979-889F-F394-928174AC091E}"/>
              </a:ext>
            </a:extLst>
          </p:cNvPr>
          <p:cNvCxnSpPr>
            <a:stCxn id="20" idx="3"/>
            <a:endCxn id="81" idx="1"/>
          </p:cNvCxnSpPr>
          <p:nvPr/>
        </p:nvCxnSpPr>
        <p:spPr>
          <a:xfrm>
            <a:off x="4802390" y="217578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D5CED3-798B-1D99-CFD3-744DA430FD03}"/>
              </a:ext>
            </a:extLst>
          </p:cNvPr>
          <p:cNvSpPr txBox="1"/>
          <p:nvPr/>
        </p:nvSpPr>
        <p:spPr>
          <a:xfrm>
            <a:off x="4626894" y="312783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9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17830" y="269240"/>
            <a:ext cx="10782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Work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40" y="1041400"/>
            <a:ext cx="108045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(ICSE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22)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短文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VRTest: An Extensible Framework for Automatic Testing</a:t>
            </a:r>
          </a:p>
          <a:p>
            <a:pPr indent="45720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通过控制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Camera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（类似于玩家第一视角），通过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Moneky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Greed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算法让摄像机在场景中，接近可交互物体、并进行点击，达到场景探索的目标，并尝试触发和检测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bug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。</a:t>
            </a:r>
          </a:p>
          <a:p>
            <a:pPr indent="45720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本质上是在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上模拟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调试，做了一个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Agent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去代替人地毯式玩游戏找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bug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。</a:t>
            </a:r>
          </a:p>
          <a:p>
            <a:pPr indent="45720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用了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个项目评估模型、发现了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bug</a:t>
            </a:r>
          </a:p>
          <a:p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(ASE '23) VRGuide: Efficient Testing of Virtual Reality Scenes via Dynamic Cut Coverage</a:t>
            </a:r>
          </a:p>
          <a:p>
            <a:pPr indent="45720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上一篇工作的推进</a:t>
            </a:r>
          </a:p>
          <a:p>
            <a:pPr indent="45720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Cut Theory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 Watchman Route Problem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问题出发，从计算几何的角度优化寻路问题，把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VRTest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作为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Baseline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进行比较，测试了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8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个项目，用代码覆盖率、耗时、交互物体覆盖率作为评价指标。</a:t>
            </a:r>
            <a:b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缺点：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只能模拟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鼠标左键点击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”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这个简单操作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不能处理比如抓取物体、移动物体、开门等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VR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常见交互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测试的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VR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项目都是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2019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年左右，比较老，</a:t>
            </a:r>
            <a:r>
              <a:rPr 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不太适用于新的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VR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交互系统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测试的项目数据量比较少、发现的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bug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比较少</a:t>
            </a:r>
          </a:p>
          <a:p>
            <a:pPr indent="457200"/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不能解决固定交互序列问题（比如先找钥匙、再开门、再按钮）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mMTc3MzczMzIyNTIxYWJlYTBhZjAxYjVhMDg3N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1303</Words>
  <Application>Microsoft Office PowerPoint</Application>
  <PresentationFormat>宽屏</PresentationFormat>
  <Paragraphs>181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正阳 朱</cp:lastModifiedBy>
  <cp:revision>904</cp:revision>
  <dcterms:created xsi:type="dcterms:W3CDTF">2019-06-19T02:08:00Z</dcterms:created>
  <dcterms:modified xsi:type="dcterms:W3CDTF">2025-01-19T13:25:49Z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5D0A421602E94C25922F818528D6679A_11</vt:lpwstr>
  </property>
</Properties>
</file>