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18"/>
  </p:notesMasterIdLst>
  <p:sldIdLst>
    <p:sldId id="428" r:id="rId2"/>
    <p:sldId id="425" r:id="rId3"/>
    <p:sldId id="442" r:id="rId4"/>
    <p:sldId id="429" r:id="rId5"/>
    <p:sldId id="430" r:id="rId6"/>
    <p:sldId id="432" r:id="rId7"/>
    <p:sldId id="431" r:id="rId8"/>
    <p:sldId id="433" r:id="rId9"/>
    <p:sldId id="443" r:id="rId10"/>
    <p:sldId id="435" r:id="rId11"/>
    <p:sldId id="436" r:id="rId12"/>
    <p:sldId id="437" r:id="rId13"/>
    <p:sldId id="438" r:id="rId14"/>
    <p:sldId id="440" r:id="rId15"/>
    <p:sldId id="441" r:id="rId16"/>
    <p:sldId id="42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郭瀚阳" initials="瀚郭" lastIdx="3" clrIdx="0">
    <p:extLst>
      <p:ext uri="{19B8F6BF-5375-455C-9EA6-DF929625EA0E}">
        <p15:presenceInfo xmlns:p15="http://schemas.microsoft.com/office/powerpoint/2012/main" userId="S::guohy36@ms.sysu.edu.cn::ef259d46-19e9-45ff-9982-0e8810bbed9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B51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86501" autoAdjust="0"/>
  </p:normalViewPr>
  <p:slideViewPr>
    <p:cSldViewPr snapToGrid="0" snapToObjects="1">
      <p:cViewPr varScale="1">
        <p:scale>
          <a:sx n="123" d="100"/>
          <a:sy n="123" d="100"/>
        </p:scale>
        <p:origin x="8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郭瀚阳" userId="ef259d46-19e9-45ff-9982-0e8810bbed94" providerId="ADAL" clId="{F1F7A6B0-55D4-4DA3-8C05-8BAECB123FB2}"/>
    <pc:docChg chg="modSld">
      <pc:chgData name="郭瀚阳" userId="ef259d46-19e9-45ff-9982-0e8810bbed94" providerId="ADAL" clId="{F1F7A6B0-55D4-4DA3-8C05-8BAECB123FB2}" dt="2025-01-19T06:20:42.096" v="6"/>
      <pc:docMkLst>
        <pc:docMk/>
      </pc:docMkLst>
      <pc:sldChg chg="modCm">
        <pc:chgData name="郭瀚阳" userId="ef259d46-19e9-45ff-9982-0e8810bbed94" providerId="ADAL" clId="{F1F7A6B0-55D4-4DA3-8C05-8BAECB123FB2}" dt="2025-01-19T06:16:44.900" v="3"/>
        <pc:sldMkLst>
          <pc:docMk/>
          <pc:sldMk cId="1862097689" sldId="429"/>
        </pc:sldMkLst>
      </pc:sldChg>
      <pc:sldChg chg="modCm">
        <pc:chgData name="郭瀚阳" userId="ef259d46-19e9-45ff-9982-0e8810bbed94" providerId="ADAL" clId="{F1F7A6B0-55D4-4DA3-8C05-8BAECB123FB2}" dt="2025-01-19T06:20:42.096" v="6"/>
        <pc:sldMkLst>
          <pc:docMk/>
          <pc:sldMk cId="2307985935" sldId="434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4:33.538" idx="1">
    <p:pos x="10" y="10"/>
    <p:text>1.感觉这一页和上一页过度有点突然，具体是什么问题，对应了什么tool好像没有说明（应该是测试的tool）
2.SOTA大写
3.no generalization应该是scalability？可以用一些比较专业的术语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1-19T14:19:09.790" idx="3">
    <p:pos x="10" y="10"/>
    <p:text>这一页之前要不要加一个总的overview的图，就是你周报里画的那个methodology的图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40A07-CB81-B94E-8486-6299C881C602}" type="datetimeFigureOut">
              <a:rPr kumimoji="1" lang="zh-CN" altLang="en-US" smtClean="0"/>
              <a:t>2025/1/19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EFDB2-DEE3-F041-A376-A8AE77F3A6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474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840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63CF3-EA68-6D5B-411C-DFF62521D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0F0B31-6244-4F6F-DB6A-2974E0BAF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3ED0A1-18CE-8561-42E0-554ADFC01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31CDDC-2502-B7A9-4F4E-9CDFDDF1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39685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5610E-C035-0E6F-BCAD-8301106A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9E47295-5F90-18C2-6FBE-8E58AEF14F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483334-AAB2-1490-B3BD-4E362BD71B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06F204-A986-906C-D8F3-6E3A6AD7D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8957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7BB5-3F6F-44F9-C5CF-5917596A0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B3518-A850-1036-B612-ED0A38228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A365D87-D6A9-F53A-4D8F-A1DA5A592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CDC3FC-D23F-2A7D-3203-C6F5C032B8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87180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7B5AE-0196-4978-D784-089A3A40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21B1BC-65B6-80DF-32C2-EED4D6ED4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A856A24-8656-8FC9-3682-4BD47DE66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86DB-9BE3-364C-E135-9C65A2278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3795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BCBE4-7BAF-E032-1286-46B3C18F0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F3AD22-D446-DA29-0CA2-C24284476D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225EED-13AA-7BF5-F2A5-59C36BED5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F3B12A-41D9-637A-3645-966BBA78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4424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18504-B1AA-F2DF-3565-1AF8FAFE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CC8ADE-E729-9EA8-7E32-70CFF0E55C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5BACA3C-5DD6-6AFC-4D9F-85540BCEC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73883F-0390-2DFA-281A-D06947ACD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18014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研究背景：许多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、人工检测困难且费事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0528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131C3-FB82-A73B-7925-DD2C774FD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BD34BF1-A5B5-62A1-95B1-711B8901B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CAAE0AD-D3F1-B397-3F7D-1293CB1F66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</a:t>
            </a:r>
            <a:r>
              <a:rPr kumimoji="1" lang="zh-CN" altLang="en-US" sz="1200" dirty="0"/>
              <a:t>研究背景：</a:t>
            </a:r>
            <a:r>
              <a:rPr kumimoji="1" lang="en-US" altLang="zh-CN" sz="1200" dirty="0"/>
              <a:t>bug</a:t>
            </a:r>
            <a:r>
              <a:rPr kumimoji="1" lang="zh-CN" altLang="en-US" sz="1200" dirty="0"/>
              <a:t>检测工具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21E321-A18E-E250-7D69-FC129509A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0200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601366-D851-155B-FC70-BA9DBF35F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BC5CFCA-67A4-1AF5-641D-90D9912E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01A14-A52F-F930-AD81-BA4198889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场景探索能力差、没有通用性问题、无法解决线性和非线性任务、无法发现潜在问题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6F8414-2430-C123-2D80-3198AE22F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967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0C356-DFE3-CD3B-2AC1-FD17A35F4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822F540-C2EC-3101-AD58-0A0C791D14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1A39A9-D610-7FCE-6DEC-E65F240D8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两个例子，一个是复杂的场景交互，一个是潜在问题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1348040-5238-5801-8F8F-694515F20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7208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AE0FE-8807-460E-68B1-3E2C981F4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AB8B91-19CB-342B-F054-372910EFB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A7FC5E-C91D-A274-2950-1831B83AC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Wuji</a:t>
            </a:r>
            <a:r>
              <a:rPr kumimoji="1" lang="zh-CN" altLang="en-US" sz="1200" dirty="0"/>
              <a:t>，是能用于动作游戏，且只能触发释放技能，没有场景探索能力</a:t>
            </a:r>
            <a:br>
              <a:rPr kumimoji="1" lang="en-US" altLang="zh-CN" sz="1200" dirty="0"/>
            </a:br>
            <a:r>
              <a:rPr kumimoji="1" lang="zh-CN" altLang="en-US" sz="1200" dirty="0"/>
              <a:t>是基于演化强化学习的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0D6BE6-EBC9-A067-7C5F-FE5368DB72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413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5CFC4-4852-872B-FDDF-EA4AB11B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4C70B35-74FB-9297-0E58-C75B905A3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0A9509-7796-7727-48DF-65E024CA3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200" dirty="0"/>
              <a:t>VRGuide</a:t>
            </a:r>
            <a:r>
              <a:rPr kumimoji="1" lang="zh-CN" altLang="en-US" sz="1200" dirty="0"/>
              <a:t>，重点在于寻路优化，但是只能点击，没有复杂</a:t>
            </a:r>
            <a:r>
              <a:rPr kumimoji="1" lang="en-US" altLang="zh-CN" sz="1200" dirty="0"/>
              <a:t>VR</a:t>
            </a:r>
            <a:r>
              <a:rPr kumimoji="1" lang="zh-CN" altLang="en-US" sz="1200" dirty="0"/>
              <a:t>交互能力，数据集太陈旧且数量少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47302E-CCC6-1537-D899-3BC13AAEE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94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5B02B-5189-1732-05E4-319670AE5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4F68B9A-B8C9-56AF-DF47-117113D1C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09CDAFE-D8E9-C844-8549-A6F82EC13B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sz="1200" dirty="0"/>
              <a:t>目标是设计一个足够聪明的智能体，从而能够提高这些指标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D5850-CFAB-75D3-3D3D-39C1C0800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464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CB1C4-F418-8C08-E466-AE5401F4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20CD6EE-5457-7749-9BF0-B0E32F95D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D224B0-0628-2E62-3250-AC165A9D9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sz="1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9527CF-63E5-EE3F-637D-55759031CA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EFDB2-DEE3-F041-A376-A8AE77F3A626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5983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241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411B78-907C-8C41-9796-763990A089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709" y="-1"/>
            <a:ext cx="10210576" cy="928685"/>
          </a:xfrm>
          <a:prstGeom prst="rect">
            <a:avLst/>
          </a:prstGeom>
        </p:spPr>
        <p:txBody>
          <a:bodyPr anchor="ctr" anchorCtr="0"/>
          <a:lstStyle>
            <a:lvl1pPr>
              <a:lnSpc>
                <a:spcPct val="100000"/>
              </a:lnSpc>
              <a:defRPr sz="36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在这里填，求不弄乱样式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45E814-C6A3-4240-9428-811D560E871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46709" y="1227147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3CF80-3F43-074A-8FA4-A9800BF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2000">
                <a:solidFill>
                  <a:srgbClr val="0B5128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4E334DFF-A8DE-B148-81B1-4F37B46AC470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  <p:cxnSp>
        <p:nvCxnSpPr>
          <p:cNvPr id="7" name="直接连接符 9">
            <a:extLst>
              <a:ext uri="{FF2B5EF4-FFF2-40B4-BE49-F238E27FC236}">
                <a16:creationId xmlns:a16="http://schemas.microsoft.com/office/drawing/2014/main" id="{2A20E628-2C5A-D44D-B49A-6EC863E2FED0}"/>
              </a:ext>
            </a:extLst>
          </p:cNvPr>
          <p:cNvCxnSpPr>
            <a:cxnSpLocks/>
          </p:cNvCxnSpPr>
          <p:nvPr userDrawn="1"/>
        </p:nvCxnSpPr>
        <p:spPr>
          <a:xfrm>
            <a:off x="0" y="928688"/>
            <a:ext cx="12192000" cy="0"/>
          </a:xfrm>
          <a:prstGeom prst="line">
            <a:avLst/>
          </a:prstGeom>
          <a:ln w="38100">
            <a:solidFill>
              <a:srgbClr val="0B51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E:\学校\20121109221446303940.jpg">
            <a:extLst>
              <a:ext uri="{FF2B5EF4-FFF2-40B4-BE49-F238E27FC236}">
                <a16:creationId xmlns:a16="http://schemas.microsoft.com/office/drawing/2014/main" id="{F4CF1D26-F1B0-6D44-963A-914506CBF8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1845" y="434104"/>
            <a:ext cx="989166" cy="989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832BD33-9930-6048-9B87-2B725701F39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9" y="6206283"/>
            <a:ext cx="1493521" cy="497841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605E32E1-50A6-8E45-BD93-93794E264CA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7230" y="1942078"/>
            <a:ext cx="4354455" cy="581057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685800" indent="-228600">
              <a:lnSpc>
                <a:spcPct val="150000"/>
              </a:lnSpc>
              <a:buClr>
                <a:srgbClr val="0B5128"/>
              </a:buClr>
              <a:buFont typeface="Wingdings" pitchFamily="2" charset="2"/>
              <a:buChar char="Ø"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>
              <a:lnSpc>
                <a:spcPct val="150000"/>
              </a:lnSpc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在这里填，求不弄乱样式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409360-B745-984C-BDF1-2A9786E517B7}"/>
              </a:ext>
            </a:extLst>
          </p:cNvPr>
          <p:cNvSpPr txBox="1"/>
          <p:nvPr userDrawn="1"/>
        </p:nvSpPr>
        <p:spPr>
          <a:xfrm>
            <a:off x="2788920" y="23552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23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4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652CC4A-DCD8-B247-AD38-F2B8D479C240}"/>
              </a:ext>
            </a:extLst>
          </p:cNvPr>
          <p:cNvSpPr>
            <a:spLocks noGrp="1"/>
          </p:cNvSpPr>
          <p:nvPr/>
        </p:nvSpPr>
        <p:spPr bwMode="auto">
          <a:xfrm>
            <a:off x="-142240" y="2241899"/>
            <a:ext cx="12476480" cy="8886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0B512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VRAgent: An Agent-based Tool for Automated VR GUI Testing</a:t>
            </a:r>
          </a:p>
          <a:p>
            <a:pPr algn="ctr"/>
            <a:endParaRPr lang="en-US" altLang="zh-CN" sz="3600" dirty="0">
              <a:solidFill>
                <a:srgbClr val="0B512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副标题 2">
            <a:extLst>
              <a:ext uri="{FF2B5EF4-FFF2-40B4-BE49-F238E27FC236}">
                <a16:creationId xmlns:a16="http://schemas.microsoft.com/office/drawing/2014/main" id="{D545DC5F-5F1F-8641-B6C5-0ED2EDF17575}"/>
              </a:ext>
            </a:extLst>
          </p:cNvPr>
          <p:cNvSpPr>
            <a:spLocks noGrp="1"/>
          </p:cNvSpPr>
          <p:nvPr/>
        </p:nvSpPr>
        <p:spPr bwMode="auto">
          <a:xfrm>
            <a:off x="1524000" y="3644614"/>
            <a:ext cx="9144000" cy="157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None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</a:defRPr>
            </a:lvl2pPr>
            <a:lvl3pPr marL="914400" indent="0" algn="ctr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None/>
              <a:defRPr sz="2400">
                <a:solidFill>
                  <a:schemeClr val="tx1"/>
                </a:solidFill>
                <a:latin typeface="+mn-lt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2860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7432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2004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657600" indent="0" algn="ctr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None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朱正阳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2025.1.21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688E883-9BFB-564A-945E-ACAAD0382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248" y="499577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DD1B5A-A174-C341-A25A-58014411F20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/>
        </p:blipFill>
        <p:spPr>
          <a:xfrm>
            <a:off x="3598285" y="4867343"/>
            <a:ext cx="1891145" cy="87606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9090F4B-157D-4B9B-B8B0-2382B842D2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07630" y="4938660"/>
            <a:ext cx="82581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8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78693-1C88-FC2B-D95C-A191A6A5F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ED34878-6524-1795-839D-D217BF302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4397BAC-569C-D94E-E9B1-BFFD26498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Scene Exploration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BC6D623-486F-498E-5A7D-2BB150BEA7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Navigation Module: Pre-Baked NavMesh + NavmeshAgent;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Shortest Hamiltonian Path Problem: Algorithms based on (1). Greedy,  (2).Backtracking-branch and bound pruning, (3). State Compression Dynamic Programming for optimizing global pathfinding problems;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070B093-5E92-FED4-99E8-D126F10B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10</a:t>
            </a:fld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E1E8C5-7CD4-070B-8D61-B66531188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228" y="3876486"/>
            <a:ext cx="2845541" cy="235384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DEB601D-0720-C34F-26A6-6A725E28A945}"/>
              </a:ext>
            </a:extLst>
          </p:cNvPr>
          <p:cNvSpPr txBox="1"/>
          <p:nvPr/>
        </p:nvSpPr>
        <p:spPr>
          <a:xfrm>
            <a:off x="4009670" y="6173406"/>
            <a:ext cx="3873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latin typeface="Times New Roman" panose="02020603050405020304" charset="0"/>
                <a:cs typeface="Times New Roman" panose="02020603050405020304" charset="0"/>
              </a:rPr>
              <a:t>Fig. a scene with pre-baked NavMesh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580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8B3914-C216-2B05-2856-25019A822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F3D85A8-1B7C-9156-0AAA-66B2313F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175E4E7B-8D57-7D8D-44FA-1DE158DA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Framework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71A9D8F-9492-A02E-7277-FAFEB4C91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Entity interface for abstracting different VR MonoBehaviour Class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Base Action class for abstracting indivisible action of VRAgent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Task Generator for generating List&lt;BaseAction&gt; result of the input BaseEntity[];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9BDB20F-4028-5F5C-C639-E3595F690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11</a:t>
            </a:fld>
            <a:endParaRPr kumimoji="1"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D1C3554-5F52-EADE-9ABC-B127D409E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68" y="3159611"/>
            <a:ext cx="7875062" cy="34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733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75D28-DA12-8370-3579-E104B793F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4EE8585D-F7E3-E59D-BBF3-EEA8D5DC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0D9762-DB37-73A8-C596-75B512893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Framework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CBA3BBB-C97F-508F-8F06-47A24744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12</a:t>
            </a:fld>
            <a:endParaRPr kumimoji="1"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C8155D07-2D3D-61E1-E027-FF3573FB0475}"/>
              </a:ext>
            </a:extLst>
          </p:cNvPr>
          <p:cNvSpPr txBox="1"/>
          <p:nvPr/>
        </p:nvSpPr>
        <p:spPr>
          <a:xfrm>
            <a:off x="5587606" y="2322082"/>
            <a:ext cx="825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A2D66840-B72C-B39D-37E1-DD5074573FF6}"/>
              </a:ext>
            </a:extLst>
          </p:cNvPr>
          <p:cNvGrpSpPr/>
          <p:nvPr/>
        </p:nvGrpSpPr>
        <p:grpSpPr>
          <a:xfrm>
            <a:off x="6714465" y="1483621"/>
            <a:ext cx="3499990" cy="2013541"/>
            <a:chOff x="5928710" y="902044"/>
            <a:chExt cx="3499990" cy="201354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A08B1C6-9B16-9CA9-9F99-F092E92E620C}"/>
                </a:ext>
              </a:extLst>
            </p:cNvPr>
            <p:cNvGrpSpPr/>
            <p:nvPr/>
          </p:nvGrpSpPr>
          <p:grpSpPr>
            <a:xfrm>
              <a:off x="5928710" y="1316848"/>
              <a:ext cx="3499990" cy="1598737"/>
              <a:chOff x="4864450" y="2138710"/>
              <a:chExt cx="3499990" cy="159873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FBA3C86C-0A3B-E907-D542-F1BD578E18BE}"/>
                  </a:ext>
                </a:extLst>
              </p:cNvPr>
              <p:cNvSpPr/>
              <p:nvPr/>
            </p:nvSpPr>
            <p:spPr>
              <a:xfrm>
                <a:off x="4864450" y="2138710"/>
                <a:ext cx="3499990" cy="1598737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3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tIns="0" rtlCol="0" anchor="t" anchorCtr="0"/>
              <a:lstStyle/>
              <a:p>
                <a:pPr algn="ctr"/>
                <a:r>
                  <a:rPr lang="en-US" altLang="zh-CN" sz="14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新宋体" panose="02010609030101010101" pitchFamily="49" charset="-122"/>
                    <a:cs typeface="Times New Roman" panose="02020603050405020304" pitchFamily="18" charset="0"/>
                  </a:rPr>
                  <a:t>Grab-And-Shoot-Gun Task</a:t>
                </a:r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C4002C21-11F3-529E-08DB-0D111ACCB8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52473" y="3460851"/>
                <a:ext cx="3038221" cy="276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箭头: V 形 51">
                <a:extLst>
                  <a:ext uri="{FF2B5EF4-FFF2-40B4-BE49-F238E27FC236}">
                    <a16:creationId xmlns:a16="http://schemas.microsoft.com/office/drawing/2014/main" id="{09EE131D-D53D-9EEB-31E8-3A8AFD8E4B2D}"/>
                  </a:ext>
                </a:extLst>
              </p:cNvPr>
              <p:cNvSpPr/>
              <p:nvPr/>
            </p:nvSpPr>
            <p:spPr>
              <a:xfrm>
                <a:off x="5000516" y="2638251"/>
                <a:ext cx="1079500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箭头: V 形 52">
                <a:extLst>
                  <a:ext uri="{FF2B5EF4-FFF2-40B4-BE49-F238E27FC236}">
                    <a16:creationId xmlns:a16="http://schemas.microsoft.com/office/drawing/2014/main" id="{D3EC7CE7-1F9C-625C-0D2D-E5C7CD5CAF5D}"/>
                  </a:ext>
                </a:extLst>
              </p:cNvPr>
              <p:cNvSpPr/>
              <p:nvPr/>
            </p:nvSpPr>
            <p:spPr>
              <a:xfrm>
                <a:off x="6012181" y="2641901"/>
                <a:ext cx="2195625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Grab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箭头: V 形 53">
                <a:extLst>
                  <a:ext uri="{FF2B5EF4-FFF2-40B4-BE49-F238E27FC236}">
                    <a16:creationId xmlns:a16="http://schemas.microsoft.com/office/drawing/2014/main" id="{7C2DC291-92B0-A15C-1921-88591059A8E7}"/>
                  </a:ext>
                </a:extLst>
              </p:cNvPr>
              <p:cNvSpPr/>
              <p:nvPr/>
            </p:nvSpPr>
            <p:spPr>
              <a:xfrm>
                <a:off x="6012182" y="2897992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ABAF4A29-3B18-8BC0-E8E9-7E3C20A5919F}"/>
                  </a:ext>
                </a:extLst>
              </p:cNvPr>
              <p:cNvSpPr txBox="1"/>
              <p:nvPr/>
            </p:nvSpPr>
            <p:spPr>
              <a:xfrm>
                <a:off x="5992734" y="3434308"/>
                <a:ext cx="17187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Asynchronous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FC96CB88-93D6-F42C-17A9-1ADEFC4E66BC}"/>
                  </a:ext>
                </a:extLst>
              </p:cNvPr>
              <p:cNvSpPr txBox="1"/>
              <p:nvPr/>
            </p:nvSpPr>
            <p:spPr>
              <a:xfrm>
                <a:off x="6500426" y="2387910"/>
                <a:ext cx="11301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1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Parallel Action</a:t>
                </a:r>
                <a:endParaRPr lang="zh-CN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" name="箭头: V 形 56">
                <a:extLst>
                  <a:ext uri="{FF2B5EF4-FFF2-40B4-BE49-F238E27FC236}">
                    <a16:creationId xmlns:a16="http://schemas.microsoft.com/office/drawing/2014/main" id="{7972B4E7-61E5-862D-B2C9-DF80BB6CEF31}"/>
                  </a:ext>
                </a:extLst>
              </p:cNvPr>
              <p:cNvSpPr/>
              <p:nvPr/>
            </p:nvSpPr>
            <p:spPr>
              <a:xfrm>
                <a:off x="6029292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箭头: V 形 57">
                <a:extLst>
                  <a:ext uri="{FF2B5EF4-FFF2-40B4-BE49-F238E27FC236}">
                    <a16:creationId xmlns:a16="http://schemas.microsoft.com/office/drawing/2014/main" id="{6278188B-DF8A-FC5B-6A43-C8CCBF1CF034}"/>
                  </a:ext>
                </a:extLst>
              </p:cNvPr>
              <p:cNvSpPr/>
              <p:nvPr/>
            </p:nvSpPr>
            <p:spPr>
              <a:xfrm>
                <a:off x="7184816" y="2891361"/>
                <a:ext cx="1053341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Move Action</a:t>
                </a:r>
                <a:endParaRPr lang="zh-CN" altLang="en-US" sz="1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箭头: V 形 58">
                <a:extLst>
                  <a:ext uri="{FF2B5EF4-FFF2-40B4-BE49-F238E27FC236}">
                    <a16:creationId xmlns:a16="http://schemas.microsoft.com/office/drawing/2014/main" id="{4C38141B-F829-40D3-9CE9-4129A7D30A4D}"/>
                  </a:ext>
                </a:extLst>
              </p:cNvPr>
              <p:cNvSpPr/>
              <p:nvPr/>
            </p:nvSpPr>
            <p:spPr>
              <a:xfrm>
                <a:off x="6727611" y="3160209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箭头: V 形 59">
                <a:extLst>
                  <a:ext uri="{FF2B5EF4-FFF2-40B4-BE49-F238E27FC236}">
                    <a16:creationId xmlns:a16="http://schemas.microsoft.com/office/drawing/2014/main" id="{33995F5B-1CD9-5846-74C3-679B1BEE78A9}"/>
                  </a:ext>
                </a:extLst>
              </p:cNvPr>
              <p:cNvSpPr/>
              <p:nvPr/>
            </p:nvSpPr>
            <p:spPr>
              <a:xfrm>
                <a:off x="7425930" y="3154084"/>
                <a:ext cx="764764" cy="217251"/>
              </a:xfrm>
              <a:prstGeom prst="chevron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7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Trigger Action</a:t>
                </a:r>
                <a:endParaRPr lang="zh-CN" altLang="en-US" sz="7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C943BC20-197C-E7A7-4B58-6D9C8C9A5E8B}"/>
                </a:ext>
              </a:extLst>
            </p:cNvPr>
            <p:cNvSpPr txBox="1"/>
            <p:nvPr/>
          </p:nvSpPr>
          <p:spPr>
            <a:xfrm>
              <a:off x="6733148" y="902044"/>
              <a:ext cx="1542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Instance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F87B9FE7-9EE9-2523-6BC2-C2B78EC31EAF}"/>
              </a:ext>
            </a:extLst>
          </p:cNvPr>
          <p:cNvGrpSpPr/>
          <p:nvPr/>
        </p:nvGrpSpPr>
        <p:grpSpPr>
          <a:xfrm>
            <a:off x="1317495" y="1483621"/>
            <a:ext cx="3772918" cy="2059054"/>
            <a:chOff x="1393857" y="1265534"/>
            <a:chExt cx="3772918" cy="2059054"/>
          </a:xfrm>
        </p:grpSpPr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94FB12C-5EE7-3B38-830B-F48ADE4AC9E4}"/>
                </a:ext>
              </a:extLst>
            </p:cNvPr>
            <p:cNvSpPr txBox="1"/>
            <p:nvPr/>
          </p:nvSpPr>
          <p:spPr>
            <a:xfrm>
              <a:off x="2382757" y="1265534"/>
              <a:ext cx="1734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Task Generator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61299627-415D-6C73-4D41-1A93E90AA7BA}"/>
                </a:ext>
              </a:extLst>
            </p:cNvPr>
            <p:cNvGrpSpPr/>
            <p:nvPr/>
          </p:nvGrpSpPr>
          <p:grpSpPr>
            <a:xfrm>
              <a:off x="1393857" y="1619645"/>
              <a:ext cx="3772918" cy="1704943"/>
              <a:chOff x="1393857" y="1619645"/>
              <a:chExt cx="3772918" cy="1704943"/>
            </a:xfrm>
          </p:grpSpPr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541DD0EB-553C-8425-1D93-FF1E88E07F41}"/>
                  </a:ext>
                </a:extLst>
              </p:cNvPr>
              <p:cNvSpPr/>
              <p:nvPr/>
            </p:nvSpPr>
            <p:spPr>
              <a:xfrm>
                <a:off x="1393857" y="1619645"/>
                <a:ext cx="3772918" cy="1704943"/>
              </a:xfrm>
              <a:prstGeom prst="roundRect">
                <a:avLst/>
              </a:prstGeom>
              <a:gradFill>
                <a:gsLst>
                  <a:gs pos="0">
                    <a:schemeClr val="accent5">
                      <a:lumOff val="17500"/>
                      <a:alpha val="60000"/>
                    </a:schemeClr>
                  </a:gs>
                  <a:gs pos="100000">
                    <a:schemeClr val="accent5"/>
                  </a:gs>
                </a:gsLst>
              </a:gra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List&lt;</a:t>
                </a:r>
                <a:r>
                  <a:rPr lang="en-US" altLang="zh-CN" sz="1200" b="1" dirty="0">
                    <a:solidFill>
                      <a:schemeClr val="accent1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BaseAction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&gt; GetTask(</a:t>
                </a:r>
                <a:r>
                  <a:rPr lang="en-US" altLang="zh-CN" sz="1200" b="1" dirty="0">
                    <a:solidFill>
                      <a:schemeClr val="accent2">
                        <a:lumMod val="75000"/>
                      </a:schemeClr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BaseEntity</a:t>
                </a:r>
                <a:r>
                  <a:rPr lang="en-US" altLang="zh-CN" sz="1200" dirty="0">
                    <a:solidFill>
                      <a:schemeClr val="tx1"/>
                    </a:solidFill>
                    <a:latin typeface="Consolas" panose="020B0609020204030204" pitchFamily="49" charset="0"/>
                    <a:cs typeface="Times New Roman" panose="02020603050405020304" pitchFamily="18" charset="0"/>
                  </a:rPr>
                  <a:t>[] e);</a:t>
                </a:r>
                <a:endParaRPr lang="zh-CN" altLang="en-US" sz="12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2538633E-79C9-6D09-C85A-34E6A3E0E264}"/>
                  </a:ext>
                </a:extLst>
              </p:cNvPr>
              <p:cNvGrpSpPr/>
              <p:nvPr/>
            </p:nvGrpSpPr>
            <p:grpSpPr>
              <a:xfrm>
                <a:off x="1784346" y="1679387"/>
                <a:ext cx="2896289" cy="1512703"/>
                <a:chOff x="1784346" y="1679387"/>
                <a:chExt cx="2896289" cy="1512703"/>
              </a:xfrm>
            </p:grpSpPr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0464C8F2-DB3B-0632-5A41-F0FDCA5C271C}"/>
                    </a:ext>
                  </a:extLst>
                </p:cNvPr>
                <p:cNvSpPr/>
                <p:nvPr/>
              </p:nvSpPr>
              <p:spPr>
                <a:xfrm>
                  <a:off x="3452432" y="2061523"/>
                  <a:ext cx="1198183" cy="1130567"/>
                </a:xfrm>
                <a:prstGeom prst="rect">
                  <a:avLst/>
                </a:prstGeom>
                <a:solidFill>
                  <a:schemeClr val="accent1">
                    <a:alpha val="0"/>
                  </a:schemeClr>
                </a:solidFill>
                <a:ln w="25400">
                  <a:solidFill>
                    <a:schemeClr val="accent1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Output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A172AC7E-02D2-35C5-1603-3591CEA904D8}"/>
                    </a:ext>
                  </a:extLst>
                </p:cNvPr>
                <p:cNvSpPr/>
                <p:nvPr/>
              </p:nvSpPr>
              <p:spPr>
                <a:xfrm>
                  <a:off x="1784346" y="2054634"/>
                  <a:ext cx="1107096" cy="1137456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 w="25400">
                  <a:solidFill>
                    <a:schemeClr val="accent2"/>
                  </a:solidFill>
                  <a:prstDash val="sysDash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tIns="0" rtlCol="0" anchor="t" anchorCtr="0"/>
                <a:lstStyle/>
                <a:p>
                  <a:pPr algn="ctr"/>
                  <a:r>
                    <a:rPr lang="en-US" altLang="zh-CN" sz="1400" b="1" dirty="0">
                      <a:solidFill>
                        <a:schemeClr val="tx1"/>
                      </a:solidFill>
                      <a:latin typeface="+mj-lt"/>
                    </a:rPr>
                    <a:t>Input</a:t>
                  </a:r>
                  <a:endParaRPr lang="zh-CN" altLang="en-US" sz="1400" b="1" dirty="0">
                    <a:solidFill>
                      <a:schemeClr val="tx1"/>
                    </a:solidFill>
                    <a:latin typeface="+mj-lt"/>
                  </a:endParaRPr>
                </a:p>
              </p:txBody>
            </p:sp>
            <p:sp>
              <p:nvSpPr>
                <p:cNvPr id="68" name="文本框 67">
                  <a:extLst>
                    <a:ext uri="{FF2B5EF4-FFF2-40B4-BE49-F238E27FC236}">
                      <a16:creationId xmlns:a16="http://schemas.microsoft.com/office/drawing/2014/main" id="{CCDB2001-F39D-FEF2-8EDE-C78C2AD9D698}"/>
                    </a:ext>
                  </a:extLst>
                </p:cNvPr>
                <p:cNvSpPr txBox="1"/>
                <p:nvPr/>
              </p:nvSpPr>
              <p:spPr>
                <a:xfrm>
                  <a:off x="4218970" y="1679387"/>
                  <a:ext cx="461665" cy="92398"/>
                </a:xfrm>
                <a:prstGeom prst="rect">
                  <a:avLst/>
                </a:prstGeom>
                <a:noFill/>
              </p:spPr>
              <p:txBody>
                <a:bodyPr vert="eaVert" wrap="none" rtlCol="0">
                  <a:spAutoFit/>
                </a:bodyPr>
                <a:lstStyle/>
                <a:p>
                  <a:endParaRPr lang="zh-CN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9" name="矩形: 圆角 68">
                      <a:extLst>
                        <a:ext uri="{FF2B5EF4-FFF2-40B4-BE49-F238E27FC236}">
                          <a16:creationId xmlns:a16="http://schemas.microsoft.com/office/drawing/2014/main" id="{6D461A35-B46D-35C2-E3CD-D58E5AF96C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C277D147-0E11-5A03-34F1-757695FDA66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62458" y="2828048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FE44CC40-4C7D-29EB-2334-7C49144C6EB3}"/>
                    </a:ext>
                  </a:extLst>
                </p:cNvPr>
                <p:cNvSpPr/>
                <p:nvPr/>
              </p:nvSpPr>
              <p:spPr>
                <a:xfrm>
                  <a:off x="1885218" y="2325581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F4E25ABC-E7C0-55B7-232E-5E62EB3B14D4}"/>
                    </a:ext>
                  </a:extLst>
                </p:cNvPr>
                <p:cNvSpPr/>
                <p:nvPr/>
              </p:nvSpPr>
              <p:spPr>
                <a:xfrm>
                  <a:off x="1952911" y="2379404"/>
                  <a:ext cx="740964" cy="205789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矩形: 圆角 71">
                      <a:extLst>
                        <a:ext uri="{FF2B5EF4-FFF2-40B4-BE49-F238E27FC236}">
                          <a16:creationId xmlns:a16="http://schemas.microsoft.com/office/drawing/2014/main" id="{6E121DF0-2904-6E9E-77E3-5FE86296A9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</p:spPr>
                  <p:style>
                    <a:lnRef idx="1">
                      <a:schemeClr val="accent2"/>
                    </a:lnRef>
                    <a:fillRef idx="2">
                      <a:schemeClr val="accent2"/>
                    </a:fillRef>
                    <a:effectRef idx="1">
                      <a:schemeClr val="accent2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CN" sz="11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𝐸𝑛𝑡𝑖𝑡𝑦</m:t>
                                </m:r>
                              </m:e>
                              <m:sub>
                                <m:r>
                                  <a:rPr lang="en-US" altLang="zh-CN" sz="11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zh-CN" altLang="en-US" sz="11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矩形: 圆角 35">
                      <a:extLst>
                        <a:ext uri="{FF2B5EF4-FFF2-40B4-BE49-F238E27FC236}">
                          <a16:creationId xmlns:a16="http://schemas.microsoft.com/office/drawing/2014/main" id="{3BB46D3B-12FC-5942-EDBF-A45DC1972CC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038470" y="2440181"/>
                      <a:ext cx="740964" cy="205789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3FF36410-8E11-4D49-9CF2-FC3CC4BDB940}"/>
                    </a:ext>
                  </a:extLst>
                </p:cNvPr>
                <p:cNvSpPr txBox="1"/>
                <p:nvPr/>
              </p:nvSpPr>
              <p:spPr>
                <a:xfrm>
                  <a:off x="2323393" y="2648489"/>
                  <a:ext cx="323165" cy="17904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pPr algn="ctr"/>
                  <a:r>
                    <a:rPr lang="en-US" altLang="zh-CN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…</a:t>
                  </a:r>
                  <a:endParaRPr lang="zh-CN" altLang="en-US" sz="9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365A1286-064B-3511-983E-2ABB4100172F}"/>
                    </a:ext>
                  </a:extLst>
                </p:cNvPr>
                <p:cNvGrpSpPr/>
                <p:nvPr/>
              </p:nvGrpSpPr>
              <p:grpSpPr>
                <a:xfrm>
                  <a:off x="3521644" y="2273636"/>
                  <a:ext cx="1090648" cy="760201"/>
                  <a:chOff x="2690227" y="1262560"/>
                  <a:chExt cx="1444082" cy="858157"/>
                </a:xfrm>
              </p:grpSpPr>
              <p:sp>
                <p:nvSpPr>
                  <p:cNvPr id="77" name="矩形: 圆角 76">
                    <a:extLst>
                      <a:ext uri="{FF2B5EF4-FFF2-40B4-BE49-F238E27FC236}">
                        <a16:creationId xmlns:a16="http://schemas.microsoft.com/office/drawing/2014/main" id="{277F5C0A-CF38-A2CB-A4FC-5175E7022BCE}"/>
                      </a:ext>
                    </a:extLst>
                  </p:cNvPr>
                  <p:cNvSpPr/>
                  <p:nvPr/>
                </p:nvSpPr>
                <p:spPr>
                  <a:xfrm>
                    <a:off x="2690227" y="1262560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8" name="矩形: 圆角 77">
                    <a:extLst>
                      <a:ext uri="{FF2B5EF4-FFF2-40B4-BE49-F238E27FC236}">
                        <a16:creationId xmlns:a16="http://schemas.microsoft.com/office/drawing/2014/main" id="{5F61B3D9-7275-F35A-C31C-1612B26F278E}"/>
                      </a:ext>
                    </a:extLst>
                  </p:cNvPr>
                  <p:cNvSpPr/>
                  <p:nvPr/>
                </p:nvSpPr>
                <p:spPr>
                  <a:xfrm>
                    <a:off x="2775729" y="1350156"/>
                    <a:ext cx="1073264" cy="224056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05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9" name="矩形: 圆角 78">
                        <a:extLst>
                          <a:ext uri="{FF2B5EF4-FFF2-40B4-BE49-F238E27FC236}">
                            <a16:creationId xmlns:a16="http://schemas.microsoft.com/office/drawing/2014/main" id="{C0DC38B1-95EF-6817-07BA-151036CF32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矩形: 圆角 12">
                        <a:extLst>
                          <a:ext uri="{FF2B5EF4-FFF2-40B4-BE49-F238E27FC236}">
                            <a16:creationId xmlns:a16="http://schemas.microsoft.com/office/drawing/2014/main" id="{65CE3369-208F-7F69-1F5F-8A076103DE4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74893" y="1414040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80" name="文本框 79">
                    <a:extLst>
                      <a:ext uri="{FF2B5EF4-FFF2-40B4-BE49-F238E27FC236}">
                        <a16:creationId xmlns:a16="http://schemas.microsoft.com/office/drawing/2014/main" id="{F2EC7532-A024-F2E1-6818-AD9161C43124}"/>
                      </a:ext>
                    </a:extLst>
                  </p:cNvPr>
                  <p:cNvSpPr txBox="1"/>
                  <p:nvPr/>
                </p:nvSpPr>
                <p:spPr>
                  <a:xfrm>
                    <a:off x="3312681" y="1623620"/>
                    <a:ext cx="473401" cy="257092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r>
                      <a:rPr lang="en-US" altLang="zh-CN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…</a:t>
                    </a:r>
                    <a:endParaRPr lang="zh-CN" altLang="en-US" sz="9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1" name="矩形: 圆角 80">
                        <a:extLst>
                          <a:ext uri="{FF2B5EF4-FFF2-40B4-BE49-F238E27FC236}">
                            <a16:creationId xmlns:a16="http://schemas.microsoft.com/office/drawing/2014/main" id="{58DD6B56-9393-D5BE-E4CC-7C7B40D126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2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05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5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𝐴𝑐𝑡𝑖𝑜𝑛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sz="1050" dirty="0">
                                      <a:solidFill>
                                        <a:schemeClr val="tx1"/>
                                      </a:solidFill>
                                      <a:latin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 </m:t>
                                  </m:r>
                                </m:e>
                                <m:sub>
                                  <m:r>
                                    <a:rPr lang="en-US" altLang="zh-CN" sz="105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zh-CN" altLang="en-US" sz="105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5" name="矩形: 圆角 14">
                        <a:extLst>
                          <a:ext uri="{FF2B5EF4-FFF2-40B4-BE49-F238E27FC236}">
                            <a16:creationId xmlns:a16="http://schemas.microsoft.com/office/drawing/2014/main" id="{9E84C1E7-6D6F-7442-8E1E-87F22AED49C3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1045" y="1896661"/>
                        <a:ext cx="1073264" cy="224056"/>
                      </a:xfrm>
                      <a:prstGeom prst="roundRect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E3CF1F80-610E-CA59-3E28-86ADAAE34AD5}"/>
                    </a:ext>
                  </a:extLst>
                </p:cNvPr>
                <p:cNvCxnSpPr>
                  <a:cxnSpLocks/>
                  <a:stCxn id="67" idx="3"/>
                  <a:endCxn id="66" idx="1"/>
                </p:cNvCxnSpPr>
                <p:nvPr/>
              </p:nvCxnSpPr>
              <p:spPr>
                <a:xfrm>
                  <a:off x="2891442" y="2623362"/>
                  <a:ext cx="560990" cy="3445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文本框 75">
                  <a:extLst>
                    <a:ext uri="{FF2B5EF4-FFF2-40B4-BE49-F238E27FC236}">
                      <a16:creationId xmlns:a16="http://schemas.microsoft.com/office/drawing/2014/main" id="{D73D572C-4663-ABD8-657D-953252AFAC5C}"/>
                    </a:ext>
                  </a:extLst>
                </p:cNvPr>
                <p:cNvSpPr txBox="1"/>
                <p:nvPr/>
              </p:nvSpPr>
              <p:spPr>
                <a:xfrm>
                  <a:off x="2907493" y="2610784"/>
                  <a:ext cx="56099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8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Generate</a:t>
                  </a:r>
                  <a:endParaRPr lang="zh-CN" altLang="en-US" sz="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9275E55F-97E5-5465-24F2-7DECCC3DF705}"/>
              </a:ext>
            </a:extLst>
          </p:cNvPr>
          <p:cNvSpPr txBox="1"/>
          <p:nvPr/>
        </p:nvSpPr>
        <p:spPr>
          <a:xfrm>
            <a:off x="1994961" y="4011582"/>
            <a:ext cx="8178800" cy="2292935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private List&lt;BaseAction&gt; </a:t>
            </a:r>
            <a:r>
              <a:rPr lang="en-US" altLang="zh-CN" sz="11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GrabAndShootGunTask</a:t>
            </a:r>
            <a:r>
              <a:rPr lang="en-US" altLang="zh-CN" sz="11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GrabAction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leftHandController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grabbableEntity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ParallelAction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sz="11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&gt;(){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MoveAction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navMeshAgent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moveSpeed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GetRandomTwitchTarget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transform</a:t>
            </a:r>
            <a:r>
              <a:rPr lang="en-US" altLang="zh-CN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zh-CN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TriggerAction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0.5f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1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triggerableEntity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1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1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CN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F14CEC7A-3F77-706A-7C90-C77DEEF95D60}"/>
              </a:ext>
            </a:extLst>
          </p:cNvPr>
          <p:cNvCxnSpPr>
            <a:stCxn id="64" idx="3"/>
            <a:endCxn id="50" idx="1"/>
          </p:cNvCxnSpPr>
          <p:nvPr/>
        </p:nvCxnSpPr>
        <p:spPr>
          <a:xfrm>
            <a:off x="5090413" y="2690204"/>
            <a:ext cx="1624052" cy="75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97BE0C2D-B0F4-D6E6-0B5A-623619408DBF}"/>
              </a:ext>
            </a:extLst>
          </p:cNvPr>
          <p:cNvSpPr txBox="1"/>
          <p:nvPr/>
        </p:nvSpPr>
        <p:spPr>
          <a:xfrm>
            <a:off x="4914917" y="3642250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Description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01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0D33-DA65-9A20-CADD-17487024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B0FC756-26EC-5DEA-7ACD-4B3E2F260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C4276CF-B61A-0C05-A5E8-7E6B2E6B4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Entity-Action-Task Model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BB80218-8D4D-2491-74CD-AC871849A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13</a:t>
            </a:fld>
            <a:endParaRPr kumimoji="1" lang="zh-CN" altLang="en-US" dirty="0"/>
          </a:p>
        </p:txBody>
      </p:sp>
      <p:pic>
        <p:nvPicPr>
          <p:cNvPr id="132" name="图片 131">
            <a:extLst>
              <a:ext uri="{FF2B5EF4-FFF2-40B4-BE49-F238E27FC236}">
                <a16:creationId xmlns:a16="http://schemas.microsoft.com/office/drawing/2014/main" id="{73BFC64A-5E1B-2875-1988-9DA1CFD1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620"/>
            <a:ext cx="12192000" cy="67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885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5C68-81D7-FD19-AC25-8463A350B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49A2554-0622-DCCE-4FF7-DEE1CD4B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B3EA035A-338B-1D14-3EFD-7A996DBAF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Agent-Based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5AFC29C7-CD76-FA24-8149-A3DC60CACF4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1687963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basic FSM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Reinforcement Learning Approach 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Optimize Policy: PPO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SAC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TD3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、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DDPG;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5E5E7A9-03B8-6769-EC29-6EB53590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14</a:t>
            </a:fld>
            <a:endParaRPr kumimoji="1" lang="zh-CN" altLang="en-US" dirty="0"/>
          </a:p>
        </p:txBody>
      </p:sp>
      <p:sp>
        <p:nvSpPr>
          <p:cNvPr id="3" name="内容占位符 14">
            <a:extLst>
              <a:ext uri="{FF2B5EF4-FFF2-40B4-BE49-F238E27FC236}">
                <a16:creationId xmlns:a16="http://schemas.microsoft.com/office/drawing/2014/main" id="{A07B8013-D7E4-FD5A-C93A-4A50F3FE9D14}"/>
              </a:ext>
            </a:extLst>
          </p:cNvPr>
          <p:cNvSpPr txBox="1">
            <a:spLocks/>
          </p:cNvSpPr>
          <p:nvPr/>
        </p:nvSpPr>
        <p:spPr>
          <a:xfrm>
            <a:off x="346709" y="3213825"/>
            <a:ext cx="11199741" cy="52322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360000" indent="-36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n"/>
              <a:defRPr sz="2800" b="1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Evaluation &amp; Case Study</a:t>
            </a:r>
          </a:p>
        </p:txBody>
      </p:sp>
      <p:sp>
        <p:nvSpPr>
          <p:cNvPr id="4" name="内容占位符 4">
            <a:extLst>
              <a:ext uri="{FF2B5EF4-FFF2-40B4-BE49-F238E27FC236}">
                <a16:creationId xmlns:a16="http://schemas.microsoft.com/office/drawing/2014/main" id="{0A5E07D8-7466-B291-F648-FED35CFF8146}"/>
              </a:ext>
            </a:extLst>
          </p:cNvPr>
          <p:cNvSpPr txBox="1">
            <a:spLocks/>
          </p:cNvSpPr>
          <p:nvPr/>
        </p:nvSpPr>
        <p:spPr>
          <a:xfrm>
            <a:off x="750085" y="3741148"/>
            <a:ext cx="10691829" cy="2241960"/>
          </a:xfrm>
          <a:prstGeom prst="rect">
            <a:avLst/>
          </a:prstGeom>
        </p:spPr>
        <p:txBody>
          <a:bodyPr wrap="square" lIns="90000" anchor="t" anchorCtr="0">
            <a:spAutoFit/>
          </a:bodyPr>
          <a:lstStyle>
            <a:lvl1pPr marL="360000" indent="-3600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Clr>
                <a:srgbClr val="0B5128"/>
              </a:buClr>
              <a:buFont typeface="Wingdings" pitchFamily="2" charset="2"/>
              <a:buChar char="Ø"/>
              <a:defRPr sz="2400" b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Clr>
                <a:srgbClr val="0B5128"/>
              </a:buClr>
              <a:buFont typeface="Wingdings" pitchFamily="2" charset="2"/>
              <a:buChar char="Ø"/>
              <a:defRPr sz="2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Experiment: Backtracking to versions before specific bugs are fixed in the git repository commit history;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Metrics: State Coverage(SC), Interactable Objects Coverage (IOC), Method Coverage(MC) and Physical Interaction Coverage (PIC) ;</a:t>
            </a:r>
          </a:p>
        </p:txBody>
      </p:sp>
    </p:spTree>
    <p:extLst>
      <p:ext uri="{BB962C8B-B14F-4D97-AF65-F5344CB8AC3E}">
        <p14:creationId xmlns:p14="http://schemas.microsoft.com/office/powerpoint/2010/main" val="4223689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7FA53-7933-5EF2-1167-25A1E160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3EFD8467-08A4-1B77-59AF-CA676FCA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4419031-259A-FD5A-5020-1EB555594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/>
              <a:t>Contributions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30ED8ACF-D8DC-9E9F-3C41-DBBE0C40F60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Construction of an open-source VR data collection set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VR bug empirical study, general task pre-definition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Entity-Action-Task model for better scalability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VRAgent for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accepting tasks and executing policies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Evaluation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 and case study to detect real-world bug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5FEDCDA5-6925-3C79-0322-B1BABCEF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15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9782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880A88B-9C89-44A6-AEDC-7B51586083CB}"/>
              </a:ext>
            </a:extLst>
          </p:cNvPr>
          <p:cNvSpPr txBox="1"/>
          <p:nvPr/>
        </p:nvSpPr>
        <p:spPr>
          <a:xfrm>
            <a:off x="4883168" y="3013501"/>
            <a:ext cx="2425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800" dirty="0"/>
              <a:t>THANKS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97681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6F35DDC5-37EA-734A-98BF-19D5C66F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01D884F-1EB7-9C30-B109-0739733DD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127B7A08-0023-E8FA-B313-9FE28D9749E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2871969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Virtual Reality(VR) is a computer-based technology that simulates visual, auditory, and tactile effects of an artificially created environment, aiming to immerse the user in a perceived reality.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Most of the VR apps are developed by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Unity3D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(one of the most popular game engines). Undeniably, there are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many bugs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during the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developing</a:t>
            </a:r>
            <a:r>
              <a:rPr lang="zh-CN" altLang="en-US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procedure.</a:t>
            </a:r>
            <a:endParaRPr lang="zh-CN" altLang="en-US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C2244B7-F28A-40A7-8F8A-F3522FD92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2</a:t>
            </a:fld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C796D1D-1341-EE2C-F315-3886115FE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226" y="4272196"/>
            <a:ext cx="3970012" cy="2430292"/>
          </a:xfrm>
          <a:prstGeom prst="rect">
            <a:avLst/>
          </a:prstGeom>
        </p:spPr>
      </p:pic>
      <p:pic>
        <p:nvPicPr>
          <p:cNvPr id="4" name="Picture 4" descr="VR 的图像结果">
            <a:extLst>
              <a:ext uri="{FF2B5EF4-FFF2-40B4-BE49-F238E27FC236}">
                <a16:creationId xmlns:a16="http://schemas.microsoft.com/office/drawing/2014/main" id="{DEAFA4B5-4CF2-4EB7-DDE7-D4A623705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762" y="4212572"/>
            <a:ext cx="3350980" cy="249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6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2393C-3620-DD6E-D80E-EDDA6183F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2F44600A-0E4D-C5A8-C8F0-C2FDE02E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C319B3F-A1FB-15E4-BC9A-CF8BD704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Research Background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F612C7C2-7902-AA8D-732C-FC2CCB2CDB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97227" y="1457606"/>
            <a:ext cx="10691829" cy="390504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VR b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ug detection is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labor-intensive and time-consuming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Approaches of VR GUI Testing tool: search-based, model-based, agent-based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Due to 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the sophisticated space and interaction of VR, search-based and model-based tools perform poor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Agent-based approach is significant and appropriate for VR GUI Testing</a:t>
            </a:r>
          </a:p>
          <a:p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  <a:p>
            <a:endParaRPr kumimoji="1" lang="en-US" altLang="zh-CN" dirty="0"/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81F15406-E6CE-291D-94C0-7C6DFB03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3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192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3BEDA-1528-5797-CCD4-3573327AF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9D5528D-CCBC-DADB-650A-BF36E93EA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7E87427-7CE1-A110-43A9-22EF23F75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8802D6A-33F9-8942-7C4C-45D739BFB00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334995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SOTA tools: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exhibit limited performance in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scene exploration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can not access </a:t>
            </a: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complicated task sequences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charset="0"/>
                <a:cs typeface="Times New Roman" panose="02020603050405020304" charset="0"/>
              </a:rPr>
              <a:t>no scalability: </a:t>
            </a: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unable to provide a general VR tool to detect different types of VRAPPs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unsensible to heuristic functional bugs(e.g. Scene Vulnerabilities)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A8CBA943-8B54-05E8-FD23-01173BB0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4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209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95330-75C8-E06C-8E44-1D41138FD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9CA02F67-DCE0-6B4D-3347-6AB0BC4C2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77EC827A-432C-D23C-08CA-216A319DA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Motivation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3F73C88-BBCC-BE21-1C21-F5C078E165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57996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 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C249405-D17A-57EE-0AD2-64E5A4C3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5</a:t>
            </a:fld>
            <a:endParaRPr kumimoji="1"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B8E6E5-FE29-21B0-9E66-D8A3398712FB}"/>
              </a:ext>
            </a:extLst>
          </p:cNvPr>
          <p:cNvGrpSpPr/>
          <p:nvPr/>
        </p:nvGrpSpPr>
        <p:grpSpPr>
          <a:xfrm>
            <a:off x="850938" y="2107215"/>
            <a:ext cx="6082467" cy="3748143"/>
            <a:chOff x="1052644" y="2344619"/>
            <a:chExt cx="6082467" cy="374814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4850398-0B90-4354-64AE-F11DD7E9D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2644" y="2344619"/>
              <a:ext cx="6082467" cy="3367138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5788DD5-8C2E-A372-7EEE-823DA45014D9}"/>
                </a:ext>
              </a:extLst>
            </p:cNvPr>
            <p:cNvSpPr txBox="1"/>
            <p:nvPr/>
          </p:nvSpPr>
          <p:spPr>
            <a:xfrm>
              <a:off x="2655021" y="5723430"/>
              <a:ext cx="3313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complicated task sequences</a:t>
              </a:r>
              <a:endParaRPr lang="zh-CN" alt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564E302-85BF-757D-B5A4-7A07D19B2A46}"/>
              </a:ext>
            </a:extLst>
          </p:cNvPr>
          <p:cNvGrpSpPr/>
          <p:nvPr/>
        </p:nvGrpSpPr>
        <p:grpSpPr>
          <a:xfrm>
            <a:off x="7574129" y="1906867"/>
            <a:ext cx="2717175" cy="4480538"/>
            <a:chOff x="7930476" y="1977428"/>
            <a:chExt cx="2717175" cy="4480538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0FEB8E9-8F18-4135-361B-57C080ACC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0476" y="1977428"/>
              <a:ext cx="2626809" cy="4115334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C3D19A2-6AE2-850A-A5CB-30AC7E211357}"/>
                </a:ext>
              </a:extLst>
            </p:cNvPr>
            <p:cNvSpPr txBox="1"/>
            <p:nvPr/>
          </p:nvSpPr>
          <p:spPr>
            <a:xfrm>
              <a:off x="8109456" y="6088634"/>
              <a:ext cx="25381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Scene Vulnerability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4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B9ADF-2645-0142-DCFD-A8DD724F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D30E3051-AE7C-A54A-3797-83ABC2FD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1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F96D0287-9232-AC7E-4DEE-B3505D60D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19)Wuji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294F70C4-412E-34E3-2990-4538B47FBC8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1133965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Only for specific types of games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Focus on game skills and player movement, without scene exploration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DA5E087B-38E3-AC91-9BEA-79955E8C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6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7585975-719A-9BD9-4AD8-498B3B7D3D95}"/>
              </a:ext>
            </a:extLst>
          </p:cNvPr>
          <p:cNvGrpSpPr/>
          <p:nvPr/>
        </p:nvGrpSpPr>
        <p:grpSpPr>
          <a:xfrm>
            <a:off x="1714500" y="2605937"/>
            <a:ext cx="7947212" cy="3917728"/>
            <a:chOff x="1714500" y="2605937"/>
            <a:chExt cx="7947212" cy="3917728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37629D4-8138-0650-CD09-5C80ADF2D1E7}"/>
                </a:ext>
              </a:extLst>
            </p:cNvPr>
            <p:cNvSpPr txBox="1"/>
            <p:nvPr/>
          </p:nvSpPr>
          <p:spPr>
            <a:xfrm>
              <a:off x="5539757" y="6154333"/>
              <a:ext cx="111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Wuji</a:t>
              </a:r>
              <a:endParaRPr lang="zh-CN" altLang="en-US" dirty="0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7DC77D35-2C4E-2805-A27B-EA6EED4F5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4500" y="2605937"/>
              <a:ext cx="7947212" cy="36447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643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D8FFB-1A40-88BF-4F5F-A996BDDB7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B9F4EEE0-9149-109C-7382-CF91CB72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Work 2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82257027-599A-3A8E-9533-BE2AC874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(ASE 23)VRGuide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E6C8C6EA-0809-08DA-E2E3-9D599A4498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383647"/>
            <a:ext cx="10691829" cy="2241960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Only can click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Poor performance in accessing complicated VR interaction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Poor performance in accessing combinations of tasks</a:t>
            </a:r>
          </a:p>
          <a:p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Data collection set is small and not leading-edge</a:t>
            </a:r>
            <a:endParaRPr lang="en-US" altLang="zh-CN" sz="2400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6230041-62A4-DB54-B5C3-E1AF0EFB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7</a:t>
            </a:fld>
            <a:endParaRPr kumimoji="1"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E3B1D56-8249-9415-C0E1-E5DD98B60E00}"/>
              </a:ext>
            </a:extLst>
          </p:cNvPr>
          <p:cNvGrpSpPr/>
          <p:nvPr/>
        </p:nvGrpSpPr>
        <p:grpSpPr>
          <a:xfrm>
            <a:off x="4180948" y="3792836"/>
            <a:ext cx="2831693" cy="2803712"/>
            <a:chOff x="4178394" y="2032300"/>
            <a:chExt cx="4320148" cy="3959383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C2C1A0B-7CB6-8D63-0422-789D32A35CE5}"/>
                </a:ext>
              </a:extLst>
            </p:cNvPr>
            <p:cNvSpPr txBox="1"/>
            <p:nvPr/>
          </p:nvSpPr>
          <p:spPr>
            <a:xfrm>
              <a:off x="5364603" y="5622351"/>
              <a:ext cx="1552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VRGuide</a:t>
              </a:r>
              <a:endParaRPr lang="zh-CN" altLang="en-US" dirty="0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4AE10751-5A04-AFB6-3558-6C3DDCA14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78394" y="2032300"/>
              <a:ext cx="4320148" cy="3514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2765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3058-72ED-71DF-D900-8FF2D06A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A85808B-A2B0-C816-FDD9-225C0001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2C12D53-036A-3960-D91C-657571476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Problem Target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A6092013-7A7F-2E0A-A6E0-5C9F8F42A97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795958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Design a smart enough agent that can simulate a real player to explore the scene, interact with as many as possible entities, and trigger method codes to detect underlying bugs.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Improve evaluation metrics: State Coverage(SC), Interactable Objects Coverage (IOC), Method Coverage(MC) and Physical Interaction Coverage (PIC).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F7185755-63BA-1638-A167-E32FB9A38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8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041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51A72-07CE-458A-E81A-1A670834E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65F2E96-B4C8-2583-3AF7-20FFF1E80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Workflow</a:t>
            </a:r>
            <a:endParaRPr lang="zh-CN" altLang="en-US" dirty="0"/>
          </a:p>
        </p:txBody>
      </p:sp>
      <p:sp>
        <p:nvSpPr>
          <p:cNvPr id="15" name="内容占位符 14">
            <a:extLst>
              <a:ext uri="{FF2B5EF4-FFF2-40B4-BE49-F238E27FC236}">
                <a16:creationId xmlns:a16="http://schemas.microsoft.com/office/drawing/2014/main" id="{966B1234-1FEA-4642-0B96-8578F4D87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09" y="1002642"/>
            <a:ext cx="11199741" cy="523220"/>
          </a:xfrm>
        </p:spPr>
        <p:txBody>
          <a:bodyPr/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Data Collection</a:t>
            </a:r>
          </a:p>
        </p:txBody>
      </p:sp>
      <p:sp>
        <p:nvSpPr>
          <p:cNvPr id="21" name="内容占位符 4">
            <a:extLst>
              <a:ext uri="{FF2B5EF4-FFF2-40B4-BE49-F238E27FC236}">
                <a16:creationId xmlns:a16="http://schemas.microsoft.com/office/drawing/2014/main" id="{6C704820-1FEC-1A6A-E75A-FE32B78F45C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0085" y="1525862"/>
            <a:ext cx="10691829" cy="2241960"/>
          </a:xfrm>
        </p:spPr>
        <p:txBody>
          <a:bodyPr/>
          <a:lstStyle/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Construct a Unity open-source VR project data set;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Result: 971 GitHub repos; After manifest validation and manual check, 104 quality repos</a:t>
            </a:r>
          </a:p>
          <a:p>
            <a:r>
              <a:rPr lang="en-US" altLang="zh-CN" sz="2400" dirty="0">
                <a:latin typeface="Times New Roman" panose="02020603050405020304" charset="0"/>
                <a:cs typeface="Times New Roman" panose="02020603050405020304" charset="0"/>
              </a:rPr>
              <a:t>Bug characteristics analysis, root cause analysis, and general VR task pre-defined</a:t>
            </a:r>
          </a:p>
        </p:txBody>
      </p:sp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78880B1B-4B05-78FE-B3AA-538E7FD0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7811" y="6338999"/>
            <a:ext cx="2743200" cy="365125"/>
          </a:xfrm>
        </p:spPr>
        <p:txBody>
          <a:bodyPr/>
          <a:lstStyle/>
          <a:p>
            <a:fld id="{4E334DFF-A8DE-B148-81B1-4F37B46AC470}" type="slidenum">
              <a:rPr kumimoji="1" lang="zh-CN" altLang="en-US" smtClean="0"/>
              <a:pPr/>
              <a:t>9</a:t>
            </a:fld>
            <a:endParaRPr kumimoji="1"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DB57E0-2C88-95A5-9BD7-28CFE1AB3417}"/>
              </a:ext>
            </a:extLst>
          </p:cNvPr>
          <p:cNvGrpSpPr/>
          <p:nvPr/>
        </p:nvGrpSpPr>
        <p:grpSpPr>
          <a:xfrm>
            <a:off x="3441674" y="4496146"/>
            <a:ext cx="4344138" cy="1889544"/>
            <a:chOff x="3441674" y="4496146"/>
            <a:chExt cx="4344138" cy="188954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B980F7D-1938-C45B-09CF-CEEA1E69A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7580" y="4496146"/>
              <a:ext cx="3592326" cy="1520212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2514B25-7C33-56D9-118C-3C44E69AD15A}"/>
                </a:ext>
              </a:extLst>
            </p:cNvPr>
            <p:cNvSpPr txBox="1"/>
            <p:nvPr/>
          </p:nvSpPr>
          <p:spPr>
            <a:xfrm>
              <a:off x="3441674" y="6016358"/>
              <a:ext cx="434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800" b="1" dirty="0">
                  <a:latin typeface="Times New Roman" panose="02020603050405020304" charset="0"/>
                  <a:cs typeface="Times New Roman" panose="02020603050405020304" charset="0"/>
                </a:rPr>
                <a:t>Fig. </a:t>
              </a:r>
              <a:r>
                <a:rPr lang="en-US" altLang="zh-CN" b="1" dirty="0">
                  <a:latin typeface="Times New Roman" panose="02020603050405020304" charset="0"/>
                  <a:cs typeface="Times New Roman" panose="02020603050405020304" charset="0"/>
                </a:rPr>
                <a:t>press button(move and trigger action)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62207153"/>
      </p:ext>
    </p:extLst>
  </p:cSld>
  <p:clrMapOvr>
    <a:masterClrMapping/>
  </p:clrMapOvr>
</p:sld>
</file>

<file path=ppt/theme/theme1.xml><?xml version="1.0" encoding="utf-8"?>
<a:theme xmlns:a="http://schemas.openxmlformats.org/drawingml/2006/main" name="2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20221230Security Assessment of Metaverse App</Template>
  <TotalTime>218</TotalTime>
  <Words>853</Words>
  <Application>Microsoft Office PowerPoint</Application>
  <PresentationFormat>宽屏</PresentationFormat>
  <Paragraphs>150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Microsoft YaHei</vt:lpstr>
      <vt:lpstr>Microsoft YaHei</vt:lpstr>
      <vt:lpstr>Arial</vt:lpstr>
      <vt:lpstr>Cambria Math</vt:lpstr>
      <vt:lpstr>Consolas</vt:lpstr>
      <vt:lpstr>Times New Roman</vt:lpstr>
      <vt:lpstr>Wingdings</vt:lpstr>
      <vt:lpstr>2_自定义设计方案</vt:lpstr>
      <vt:lpstr>PowerPoint 演示文稿</vt:lpstr>
      <vt:lpstr>Introduction</vt:lpstr>
      <vt:lpstr>Introduction</vt:lpstr>
      <vt:lpstr>Introduction</vt:lpstr>
      <vt:lpstr>Introduction</vt:lpstr>
      <vt:lpstr>Existing Work 1</vt:lpstr>
      <vt:lpstr>Existing Work 2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Workflow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正阳 朱</dc:creator>
  <cp:lastModifiedBy>正阳 朱</cp:lastModifiedBy>
  <cp:revision>74</cp:revision>
  <dcterms:created xsi:type="dcterms:W3CDTF">2025-01-19T05:05:40Z</dcterms:created>
  <dcterms:modified xsi:type="dcterms:W3CDTF">2025-01-19T08:58:09Z</dcterms:modified>
</cp:coreProperties>
</file>