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72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8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image" Target="../media/image3.png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13970" y="198120"/>
            <a:ext cx="12205970" cy="758190"/>
          </a:xfrm>
        </p:spPr>
        <p:txBody>
          <a:bodyPr>
            <a:normAutofit fontScale="90000"/>
          </a:bodyPr>
          <a:p>
            <a:r>
              <a:rPr lang="zh-CN" altLang="zh-CN" sz="3110">
                <a:latin typeface="Times New Roman" panose="02020603050405020304" charset="0"/>
                <a:cs typeface="Times New Roman" panose="02020603050405020304" charset="0"/>
              </a:rPr>
              <a:t>RE Methods for Virtual Reality Software Product </a:t>
            </a:r>
            <a:br>
              <a:rPr lang="zh-CN" altLang="zh-CN" sz="311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zh-CN" altLang="zh-CN" sz="3110">
                <a:latin typeface="Times New Roman" panose="02020603050405020304" charset="0"/>
                <a:cs typeface="Times New Roman" panose="02020603050405020304" charset="0"/>
              </a:rPr>
              <a:t>Development: A Mapping Study</a:t>
            </a:r>
            <a:endParaRPr lang="zh-CN" altLang="zh-CN" sz="311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884680"/>
            <a:ext cx="5756910" cy="4973320"/>
          </a:xfrm>
          <a:prstGeom prst="rect">
            <a:avLst/>
          </a:prstGeom>
        </p:spPr>
      </p:pic>
      <p:sp>
        <p:nvSpPr>
          <p:cNvPr id="5" name="副标题 4"/>
          <p:cNvSpPr/>
          <p:nvPr>
            <p:ph type="subTitle" idx="1"/>
          </p:nvPr>
        </p:nvSpPr>
        <p:spPr>
          <a:xfrm>
            <a:off x="1067990" y="956265"/>
            <a:ext cx="9799200" cy="1472400"/>
          </a:xfrm>
        </p:spPr>
        <p:txBody>
          <a:bodyPr/>
          <a:p>
            <a:r>
              <a:rPr lang="zh-CN" altLang="en-US"/>
              <a:t>TOSEM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1790" y="64141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2024/10/26_01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64376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2024/11/02_02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27990" y="410845"/>
            <a:ext cx="11764010" cy="604456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altLang="zh-CN" sz="2800" b="1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mapping study</a:t>
            </a:r>
            <a:r>
              <a:rPr lang="en-US" altLang="zh-CN" sz="2800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(mapping review, classify and organize current paper)</a:t>
            </a:r>
            <a:endParaRPr lang="en-US" altLang="zh-CN" sz="2800" spc="0">
              <a:solidFill>
                <a:schemeClr val="tx1">
                  <a:lumMod val="65000"/>
                  <a:lumOff val="3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800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altLang="zh-CN" sz="2800" b="1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RE</a:t>
            </a:r>
            <a:r>
              <a:rPr lang="en-US" altLang="zh-CN" sz="2800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(requirement engineering) methods for VR</a:t>
            </a:r>
            <a:endParaRPr lang="en-US" altLang="zh-CN" sz="2800" spc="0">
              <a:solidFill>
                <a:schemeClr val="tx1">
                  <a:lumMod val="65000"/>
                  <a:lumOff val="3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 algn="l"/>
            <a:r>
              <a:rPr lang="en-US" altLang="zh-CN" sz="2800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- requirement </a:t>
            </a:r>
            <a:r>
              <a:rPr lang="en-US" altLang="zh-CN" sz="2800" b="1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elicitation / analysis / specification</a:t>
            </a:r>
            <a:r>
              <a:rPr lang="en-US" altLang="zh-CN" sz="2800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/ validation / management</a:t>
            </a:r>
            <a:endParaRPr lang="en-US" altLang="zh-CN" sz="2800" spc="0">
              <a:solidFill>
                <a:schemeClr val="tx1">
                  <a:lumMod val="65000"/>
                  <a:lumOff val="3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 algn="l"/>
            <a:r>
              <a:rPr lang="en-US" altLang="zh-CN" sz="2800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- search strategy / search string </a:t>
            </a:r>
            <a:endParaRPr lang="en-US" altLang="zh-CN" sz="2800" spc="0">
              <a:solidFill>
                <a:schemeClr val="tx1">
                  <a:lumMod val="65000"/>
                  <a:lumOff val="3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80" y="2781300"/>
            <a:ext cx="6670675" cy="37668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1485" y="606425"/>
            <a:ext cx="11155045" cy="59423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spc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Times New Roman" panose="02020603050405020304" charset="0"/>
                <a:cs typeface="Times New Roman" panose="02020603050405020304" charset="0"/>
              </a:rPr>
              <a:t>ideas</a:t>
            </a:r>
            <a:endParaRPr lang="en-US" altLang="zh-CN" sz="3600" spc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800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altLang="zh-CN" sz="2800" spc="0">
                <a:solidFill>
                  <a:srgbClr val="FF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requirement specifation, Functional SRS</a:t>
            </a:r>
            <a:r>
              <a:rPr lang="en-US" altLang="zh-CN" sz="2800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Documentation, only widely used method, an exploratory study</a:t>
            </a:r>
            <a:endParaRPr lang="en-US" altLang="zh-CN" sz="2800" spc="0">
              <a:solidFill>
                <a:schemeClr val="tx1">
                  <a:lumMod val="65000"/>
                  <a:lumOff val="3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800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-  New tools and methods, improve the </a:t>
            </a:r>
            <a:r>
              <a:rPr lang="en-US" altLang="zh-CN" sz="2800" spc="0">
                <a:solidFill>
                  <a:srgbClr val="FF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requirement-gathering</a:t>
            </a:r>
            <a:r>
              <a:rPr lang="en-US" altLang="zh-CN" sz="2800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process for VR product development</a:t>
            </a:r>
            <a:endParaRPr lang="en-US" altLang="zh-CN" sz="2800" spc="0">
              <a:solidFill>
                <a:schemeClr val="tx1">
                  <a:lumMod val="65000"/>
                  <a:lumOff val="3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800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altLang="zh-CN" sz="2800" spc="0">
                <a:solidFill>
                  <a:srgbClr val="FF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automation of RE methods</a:t>
            </a:r>
            <a:endParaRPr lang="en-US" altLang="zh-CN" sz="2800" spc="0">
              <a:solidFill>
                <a:srgbClr val="FF0000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0010" y="520065"/>
            <a:ext cx="12205970" cy="758190"/>
          </a:xfrm>
        </p:spPr>
        <p:txBody>
          <a:bodyPr>
            <a:normAutofit fontScale="90000"/>
          </a:bodyPr>
          <a:p>
            <a:r>
              <a:rPr lang="zh-CN" altLang="zh-CN" sz="3110">
                <a:latin typeface="Times New Roman" panose="02020603050405020304" charset="0"/>
                <a:cs typeface="Times New Roman" panose="02020603050405020304" charset="0"/>
              </a:rPr>
              <a:t>How Developers Optimize Virtual Reality</a:t>
            </a:r>
            <a:br>
              <a:rPr lang="zh-CN" altLang="zh-CN" sz="311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zh-CN" altLang="zh-CN" sz="3110">
                <a:latin typeface="Times New Roman" panose="02020603050405020304" charset="0"/>
                <a:cs typeface="Times New Roman" panose="02020603050405020304" charset="0"/>
              </a:rPr>
              <a:t>Applications: A Study of Optimization Commits in</a:t>
            </a:r>
            <a:br>
              <a:rPr lang="zh-CN" altLang="zh-CN" sz="311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zh-CN" altLang="zh-CN" sz="3110">
                <a:latin typeface="Times New Roman" panose="02020603050405020304" charset="0"/>
                <a:cs typeface="Times New Roman" panose="02020603050405020304" charset="0"/>
              </a:rPr>
              <a:t>Open Source Unity Projects</a:t>
            </a:r>
            <a:endParaRPr lang="zh-CN" altLang="zh-CN" sz="311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副标题 4"/>
          <p:cNvSpPr/>
          <p:nvPr>
            <p:ph type="subTitle" idx="1"/>
          </p:nvPr>
        </p:nvSpPr>
        <p:spPr>
          <a:xfrm>
            <a:off x="1358900" y="1278255"/>
            <a:ext cx="9799320" cy="606425"/>
          </a:xfrm>
        </p:spPr>
        <p:txBody>
          <a:bodyPr/>
          <a:p>
            <a:r>
              <a:rPr lang="zh-CN" altLang="en-US"/>
              <a:t>ICSE 2021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70" y="1717675"/>
            <a:ext cx="5109210" cy="50666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/>
          <p:cNvSpPr/>
          <p:nvPr>
            <p:ph type="subTitle" idx="1"/>
          </p:nvPr>
        </p:nvSpPr>
        <p:spPr>
          <a:xfrm>
            <a:off x="803910" y="371475"/>
            <a:ext cx="9799320" cy="5923280"/>
          </a:xfrm>
        </p:spPr>
        <p:txBody>
          <a:bodyPr/>
          <a:p>
            <a:pPr algn="l"/>
            <a:r>
              <a:rPr lang="en-US" altLang="zh-CN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- empirical study on VR APP (45 open source Unity VR projects, 609 code commits, 183 </a:t>
            </a:r>
            <a:r>
              <a:rPr lang="en-US" altLang="zh-CN" b="1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performance optimizations</a:t>
            </a:r>
            <a:r>
              <a:rPr lang="en-US" altLang="zh-CN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pc="0">
              <a:solidFill>
                <a:schemeClr val="tx1">
                  <a:lumMod val="65000"/>
                  <a:lumOff val="3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- RQ1 taxonomy (graphics, rendering, API, heap avoidance)</a:t>
            </a:r>
            <a:endParaRPr lang="en-US" altLang="zh-CN" spc="0">
              <a:solidFill>
                <a:schemeClr val="tx1">
                  <a:lumMod val="65000"/>
                  <a:lumOff val="3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- RQ5 design / behaviour effects</a:t>
            </a:r>
            <a:endParaRPr lang="en-US" altLang="zh-CN" spc="0">
              <a:solidFill>
                <a:schemeClr val="tx1">
                  <a:lumMod val="65000"/>
                  <a:lumOff val="3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 algn="l"/>
            <a:r>
              <a:rPr lang="en-US" altLang="zh-CN" spc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low resolution, animation simplifications, sophisticated code design</a:t>
            </a:r>
            <a:endParaRPr lang="en-US" altLang="zh-CN" spc="0">
              <a:solidFill>
                <a:schemeClr val="tx1">
                  <a:lumMod val="65000"/>
                  <a:lumOff val="3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pc="0">
              <a:solidFill>
                <a:schemeClr val="tx1">
                  <a:lumMod val="65000"/>
                  <a:lumOff val="3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3146425"/>
            <a:ext cx="9512935" cy="32391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1485" y="606425"/>
            <a:ext cx="11155045" cy="59423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600" spc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Times New Roman" panose="02020603050405020304" charset="0"/>
                <a:cs typeface="Times New Roman" panose="02020603050405020304" charset="0"/>
              </a:rPr>
              <a:t>ideas</a:t>
            </a:r>
            <a:endParaRPr lang="en-US" altLang="zh-CN" sz="3600" spc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800" spc="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altLang="zh-CN" sz="2800" spc="0">
                <a:solidFill>
                  <a:srgbClr val="FF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an expert system tools </a:t>
            </a:r>
            <a:r>
              <a:rPr lang="en-US" altLang="zh-CN" sz="2800" spc="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for checking </a:t>
            </a:r>
            <a:r>
              <a:rPr lang="en-US" altLang="zh-CN" sz="2800" spc="0">
                <a:solidFill>
                  <a:srgbClr val="FF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VR APP project performance optimization,</a:t>
            </a:r>
            <a:r>
              <a:rPr lang="en-US" altLang="zh-CN" sz="2800" spc="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 smart suggestion </a:t>
            </a:r>
            <a:r>
              <a:rPr lang="en-US" altLang="zh-CN" sz="2800" spc="0">
                <a:solidFill>
                  <a:srgbClr val="FF0000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assistant </a:t>
            </a:r>
            <a:r>
              <a:rPr lang="en-US" altLang="zh-CN" sz="2800" spc="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for developers (check configure and graphics setting, code design(especially heap avoidance), mesh simplification and pre-based texture, e. g..)</a:t>
            </a:r>
            <a:endParaRPr lang="en-US" altLang="zh-CN" sz="2800" spc="0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 sz="2800" spc="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- in a form of Unity Editor Extension</a:t>
            </a:r>
            <a:endParaRPr lang="en-US" altLang="zh-CN" sz="2800" spc="0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 sz="2800" spc="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- study to prove validation and efficiency improvement(by increase of performance, especially the metric Frame Rate)	</a:t>
            </a:r>
            <a:endParaRPr lang="en-US" altLang="zh-CN" sz="2800" spc="0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 algn="l">
              <a:lnSpc>
                <a:spcPct val="100000"/>
              </a:lnSpc>
            </a:pPr>
            <a:r>
              <a:rPr lang="en-US" altLang="zh-CN" sz="2800" spc="0">
                <a:solidFill>
                  <a:schemeClr val="tx1"/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- key technologies: Frame Rate Opmization, Memory Leak Checking, Rendering Opmization ...</a:t>
            </a:r>
            <a:endParaRPr lang="en-US" altLang="zh-CN" sz="2800" spc="0">
              <a:solidFill>
                <a:schemeClr val="tx1"/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" y="330200"/>
            <a:ext cx="10426700" cy="6197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095" y="-107950"/>
            <a:ext cx="5791200" cy="2228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723900"/>
            <a:ext cx="11201400" cy="5410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825" y="60960"/>
            <a:ext cx="3840480" cy="20637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1445" y="236220"/>
            <a:ext cx="11929745" cy="15222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1. VR专用性能指标的自动化分析</a:t>
            </a:r>
            <a:endParaRPr lang="zh-CN" altLang="en-US" sz="1200"/>
          </a:p>
          <a:p>
            <a:r>
              <a:rPr lang="zh-CN" altLang="en-US" sz="1200"/>
              <a:t>指标定义与分析方法：首先梳理VR性能的核心指标，包括帧率（FPS）、延迟（Latency）、抖动（Jitter）、双眼渲染的同步性（如眼动追踪引入的处理延迟），这些指标对VR的流畅性和沉浸感至关重要。可以用Unity Profiler或自定义分析工具，捕捉并量化这些数据。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自动化检测系统：设计一个自动化系统，实时监测这些指标。当检测到某些关键指标（例如帧率低于指定阈值或延迟过高）时，系统会触发警报，并自动输出性能问题的来源，例如过高的渲染负担或代码优化需求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优化建议：基于指标分析结果，智能顾问可以建议具体的优化方案，如降低动态光照、调整Shader复杂度或减小粒子系统的粒子数量等，以保持用户的沉浸体验。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2. 实时优化方案的智能推荐系统</a:t>
            </a:r>
            <a:endParaRPr lang="zh-CN" altLang="en-US" sz="1200"/>
          </a:p>
          <a:p>
            <a:r>
              <a:rPr lang="zh-CN" altLang="en-US" sz="1200"/>
              <a:t>资源分配与调整策略：由于VR对硬件资源的消耗较大，设计一个动态资源管理模块，根据设备的资源负荷动态调整渲染分辨率、材质贴图大小和纹理压缩级别。这可以在不改变代码的前提下，根据当前系统负荷调整渲染精度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基于性能特征的模型推荐：智能推荐系统可以通过对性能数据的深度学习模型训练，预测出高负载的组件（例如复杂的3D模型或高精度的材质贴图），并自动化推荐轻量化替代方案，减少这些高负载组件的影响。例如，将远景的高精度3D模型自动替换成低多边形的模型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性能增强提示：顾问系统可以通过历史数据，分析当前系统的性能瓶颈并生成优化提示。例如，若系统检测到GPU资源占用过高，智能顾问可能推荐简化光照模型或减小实时阴影的数量。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3. AI驱动的性能预测和测试模拟</a:t>
            </a:r>
            <a:endParaRPr lang="zh-CN" altLang="en-US" sz="1200"/>
          </a:p>
          <a:p>
            <a:r>
              <a:rPr lang="zh-CN" altLang="en-US" sz="1200"/>
              <a:t>设备适配预测模型：不同VR设备的性能差异较大（如Oculus Quest系列和HTC Vive），可以用深度学习训练一个预测模型，基于设备硬件配置和运行数据预测不同VR设备的性能表现。在模拟阶段，可以测试不同配置对性能的影响，减少开发后期在设备适配上的工作量。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自动化测试环境：设计自动化测试环境，模拟各类资源配置与加载，测试项目在不同设备、场景下的性能表现。智能顾问可以收集测试数据，通过AI算法分析并提出优化建议，确保在目标设备上的稳定表现。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动态性能监控与调整：在运行过程中，智能顾问可以实时收集数据，预测性能波动趋势并在资源高消耗前做出调整，保持VR项目流畅运行。比如在复杂场景加载前自动减小分辨率以减少GPU压力。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4. 沉浸感与性能的平衡研究</a:t>
            </a:r>
            <a:endParaRPr lang="zh-CN" altLang="en-US" sz="1200"/>
          </a:p>
          <a:p>
            <a:r>
              <a:rPr lang="zh-CN" altLang="en-US" sz="1200"/>
              <a:t>沉浸感与优化方案的智能决策：VR项目中的沉浸感是核心，要在优化中做到不影响用户的沉浸体验。例如，通过自适应的音频优化，降低远景音效的精度来节省内存与处理器资源。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用户感知与性能之间的平衡：可以研究用户对某些细节的感知度，削减用户不易察觉的效果，如光照反射细节。基于用户感知研究结果，智能顾问能智能选择优化方案，不影响沉浸体验的同时提升性能。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智能LOD切换：实现智能LOD（Level of Detail）管理，根据用户视角和关注区域智能调整模型的精度，节省渲染资源。例如，当用户看向某一方向时，减少该方向之外物体的渲染精度，将资源集中在用户关注的区域，从而平衡沉浸感与性能。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commondata" val="eyJoZGlkIjoiYmEzZDcyYTk4OTcwZjIyYzcxMDc4YTZmOWVlOTk0Yj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2718</Words>
  <Application>WPS 演示</Application>
  <PresentationFormat>宽屏</PresentationFormat>
  <Paragraphs>62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WPS</vt:lpstr>
      <vt:lpstr>RE Methods for Virtual Reality Software Product  Development: A Mapping Study</vt:lpstr>
      <vt:lpstr>PowerPoint 演示文稿</vt:lpstr>
      <vt:lpstr>PowerPoint 演示文稿</vt:lpstr>
      <vt:lpstr>How Developers Optimize Virtual Reality Applications: A Study of Optimization Commits in Open Source Unity Projects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清猪</cp:lastModifiedBy>
  <cp:revision>220</cp:revision>
  <dcterms:created xsi:type="dcterms:W3CDTF">2019-06-19T02:08:00Z</dcterms:created>
  <dcterms:modified xsi:type="dcterms:W3CDTF">2024-10-28T00:40:50Z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73AE42128D324D83BD79248F8A6D57E9_11</vt:lpwstr>
  </property>
</Properties>
</file>