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21"/>
  </p:notesMasterIdLst>
  <p:sldIdLst>
    <p:sldId id="256" r:id="rId4"/>
    <p:sldId id="257" r:id="rId5"/>
    <p:sldId id="258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285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21.03.2025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8BA4-85D3-B60B-C7C6-C7800F729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0536575-FFD8-64E0-C608-4CA759EFFA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27BC9-3AAD-1D5B-E8A7-77152EB1E3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3F421F8-2215-2155-FEB1-89DF7219EF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C1B62EF-B086-084F-44C6-DD1F7B529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61705-A1A9-C5BD-D441-A91698125D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87006-FB3B-78E8-52DA-F185693221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85555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32CF4-9ACB-CA4D-C3D7-63341C90F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AB007E-C30E-1326-3D9A-1C7B70E155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3A4A5-C7A3-1368-F48A-80BAA7AD4FC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F5525F3-5C83-CB4F-5EF5-97233EE86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98B3008-F00C-D8B5-28FA-8954D80EB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F6C41-E13A-29B9-276D-31E3235DB7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41AD1-FB4E-57E4-200B-C1FCE2CE7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10834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B5F26-D232-D623-8A47-3B754E3F8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82410E-9B41-55A5-66AC-91B0166C8D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FF479-2F6E-447C-B277-B5B3A49140C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59F9FC2-8943-5CD4-D1D4-FD6363A567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42A26F-F1B7-46DD-839A-AD1CE1B1A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70F22-084E-256E-2A1D-7A608DC0B5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8310E-B1AB-749C-BFA0-B046AD934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49764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00F68-5325-350E-707B-9B5F9EA17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33274D-9597-D0CB-9F92-BE9C8881AF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1B635-6B69-AE06-7C1C-38666847FAA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03438B8-B8DD-1425-8311-2E81F1648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1E08BBB-2FD2-3C72-F9E3-51B56F3E6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50666-A226-1779-4A32-E608D91FB6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EA469-3AF6-9CF8-2B82-70BC6400BA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377845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3D60-9F1D-9B24-61FB-4405054A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6708C8-A406-2AD9-9743-B1F973F212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72EFAA-E679-A02F-7358-C7BE2F11A86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87C40BD-C589-F595-A633-4303A9AC50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AC043E9-9FB3-B769-F202-61EC1F850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6FEA1-9DD7-EEAE-3680-E3162C5CF5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ADC-D174-BE76-8884-16BE7CCBD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23272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C7105-4EB7-D50A-88C8-016047F1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D00561-4FE5-4B14-5CCD-6B2D6D53BA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8B7F1D-DE20-184F-3F2E-CA3CFA0321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91C8FAE-59B4-1D85-0FA3-ADC53C8E4C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CEC3A05-96E5-6BBB-DD2B-F9D412E90F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7BCAB-EEBE-CB26-71BD-980D1507B4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C94F8-0812-4CFA-4212-2A9233C36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015151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F707B-1DAD-0695-72F1-365AD11D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7CC1344-09B3-A2E4-E309-38C6ED48B0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836DD-52D3-8E35-0E45-009F981AE7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C7265A7-BA34-8797-8EAA-CC5D79BDD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645578-0F50-E232-F7CC-94A2D18A2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AC71-A155-110C-8953-E4727452642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4E159-E8BA-99C9-F91E-4D0D15251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6385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7FC1-F136-8943-9661-B953CE49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3532FE-2F65-BC5E-DE4E-E2087D375E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93156-5FAE-37A5-6C04-A594DDEAE91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4347B78-970C-2394-2735-C732AFF3CD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5EAA2D2-E571-6908-6C63-C44C16ECD7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79979-4E67-EEF4-D2CD-CF8B381C0C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1A3AA-7880-7D47-F74E-D9C236F12F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090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C9F9F-64E6-C731-9D8A-69C5C303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8E31A-3856-892E-29C8-0133D601C8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101BF1-A29D-38EE-5889-EA8E44A5D20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2852F87-ECCB-126A-702E-5B585194BF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BE95078-594B-F9BC-5176-2B72399A7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FDFB6-DFE6-0C14-B018-997F54829A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FF42D-992D-31B4-D895-43A67C5BA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888999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8815-5A6A-FFE0-700B-9ABAE8C0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CC1585-BCDF-C881-D601-B6BFF44BD2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9DCEC-9296-01D3-06FC-1A8E472305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C958D61-EE42-EA95-952E-A2CBFED0A6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60CF666-BD66-B9A7-8EE0-89312763F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45F5D-4124-C49C-660B-BAD645BFC7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827EC-1124-C586-2BBF-2646A32B6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775913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755B5-BCA6-86C1-179B-251B6F70D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82FFF3-4E17-E24C-63DB-2C46257FC2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B1130-DA55-F4B7-FF79-36B1BE9EB33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803A7B-3C0D-5756-4837-35571CEDB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3A58546-71A4-7B96-F72C-0DBC93C71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DACD3-72B2-4134-361D-E25756637C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79A7C-3A90-7078-C185-C0B35ABBA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663460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0A712-71F8-CB11-9657-14C3247D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21263E-78D6-7D60-DC41-3AE6A817B6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66FB7-583B-E837-3D8A-AC2B2FA3999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FACA60F-CB6C-11EB-61A0-FEFE0FE55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B63FDE7-77B6-B952-82C9-4F3879489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A14D8-E856-A184-5EDF-374048D77B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91C68-22E1-A3BA-F59F-C40F3A4B0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647726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F467-0F32-8F94-F362-FAE994B66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D05E0-1DCC-7C22-0A8C-A86FA58C7EE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B9939-E358-3F27-E828-3438210152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26B0541-125A-A4EE-08FC-66A6F57643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1D54E4C-9B74-12D0-4DA7-78DEBDC77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A1098-C130-24E9-DF81-F0DCE5E054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F0EA8-CD6A-A8A7-8019-24631E7D8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53033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1038/learnin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587/learning/?page=1&amp;first_category_id=1&amp;name=%E7%BA%A6%E6%95%B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xia_yanbing/article/details/11464164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shuaigell/article/details/12393323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blog.csdn.net/cmzsteven/article/details/64906245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614/learnin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611/learn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1038/learnin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09"/>
            <a:ext cx="6121400" cy="372459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蓝桥杯16届Python冲刺课：课时10</a:t>
            </a:r>
            <a:endParaRPr lang="en-US" sz="1100" dirty="0">
              <a:ea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IDLE</a:t>
            </a:r>
            <a:r>
              <a:rPr lang="zh-CN" altLang="en-US" sz="4600" b="1" dirty="0">
                <a:latin typeface="Noto Sans SC"/>
                <a:ea typeface="Noto Sans SC"/>
                <a:cs typeface="Noto Sans SC"/>
                <a:sym typeface="Noto Sans SC"/>
              </a:rPr>
              <a:t>操作 </a:t>
            </a: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 </a:t>
            </a: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数论基础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indent="0" algn="l">
              <a:lnSpc>
                <a:spcPct val="125000"/>
              </a:lnSpc>
              <a:defRPr/>
            </a:pPr>
            <a:endParaRPr lang="en-US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1"/>
    </mc:Choice>
    <mc:Fallback xmlns="">
      <p:transition spd="slow" advTm="455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9553-8F36-9AF1-6904-743EE25BF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5CF9A83-62BF-2355-7A4B-380701069063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含 </a:t>
            </a:r>
            <a:r>
              <a:rPr lang="en-US" altLang="zh-CN" sz="4800" dirty="0">
                <a:hlinkClick r:id="rId3"/>
              </a:rPr>
              <a:t>2 </a:t>
            </a:r>
            <a:r>
              <a:rPr lang="zh-CN" altLang="en-US" sz="4800" dirty="0">
                <a:hlinkClick r:id="rId3"/>
              </a:rPr>
              <a:t>天数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436CFCE-2CFB-F425-95CD-619EB05B7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075" y="1079500"/>
            <a:ext cx="6927850" cy="164503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15BBD40-670C-C417-2EF8-43B000CB42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06356"/>
            <a:ext cx="12192000" cy="426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7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1549D-EE23-EE1A-7237-22C3F3638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57517BC-0AD3-5768-2609-55DCB1D19D84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8743E56-7E4A-5FA2-E73E-3B338B968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3575" y="1000125"/>
            <a:ext cx="8324850" cy="585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E231C-F109-D3E6-8024-4986D9CBD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3C33163B-78F5-EBE5-B537-E432ABA9D56C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r>
              <a:rPr lang="en-US" altLang="zh-CN" sz="3200" dirty="0">
                <a:hlinkClick r:id="rId3"/>
              </a:rPr>
              <a:t>5.</a:t>
            </a:r>
            <a:r>
              <a:rPr lang="zh-CN" altLang="en-US" sz="3200" dirty="0">
                <a:hlinkClick r:id="rId3"/>
              </a:rPr>
              <a:t>约数个数 </a:t>
            </a:r>
            <a:r>
              <a:rPr lang="en-US" altLang="zh-CN" sz="3200" dirty="0">
                <a:hlinkClick r:id="rId3"/>
              </a:rPr>
              <a:t>- </a:t>
            </a:r>
            <a:r>
              <a:rPr lang="zh-CN" altLang="en-US" sz="3200" dirty="0">
                <a:hlinkClick r:id="rId3"/>
              </a:rPr>
              <a:t>蓝桥云课 </a:t>
            </a:r>
            <a:r>
              <a:rPr lang="en-US" altLang="zh-CN" sz="32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1E0D24-9CED-C18B-122C-4D5E0AF5E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300" y="1300162"/>
            <a:ext cx="104394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3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13D38-E325-7F69-44B7-BCDAC3051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5F69137-C2FB-2D9D-64AF-3D9F9B228497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6D3A12-9458-BADF-36C6-1143B750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361"/>
            <a:ext cx="12192000" cy="306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A24A0-D92C-7240-6033-88474911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82A99C5-BC73-96C7-C114-C7A320DFA36A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B8A170-1A6C-371A-1422-0F8FAF3C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1340" y="142761"/>
            <a:ext cx="8165709" cy="20543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E4216F0-15D5-1CFA-0572-AAFC530B1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2343799"/>
            <a:ext cx="9975850" cy="437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26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9110-1A48-832C-AC68-6DB9F6B4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1019BFC-0809-EA30-2E9E-1D7AB8B4B194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数论入门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CD96660-AF4E-26F5-6DF2-47B9BC2D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6115"/>
            <a:ext cx="12192000" cy="518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985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AC45-15B4-8EFB-7295-1F23A65A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F05A441-40BF-6A27-561E-B422608078EC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课程总结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7E13D2-08F5-9553-D4E1-B92E8BB71D1A}"/>
              </a:ext>
            </a:extLst>
          </p:cNvPr>
          <p:cNvSpPr txBox="1"/>
          <p:nvPr/>
        </p:nvSpPr>
        <p:spPr>
          <a:xfrm>
            <a:off x="538619" y="1096027"/>
            <a:ext cx="1096027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省</a:t>
            </a:r>
            <a:r>
              <a:rPr lang="en-US" altLang="zh-CN" sz="2800" dirty="0"/>
              <a:t>1/</a:t>
            </a:r>
            <a:r>
              <a:rPr lang="zh-CN" altLang="en-US" sz="2800" dirty="0"/>
              <a:t>国</a:t>
            </a:r>
            <a:r>
              <a:rPr lang="en-US" altLang="zh-CN" sz="2800" dirty="0"/>
              <a:t>3</a:t>
            </a:r>
            <a:r>
              <a:rPr lang="zh-CN" altLang="en-US" sz="2800" dirty="0"/>
              <a:t>：递归 </a:t>
            </a:r>
            <a:r>
              <a:rPr lang="en-US" altLang="zh-CN" sz="2800" dirty="0"/>
              <a:t>&amp; </a:t>
            </a:r>
            <a:r>
              <a:rPr lang="zh-CN" altLang="en-US" sz="2800" dirty="0"/>
              <a:t>回溯、背包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、线性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、入门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、网格图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、记忆化搜索、二分答案、二分查找、网格图</a:t>
            </a:r>
            <a:r>
              <a:rPr lang="en-US" altLang="zh-CN" sz="2800" dirty="0" err="1"/>
              <a:t>dfs</a:t>
            </a:r>
            <a:r>
              <a:rPr lang="en-US" altLang="zh-CN" sz="2800" dirty="0"/>
              <a:t>/</a:t>
            </a:r>
            <a:r>
              <a:rPr lang="en-US" altLang="zh-CN" sz="2800" dirty="0" err="1"/>
              <a:t>bfs</a:t>
            </a:r>
            <a:r>
              <a:rPr lang="zh-CN" altLang="en-US" sz="2800" dirty="0"/>
              <a:t>问题、双指针、滑动窗口、排序</a:t>
            </a:r>
            <a:r>
              <a:rPr lang="en-US" altLang="zh-CN" sz="2800" dirty="0"/>
              <a:t>&amp;</a:t>
            </a:r>
            <a:r>
              <a:rPr lang="zh-CN" altLang="en-US" sz="2800" dirty="0"/>
              <a:t>贪心、前缀 </a:t>
            </a:r>
            <a:r>
              <a:rPr lang="en-US" altLang="zh-CN" sz="2800" dirty="0"/>
              <a:t>&amp; </a:t>
            </a:r>
            <a:r>
              <a:rPr lang="zh-CN" altLang="en-US" sz="2800" dirty="0"/>
              <a:t>差分、字符串哈希、欧拉筛、质因数分解、并查集、单调栈 </a:t>
            </a:r>
            <a:r>
              <a:rPr lang="en-US" altLang="zh-CN" sz="2800" dirty="0"/>
              <a:t>&amp; </a:t>
            </a:r>
            <a:r>
              <a:rPr lang="zh-CN" altLang="en-US" sz="2800" dirty="0"/>
              <a:t>单调队列、堆、图上</a:t>
            </a:r>
            <a:r>
              <a:rPr lang="en-US" altLang="zh-CN" sz="2800" dirty="0"/>
              <a:t>DFS/BFS</a:t>
            </a:r>
            <a:r>
              <a:rPr lang="zh-CN" altLang="en-US" sz="2800" dirty="0"/>
              <a:t>、</a:t>
            </a:r>
            <a:r>
              <a:rPr lang="en-US" altLang="zh-CN" sz="2800" dirty="0"/>
              <a:t>Dijkstra</a:t>
            </a:r>
            <a:r>
              <a:rPr lang="zh-CN" altLang="en-US" sz="2800" dirty="0"/>
              <a:t>、</a:t>
            </a:r>
            <a:r>
              <a:rPr lang="en-US" altLang="zh-CN" sz="2800" dirty="0"/>
              <a:t>Floyd</a:t>
            </a:r>
          </a:p>
          <a:p>
            <a:endParaRPr lang="en-US" altLang="zh-CN" sz="2800" dirty="0"/>
          </a:p>
          <a:p>
            <a:r>
              <a:rPr lang="zh-CN" altLang="en-US" sz="2800" dirty="0"/>
              <a:t>国</a:t>
            </a:r>
            <a:r>
              <a:rPr lang="en-US" altLang="zh-CN" sz="2800" dirty="0"/>
              <a:t>2</a:t>
            </a:r>
            <a:r>
              <a:rPr lang="zh-CN" altLang="en-US" sz="2800" dirty="0"/>
              <a:t>：区间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、树形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、状压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、数位</a:t>
            </a:r>
            <a:r>
              <a:rPr lang="en-US" altLang="zh-CN" sz="2800" dirty="0" err="1"/>
              <a:t>dp</a:t>
            </a:r>
            <a:r>
              <a:rPr lang="zh-CN" altLang="en-US" sz="2800" dirty="0"/>
              <a:t>、最近公共祖先、字典树</a:t>
            </a:r>
            <a:r>
              <a:rPr lang="en-US" altLang="zh-CN" sz="2800" dirty="0"/>
              <a:t>Trie</a:t>
            </a:r>
            <a:r>
              <a:rPr lang="zh-CN" altLang="en-US" sz="2800" dirty="0"/>
              <a:t>树、</a:t>
            </a:r>
            <a:r>
              <a:rPr lang="en-US" altLang="zh-CN" sz="2800" dirty="0"/>
              <a:t>Z</a:t>
            </a:r>
            <a:r>
              <a:rPr lang="zh-CN" altLang="en-US" sz="2800" dirty="0"/>
              <a:t>函数、欧拉函数、裴蜀定理、线性同余方程、中国剩余定理、组合数学基础（容斥原理）、树状数组、朴素线段树、</a:t>
            </a:r>
            <a:r>
              <a:rPr lang="en-US" altLang="zh-CN" sz="2800" dirty="0"/>
              <a:t>ST</a:t>
            </a:r>
            <a:r>
              <a:rPr lang="zh-CN" altLang="en-US" sz="2800" dirty="0"/>
              <a:t>表、拓扑排序、最小生成树、二分图、倍增 </a:t>
            </a:r>
            <a:r>
              <a:rPr lang="en-US" altLang="zh-CN" sz="2800" dirty="0"/>
              <a:t>&amp; </a:t>
            </a:r>
            <a:r>
              <a:rPr lang="zh-CN" altLang="en-US" sz="2800" dirty="0"/>
              <a:t>构造、基环树问题、离散化</a:t>
            </a:r>
          </a:p>
        </p:txBody>
      </p:sp>
    </p:spTree>
    <p:extLst>
      <p:ext uri="{BB962C8B-B14F-4D97-AF65-F5344CB8AC3E}">
        <p14:creationId xmlns:p14="http://schemas.microsoft.com/office/powerpoint/2010/main" val="3348176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蓝桥杯16届Python冲刺课：课时10</a:t>
            </a:r>
            <a:endParaRPr lang="en-US" altLang="zh-CN" sz="1100" dirty="0">
              <a:ea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 </a:t>
            </a:r>
            <a:r>
              <a:rPr lang="en-US" altLang="zh-CN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&amp; </a:t>
            </a:r>
            <a:r>
              <a:rPr lang="zh-CN" altLang="en-US" sz="46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数论基础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en-US" altLang="zh-CN" sz="4600" b="1" dirty="0">
                <a:latin typeface="Noto Sans SC"/>
                <a:ea typeface="Noto Sans SC"/>
                <a:cs typeface="Noto Sans SC"/>
                <a:sym typeface="Noto Sans SC"/>
              </a:rPr>
              <a:t>&amp; IDLE</a:t>
            </a:r>
            <a:r>
              <a:rPr lang="zh-CN" altLang="en-US" sz="4600" b="1" dirty="0">
                <a:latin typeface="Noto Sans SC"/>
                <a:ea typeface="Noto Sans SC"/>
                <a:cs typeface="Noto Sans SC"/>
                <a:sym typeface="Noto Sans SC"/>
              </a:rPr>
              <a:t>操作</a:t>
            </a:r>
            <a:endParaRPr lang="en-US" altLang="zh-CN" sz="4600" b="1" i="0" u="none" strike="noStrike" dirty="0">
              <a:solidFill>
                <a:srgbClr val="000000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582107" y="895612"/>
            <a:ext cx="8890000" cy="59623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en-US" altLang="zh-CN" sz="6600" dirty="0">
                <a:solidFill>
                  <a:schemeClr val="tx1"/>
                </a:solidFill>
                <a:ea typeface="Noto Sans SC"/>
                <a:cs typeface="Noto Sans SC"/>
                <a:sym typeface="Noto Sans SC"/>
              </a:rPr>
              <a:t> IDLE</a:t>
            </a:r>
            <a:r>
              <a:rPr lang="zh-CN" altLang="en-US" sz="6600" dirty="0">
                <a:solidFill>
                  <a:schemeClr val="tx1"/>
                </a:solidFill>
                <a:ea typeface="Noto Sans SC"/>
                <a:cs typeface="Noto Sans SC"/>
                <a:sym typeface="Noto Sans SC"/>
              </a:rPr>
              <a:t>使用</a:t>
            </a:r>
            <a:endParaRPr lang="en-US" altLang="zh-CN" sz="6600" dirty="0">
              <a:solidFill>
                <a:schemeClr val="tx1"/>
              </a:solidFill>
              <a:ea typeface="Noto Sans SC"/>
              <a:cs typeface="Noto Sans SC"/>
              <a:sym typeface="Noto Sans SC"/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日期问题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约数问题</a:t>
            </a:r>
            <a:endParaRPr lang="en-US" altLang="zh-CN" sz="6600" dirty="0">
              <a:solidFill>
                <a:schemeClr val="tx1"/>
              </a:solidFill>
            </a:endParaRPr>
          </a:p>
          <a:p>
            <a:pPr marL="457200" indent="-457200" algn="l">
              <a:lnSpc>
                <a:spcPct val="125000"/>
              </a:lnSpc>
              <a:buFont typeface="+mj-lt"/>
              <a:buAutoNum type="arabicPeriod"/>
            </a:pPr>
            <a:r>
              <a:rPr lang="zh-CN" altLang="en-US" sz="6600" dirty="0">
                <a:solidFill>
                  <a:schemeClr val="tx1"/>
                </a:solidFill>
              </a:rPr>
              <a:t>质因子问题</a:t>
            </a:r>
            <a:endParaRPr lang="en-US" altLang="zh-CN" sz="6600" dirty="0">
              <a:solidFill>
                <a:schemeClr val="tx1"/>
              </a:solidFill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xfrm>
            <a:off x="3096987" y="177800"/>
            <a:ext cx="5257800" cy="812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F80C-7B8D-02B3-5202-BABE64FC9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6D380B32-98C6-F71B-B259-3828E6C80896}"/>
              </a:ext>
            </a:extLst>
          </p:cNvPr>
          <p:cNvSpPr/>
          <p:nvPr/>
        </p:nvSpPr>
        <p:spPr>
          <a:xfrm>
            <a:off x="139929" y="0"/>
            <a:ext cx="12386646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IDLE</a:t>
            </a:r>
            <a:r>
              <a:rPr lang="en-US" altLang="zh-CN" sz="1800" b="1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 </a:t>
            </a:r>
            <a:r>
              <a:rPr lang="en-US" altLang="zh-CN" sz="2400" b="1" dirty="0">
                <a:hlinkClick r:id="rId3"/>
              </a:rPr>
              <a:t>【</a:t>
            </a:r>
            <a:r>
              <a:rPr lang="zh-CN" altLang="en-US" sz="2400" b="1" dirty="0">
                <a:hlinkClick r:id="rId3"/>
              </a:rPr>
              <a:t>蓝桥杯</a:t>
            </a:r>
            <a:r>
              <a:rPr lang="en-US" altLang="zh-CN" sz="2400" b="1" dirty="0">
                <a:hlinkClick r:id="rId3"/>
              </a:rPr>
              <a:t>】Python</a:t>
            </a:r>
            <a:r>
              <a:rPr lang="zh-CN" altLang="en-US" sz="2400" b="1" dirty="0">
                <a:hlinkClick r:id="rId3"/>
              </a:rPr>
              <a:t>自带编辑器</a:t>
            </a:r>
            <a:r>
              <a:rPr lang="en-US" altLang="zh-CN" sz="2400" b="1" dirty="0">
                <a:hlinkClick r:id="rId3"/>
              </a:rPr>
              <a:t>IDLE</a:t>
            </a:r>
            <a:r>
              <a:rPr lang="zh-CN" altLang="en-US" sz="2400" b="1" dirty="0">
                <a:hlinkClick r:id="rId3"/>
              </a:rPr>
              <a:t>的使用教程</a:t>
            </a:r>
            <a:r>
              <a:rPr lang="en-US" altLang="zh-CN" sz="2400" b="1" dirty="0">
                <a:hlinkClick r:id="rId3"/>
              </a:rPr>
              <a:t>_python</a:t>
            </a:r>
            <a:r>
              <a:rPr lang="zh-CN" altLang="en-US" sz="2400" b="1" dirty="0">
                <a:hlinkClick r:id="rId3"/>
              </a:rPr>
              <a:t>蓝桥杯编译器</a:t>
            </a:r>
            <a:r>
              <a:rPr lang="en-US" altLang="zh-CN" sz="2400" b="1" dirty="0">
                <a:hlinkClick r:id="rId3"/>
              </a:rPr>
              <a:t>-CSDN</a:t>
            </a:r>
            <a:r>
              <a:rPr lang="zh-CN" altLang="en-US" sz="2400" b="1" dirty="0">
                <a:hlinkClick r:id="rId3"/>
              </a:rPr>
              <a:t>博客</a:t>
            </a:r>
            <a:endParaRPr lang="en-US" altLang="zh-CN" sz="1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E2399D-D676-F0B9-D0E3-A464DE930A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" y="809625"/>
            <a:ext cx="118395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3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4692F-DAD0-54AE-ED7A-865177097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CCFD63C-29D3-0EA3-8005-726982F06F07}"/>
              </a:ext>
            </a:extLst>
          </p:cNvPr>
          <p:cNvSpPr/>
          <p:nvPr/>
        </p:nvSpPr>
        <p:spPr>
          <a:xfrm>
            <a:off x="215085" y="1390388"/>
            <a:ext cx="11390279" cy="397075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endParaRPr lang="en-US" altLang="zh-CN" sz="28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endParaRPr lang="en-US" altLang="zh-CN" sz="28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r>
              <a:rPr lang="zh-CN" altLang="en-US" sz="3600" b="1" dirty="0">
                <a:hlinkClick r:id="rId3"/>
              </a:rPr>
              <a:t>蓝桥杯必备模块</a:t>
            </a:r>
            <a:r>
              <a:rPr lang="en-US" altLang="zh-CN" sz="3600" b="1" dirty="0">
                <a:hlinkClick r:id="rId3"/>
              </a:rPr>
              <a:t>——datetime </a:t>
            </a:r>
            <a:r>
              <a:rPr lang="zh-CN" altLang="en-US" sz="3600" b="1" dirty="0">
                <a:hlinkClick r:id="rId3"/>
              </a:rPr>
              <a:t>轻松应对各类时间问题</a:t>
            </a:r>
            <a:r>
              <a:rPr lang="en-US" altLang="zh-CN" sz="3600" b="1" dirty="0">
                <a:hlinkClick r:id="rId3"/>
              </a:rPr>
              <a:t>_python</a:t>
            </a:r>
            <a:r>
              <a:rPr lang="zh-CN" altLang="en-US" sz="3600" b="1" dirty="0">
                <a:hlinkClick r:id="rId3"/>
              </a:rPr>
              <a:t>时间差计算</a:t>
            </a:r>
            <a:r>
              <a:rPr lang="en-US" altLang="zh-CN" sz="3600" b="1" dirty="0">
                <a:hlinkClick r:id="rId3"/>
              </a:rPr>
              <a:t>:</a:t>
            </a:r>
            <a:r>
              <a:rPr lang="zh-CN" altLang="en-US" sz="3600" b="1" dirty="0">
                <a:hlinkClick r:id="rId3"/>
              </a:rPr>
              <a:t>轻松应对日期和时间的差异</a:t>
            </a:r>
            <a:r>
              <a:rPr lang="en-US" altLang="zh-CN" sz="3600" b="1" dirty="0">
                <a:hlinkClick r:id="rId3"/>
              </a:rPr>
              <a:t>-CSDN</a:t>
            </a:r>
            <a:r>
              <a:rPr lang="zh-CN" altLang="en-US" sz="3600" b="1" dirty="0">
                <a:hlinkClick r:id="rId3"/>
              </a:rPr>
              <a:t>博客</a:t>
            </a:r>
            <a:endParaRPr lang="en-US" altLang="zh-CN" sz="3600" b="1" dirty="0"/>
          </a:p>
          <a:p>
            <a:pPr algn="l">
              <a:lnSpc>
                <a:spcPct val="125000"/>
              </a:lnSpc>
            </a:pPr>
            <a:endParaRPr lang="en-US" altLang="zh-CN" sz="36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algn="l">
              <a:lnSpc>
                <a:spcPct val="125000"/>
              </a:lnSpc>
            </a:pPr>
            <a:r>
              <a:rPr lang="en-US" altLang="zh-CN" sz="3600" b="1" dirty="0">
                <a:hlinkClick r:id="rId4"/>
              </a:rPr>
              <a:t>Python datetime</a:t>
            </a:r>
            <a:r>
              <a:rPr lang="zh-CN" altLang="en-US" sz="3600" b="1" dirty="0">
                <a:hlinkClick r:id="rId4"/>
              </a:rPr>
              <a:t>模块详解、示例</a:t>
            </a:r>
            <a:r>
              <a:rPr lang="en-US" altLang="zh-CN" sz="3600" b="1" dirty="0">
                <a:hlinkClick r:id="rId4"/>
              </a:rPr>
              <a:t>-CSDN</a:t>
            </a:r>
            <a:r>
              <a:rPr lang="zh-CN" altLang="en-US" sz="3600" b="1" dirty="0">
                <a:hlinkClick r:id="rId4"/>
              </a:rPr>
              <a:t>博客</a:t>
            </a:r>
            <a:endParaRPr lang="en-US" altLang="zh-CN" sz="28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</p:spTree>
    <p:extLst>
      <p:ext uri="{BB962C8B-B14F-4D97-AF65-F5344CB8AC3E}">
        <p14:creationId xmlns:p14="http://schemas.microsoft.com/office/powerpoint/2010/main" val="26017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FCCF4-F881-07D3-65BE-C069168E1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1BED41-DCF8-B728-15A1-06421B107828}"/>
              </a:ext>
            </a:extLst>
          </p:cNvPr>
          <p:cNvSpPr/>
          <p:nvPr/>
        </p:nvSpPr>
        <p:spPr>
          <a:xfrm>
            <a:off x="184194" y="185351"/>
            <a:ext cx="9855672" cy="6240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endParaRPr lang="en-US" altLang="zh-CN" sz="40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36083A8-A92A-FD1E-7793-C73805422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854" y="0"/>
            <a:ext cx="7996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71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D0686-1C36-9E15-E865-B37A09383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CCE12F94-2AE2-D3A7-A67A-72E1D2DE7303}"/>
              </a:ext>
            </a:extLst>
          </p:cNvPr>
          <p:cNvSpPr/>
          <p:nvPr/>
        </p:nvSpPr>
        <p:spPr>
          <a:xfrm>
            <a:off x="184194" y="185350"/>
            <a:ext cx="12007806" cy="73522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40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第几天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40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CBDDB3-923C-15BD-873A-582212734C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6838" y="1483196"/>
            <a:ext cx="6086475" cy="32861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EE266C-D008-5393-ED57-60F5BAF861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809" y="5252008"/>
            <a:ext cx="106965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13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9B314-7179-65A5-6FA6-A4A698DB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79D6E158-286A-B88B-7A69-22ECC00CB306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000" dirty="0">
                <a:hlinkClick r:id="rId3"/>
              </a:rPr>
              <a:t>0</a:t>
            </a:r>
            <a:r>
              <a:rPr lang="zh-CN" altLang="en-US" sz="4000" dirty="0">
                <a:hlinkClick r:id="rId3"/>
              </a:rPr>
              <a:t>星期一 </a:t>
            </a:r>
            <a:r>
              <a:rPr lang="en-US" altLang="zh-CN" sz="4000" dirty="0">
                <a:hlinkClick r:id="rId3"/>
              </a:rPr>
              <a:t>- </a:t>
            </a:r>
            <a:r>
              <a:rPr lang="zh-CN" altLang="en-US" sz="4000" dirty="0">
                <a:hlinkClick r:id="rId3"/>
              </a:rPr>
              <a:t>蓝桥云课 </a:t>
            </a:r>
            <a:r>
              <a:rPr lang="en-US" altLang="zh-CN" sz="40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3E5719-EFF5-9A7F-5B61-48CCE67B3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37" y="1898650"/>
            <a:ext cx="5953125" cy="2628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154890-3FAF-0E0C-EF3F-0966EF72E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0395" y="1809750"/>
            <a:ext cx="52006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895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3E52-4D73-C089-3520-FB173D75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8A3FFC4-10BE-0674-0C47-92CF7FDC2CC6}"/>
              </a:ext>
            </a:extLst>
          </p:cNvPr>
          <p:cNvSpPr/>
          <p:nvPr/>
        </p:nvSpPr>
        <p:spPr>
          <a:xfrm>
            <a:off x="151487" y="0"/>
            <a:ext cx="12886716" cy="73531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l">
              <a:lnSpc>
                <a:spcPct val="125000"/>
              </a:lnSpc>
            </a:pPr>
            <a:r>
              <a:rPr lang="zh-CN" altLang="en-US" sz="3600" b="1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日期问题</a:t>
            </a:r>
            <a:r>
              <a:rPr lang="en-US" altLang="zh-CN" sz="4800" dirty="0">
                <a:hlinkClick r:id="rId3"/>
              </a:rPr>
              <a:t>0</a:t>
            </a:r>
            <a:r>
              <a:rPr lang="zh-CN" altLang="en-US" sz="4800" dirty="0">
                <a:hlinkClick r:id="rId3"/>
              </a:rPr>
              <a:t>含 </a:t>
            </a:r>
            <a:r>
              <a:rPr lang="en-US" altLang="zh-CN" sz="4800" dirty="0">
                <a:hlinkClick r:id="rId3"/>
              </a:rPr>
              <a:t>2 </a:t>
            </a:r>
            <a:r>
              <a:rPr lang="zh-CN" altLang="en-US" sz="4800" dirty="0">
                <a:hlinkClick r:id="rId3"/>
              </a:rPr>
              <a:t>天数 </a:t>
            </a:r>
            <a:r>
              <a:rPr lang="en-US" altLang="zh-CN" sz="4800" dirty="0">
                <a:hlinkClick r:id="rId3"/>
              </a:rPr>
              <a:t>- </a:t>
            </a:r>
            <a:r>
              <a:rPr lang="zh-CN" altLang="en-US" sz="4800" dirty="0">
                <a:hlinkClick r:id="rId3"/>
              </a:rPr>
              <a:t>蓝桥云课 </a:t>
            </a:r>
            <a:r>
              <a:rPr lang="en-US" altLang="zh-CN" sz="4800" dirty="0">
                <a:hlinkClick r:id="rId3"/>
              </a:rPr>
              <a:t>(lanqiao.cn)</a:t>
            </a:r>
            <a:endParaRPr lang="en-US" altLang="zh-CN" sz="2400" b="1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032BE9-B4B2-932C-15D8-6BC17C654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2050" y="2257425"/>
            <a:ext cx="98679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5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392</Words>
  <Application>Microsoft Office PowerPoint</Application>
  <PresentationFormat>宽屏</PresentationFormat>
  <Paragraphs>65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Noto Sans SC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TsingPig</dc:creator>
  <cp:lastModifiedBy>正阳 朱</cp:lastModifiedBy>
  <cp:revision>330</cp:revision>
  <dcterms:modified xsi:type="dcterms:W3CDTF">2025-03-21T02:41:52Z</dcterms:modified>
</cp:coreProperties>
</file>