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5" r:id="rId14"/>
    <p:sldId id="267" r:id="rId15"/>
    <p:sldId id="268" r:id="rId16"/>
    <p:sldId id="269" r:id="rId17"/>
    <p:sldId id="270" r:id="rId18"/>
    <p:sldId id="272" r:id="rId19"/>
    <p:sldId id="273" r:id="rId20"/>
    <p:sldId id="274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92" y="4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8A586-8924-8FE1-B227-C55FD1642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75F3689-7F2D-5AF7-BCDA-86B0830EF1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18E869-A9D4-8C28-4B2F-7872E1D2718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7792B8A-EFC1-19A5-B2AE-F727659FDD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DCFAF4F-D278-2468-4659-A41C6A6660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5185B-0EB0-CE46-89A4-90DDFE34AE2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CFB49-ABAC-6844-1B79-C5ACB98C9B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818629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30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Shape 31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Shape 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Shape 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Shape 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4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Shape 50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Shape 5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Shape 5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Shape 5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15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Shape 16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Shape 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Shape 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Shape 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1"/>
          </p:nvPr>
        </p:nvSpPr>
        <p:spPr>
          <a:xfrm>
            <a:off x="1155700" y="2825750"/>
            <a:ext cx="9880600" cy="1003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16666"/>
              </a:lnSpc>
              <a:defRPr sz="5400" b="1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2" hasCustomPrompt="1"/>
          </p:nvPr>
        </p:nvSpPr>
        <p:spPr>
          <a:xfrm>
            <a:off x="2945985" y="733864"/>
            <a:ext cx="5257800" cy="8128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43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43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本课时内容速递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3"/>
          </p:nvPr>
        </p:nvSpPr>
        <p:spPr>
          <a:xfrm>
            <a:off x="1648023" y="1600200"/>
            <a:ext cx="8895954" cy="36576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or 2"/>
          <p:cNvCxnSpPr/>
          <p:nvPr/>
        </p:nvCxnSpPr>
        <p:spPr>
          <a:xfrm rot="5399999" flipV="1">
            <a:off x="5672879" y="5482375"/>
            <a:ext cx="863600" cy="12700"/>
          </a:xfrm>
          <a:prstGeom prst="line">
            <a:avLst/>
          </a:prstGeom>
          <a:solidFill>
            <a:srgbClr val="DEE0E3">
              <a:alpha val="100000"/>
            </a:srgbClr>
          </a:solidFill>
          <a:ln w="12700">
            <a:solidFill>
              <a:srgbClr val="DEE0E3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" name="AutoShape 3"/>
          <p:cNvSpPr>
            <a:spLocks noGrp="1"/>
          </p:cNvSpPr>
          <p:nvPr>
            <p:ph type="body" sz="quarter" idx="4"/>
          </p:nvPr>
        </p:nvSpPr>
        <p:spPr>
          <a:xfrm>
            <a:off x="6316558" y="4904525"/>
            <a:ext cx="5125239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body" sz="quarter" idx="5"/>
          </p:nvPr>
        </p:nvSpPr>
        <p:spPr>
          <a:xfrm>
            <a:off x="635000" y="4853725"/>
            <a:ext cx="5257800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pic" sz="quarter" idx="6"/>
          </p:nvPr>
        </p:nvSpPr>
        <p:spPr>
          <a:xfrm>
            <a:off x="762000" y="762000"/>
            <a:ext cx="10668000" cy="3708400"/>
          </a:xfrm>
          <a:prstGeom prst="roundRect">
            <a:avLst>
              <a:gd name="adj" fmla="val 3424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7"/>
          </p:nvPr>
        </p:nvSpPr>
        <p:spPr>
          <a:xfrm>
            <a:off x="638697" y="5588000"/>
            <a:ext cx="52578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body" sz="quarter" idx="8"/>
          </p:nvPr>
        </p:nvSpPr>
        <p:spPr>
          <a:xfrm>
            <a:off x="635000" y="787400"/>
            <a:ext cx="5256743" cy="571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pic" sz="quarter" idx="9"/>
          </p:nvPr>
        </p:nvSpPr>
        <p:spPr>
          <a:xfrm>
            <a:off x="6096000" y="749300"/>
            <a:ext cx="5334000" cy="5359400"/>
          </a:xfrm>
          <a:prstGeom prst="roundRect">
            <a:avLst>
              <a:gd name="adj" fmla="val 238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10"/>
          </p:nvPr>
        </p:nvSpPr>
        <p:spPr>
          <a:xfrm>
            <a:off x="635000" y="5588000"/>
            <a:ext cx="52578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body" sz="quarter" idx="11"/>
          </p:nvPr>
        </p:nvSpPr>
        <p:spPr>
          <a:xfrm>
            <a:off x="6172200" y="5588000"/>
            <a:ext cx="52578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body" sz="quarter" idx="12"/>
          </p:nvPr>
        </p:nvSpPr>
        <p:spPr>
          <a:xfrm>
            <a:off x="635000" y="749300"/>
            <a:ext cx="10919218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pic" sz="quarter" idx="13"/>
          </p:nvPr>
        </p:nvSpPr>
        <p:spPr>
          <a:xfrm>
            <a:off x="762000" y="1886287"/>
            <a:ext cx="5130800" cy="3662849"/>
          </a:xfrm>
          <a:prstGeom prst="roundRect">
            <a:avLst>
              <a:gd name="adj" fmla="val 2773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6" name="AutoShape 6"/>
          <p:cNvSpPr>
            <a:spLocks noGrp="1"/>
          </p:cNvSpPr>
          <p:nvPr>
            <p:ph type="pic" sz="quarter" idx="14"/>
          </p:nvPr>
        </p:nvSpPr>
        <p:spPr>
          <a:xfrm>
            <a:off x="6299200" y="1886287"/>
            <a:ext cx="5130800" cy="3662849"/>
          </a:xfrm>
          <a:prstGeom prst="roundRect">
            <a:avLst>
              <a:gd name="adj" fmla="val 2773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15"/>
          </p:nvPr>
        </p:nvSpPr>
        <p:spPr>
          <a:xfrm>
            <a:off x="635000" y="2781300"/>
            <a:ext cx="3835400" cy="12446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body" sz="quarter" idx="16"/>
          </p:nvPr>
        </p:nvSpPr>
        <p:spPr>
          <a:xfrm>
            <a:off x="9336835" y="5427090"/>
            <a:ext cx="2108929" cy="622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body" sz="quarter" idx="17"/>
          </p:nvPr>
        </p:nvSpPr>
        <p:spPr>
          <a:xfrm>
            <a:off x="7012027" y="5427090"/>
            <a:ext cx="2108929" cy="622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body" sz="quarter" idx="18"/>
          </p:nvPr>
        </p:nvSpPr>
        <p:spPr>
          <a:xfrm>
            <a:off x="4674519" y="5427090"/>
            <a:ext cx="2108929" cy="622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6" name="AutoShape 6"/>
          <p:cNvSpPr>
            <a:spLocks noGrp="1"/>
          </p:cNvSpPr>
          <p:nvPr>
            <p:ph type="pic" sz="quarter" idx="19"/>
          </p:nvPr>
        </p:nvSpPr>
        <p:spPr>
          <a:xfrm>
            <a:off x="4826000" y="730847"/>
            <a:ext cx="1955800" cy="4699000"/>
          </a:xfrm>
          <a:prstGeom prst="roundRect">
            <a:avLst>
              <a:gd name="adj" fmla="val 3896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7" name="AutoShape 7"/>
          <p:cNvSpPr>
            <a:spLocks noGrp="1"/>
          </p:cNvSpPr>
          <p:nvPr>
            <p:ph type="pic" sz="quarter" idx="20"/>
          </p:nvPr>
        </p:nvSpPr>
        <p:spPr>
          <a:xfrm>
            <a:off x="7162800" y="730847"/>
            <a:ext cx="1955800" cy="4699000"/>
          </a:xfrm>
          <a:prstGeom prst="roundRect">
            <a:avLst>
              <a:gd name="adj" fmla="val 3896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8" name="AutoShape 8"/>
          <p:cNvSpPr>
            <a:spLocks noGrp="1"/>
          </p:cNvSpPr>
          <p:nvPr>
            <p:ph type="pic" sz="quarter" idx="21"/>
          </p:nvPr>
        </p:nvSpPr>
        <p:spPr>
          <a:xfrm>
            <a:off x="9486900" y="730847"/>
            <a:ext cx="1955800" cy="4699000"/>
          </a:xfrm>
          <a:prstGeom prst="roundRect">
            <a:avLst>
              <a:gd name="adj" fmla="val 3896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22"/>
          </p:nvPr>
        </p:nvSpPr>
        <p:spPr>
          <a:xfrm>
            <a:off x="638697" y="749300"/>
            <a:ext cx="10922000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pic" sz="quarter" idx="23"/>
          </p:nvPr>
        </p:nvSpPr>
        <p:spPr>
          <a:xfrm>
            <a:off x="762000" y="2140287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pic" sz="quarter" idx="24"/>
          </p:nvPr>
        </p:nvSpPr>
        <p:spPr>
          <a:xfrm>
            <a:off x="6248400" y="2140287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pic" sz="quarter" idx="25"/>
          </p:nvPr>
        </p:nvSpPr>
        <p:spPr>
          <a:xfrm>
            <a:off x="762000" y="4228533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6" name="AutoShape 6"/>
          <p:cNvSpPr>
            <a:spLocks noGrp="1"/>
          </p:cNvSpPr>
          <p:nvPr>
            <p:ph type="pic" sz="quarter" idx="26"/>
          </p:nvPr>
        </p:nvSpPr>
        <p:spPr>
          <a:xfrm>
            <a:off x="6248400" y="4228533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7" name="AutoShape 7"/>
          <p:cNvSpPr>
            <a:spLocks noGrp="1"/>
          </p:cNvSpPr>
          <p:nvPr>
            <p:ph type="body" sz="quarter" idx="27"/>
          </p:nvPr>
        </p:nvSpPr>
        <p:spPr>
          <a:xfrm>
            <a:off x="2331321" y="2750532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8" name="AutoShape 8"/>
          <p:cNvSpPr>
            <a:spLocks noGrp="1"/>
          </p:cNvSpPr>
          <p:nvPr>
            <p:ph type="body" sz="quarter" idx="28"/>
          </p:nvPr>
        </p:nvSpPr>
        <p:spPr>
          <a:xfrm>
            <a:off x="7823200" y="2781138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9" name="AutoShape 9"/>
          <p:cNvSpPr>
            <a:spLocks noGrp="1"/>
          </p:cNvSpPr>
          <p:nvPr>
            <p:ph type="body" sz="quarter" idx="29"/>
          </p:nvPr>
        </p:nvSpPr>
        <p:spPr>
          <a:xfrm>
            <a:off x="2331321" y="4844240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0" name="AutoShape 10"/>
          <p:cNvSpPr>
            <a:spLocks noGrp="1"/>
          </p:cNvSpPr>
          <p:nvPr>
            <p:ph type="body" sz="quarter" idx="30"/>
          </p:nvPr>
        </p:nvSpPr>
        <p:spPr>
          <a:xfrm>
            <a:off x="7823200" y="4844240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1" name="AutoShape 11"/>
          <p:cNvSpPr>
            <a:spLocks noGrp="1"/>
          </p:cNvSpPr>
          <p:nvPr>
            <p:ph type="body" sz="quarter" idx="31"/>
          </p:nvPr>
        </p:nvSpPr>
        <p:spPr>
          <a:xfrm>
            <a:off x="2331321" y="2330787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2" name="AutoShape 12"/>
          <p:cNvSpPr>
            <a:spLocks noGrp="1"/>
          </p:cNvSpPr>
          <p:nvPr>
            <p:ph type="body" sz="quarter" idx="32"/>
          </p:nvPr>
        </p:nvSpPr>
        <p:spPr>
          <a:xfrm>
            <a:off x="7823200" y="2330787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3" name="AutoShape 13"/>
          <p:cNvSpPr>
            <a:spLocks noGrp="1"/>
          </p:cNvSpPr>
          <p:nvPr>
            <p:ph type="body" sz="quarter" idx="33"/>
          </p:nvPr>
        </p:nvSpPr>
        <p:spPr>
          <a:xfrm>
            <a:off x="2331321" y="4457376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4" name="AutoShape 14"/>
          <p:cNvSpPr>
            <a:spLocks noGrp="1"/>
          </p:cNvSpPr>
          <p:nvPr>
            <p:ph type="body" sz="quarter" idx="34"/>
          </p:nvPr>
        </p:nvSpPr>
        <p:spPr>
          <a:xfrm>
            <a:off x="7823200" y="4457376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5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Shape 5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" name="Shape 5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Shape 5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Shape 5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35"/>
          </p:nvPr>
        </p:nvSpPr>
        <p:spPr>
          <a:xfrm>
            <a:off x="1161058" y="748860"/>
            <a:ext cx="9867900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pic" sz="quarter" idx="36"/>
          </p:nvPr>
        </p:nvSpPr>
        <p:spPr>
          <a:xfrm>
            <a:off x="1447800" y="1988850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pic" sz="quarter" idx="37"/>
          </p:nvPr>
        </p:nvSpPr>
        <p:spPr>
          <a:xfrm>
            <a:off x="5461000" y="1988850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pic" sz="quarter" idx="38"/>
          </p:nvPr>
        </p:nvSpPr>
        <p:spPr>
          <a:xfrm>
            <a:off x="9474200" y="1988850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6" name="AutoShape 6"/>
          <p:cNvSpPr>
            <a:spLocks noGrp="1"/>
          </p:cNvSpPr>
          <p:nvPr>
            <p:ph type="pic" sz="quarter" idx="39"/>
          </p:nvPr>
        </p:nvSpPr>
        <p:spPr>
          <a:xfrm>
            <a:off x="1447800" y="4227271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7" name="AutoShape 7"/>
          <p:cNvSpPr>
            <a:spLocks noGrp="1"/>
          </p:cNvSpPr>
          <p:nvPr>
            <p:ph type="pic" sz="quarter" idx="40"/>
          </p:nvPr>
        </p:nvSpPr>
        <p:spPr>
          <a:xfrm>
            <a:off x="9474200" y="4227271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8" name="AutoShape 8"/>
          <p:cNvSpPr>
            <a:spLocks noGrp="1"/>
          </p:cNvSpPr>
          <p:nvPr>
            <p:ph type="pic" sz="quarter" idx="41"/>
          </p:nvPr>
        </p:nvSpPr>
        <p:spPr>
          <a:xfrm>
            <a:off x="5461000" y="4227271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9" name="AutoShape 9"/>
          <p:cNvSpPr>
            <a:spLocks noGrp="1"/>
          </p:cNvSpPr>
          <p:nvPr>
            <p:ph type="body" sz="quarter" idx="42"/>
          </p:nvPr>
        </p:nvSpPr>
        <p:spPr>
          <a:xfrm>
            <a:off x="762000" y="3246150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10" name="AutoShape 10"/>
          <p:cNvSpPr>
            <a:spLocks noGrp="1"/>
          </p:cNvSpPr>
          <p:nvPr>
            <p:ph type="body" sz="quarter" idx="43"/>
          </p:nvPr>
        </p:nvSpPr>
        <p:spPr>
          <a:xfrm>
            <a:off x="4775200" y="3246150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11" name="AutoShape 11"/>
          <p:cNvSpPr>
            <a:spLocks noGrp="1"/>
          </p:cNvSpPr>
          <p:nvPr>
            <p:ph type="body" sz="quarter" idx="44"/>
          </p:nvPr>
        </p:nvSpPr>
        <p:spPr>
          <a:xfrm>
            <a:off x="8788400" y="3246150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12" name="AutoShape 12"/>
          <p:cNvSpPr>
            <a:spLocks noGrp="1"/>
          </p:cNvSpPr>
          <p:nvPr>
            <p:ph type="body" sz="quarter" idx="45"/>
          </p:nvPr>
        </p:nvSpPr>
        <p:spPr>
          <a:xfrm>
            <a:off x="762000" y="5484571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13" name="AutoShape 13"/>
          <p:cNvSpPr>
            <a:spLocks noGrp="1"/>
          </p:cNvSpPr>
          <p:nvPr>
            <p:ph type="body" sz="quarter" idx="46"/>
          </p:nvPr>
        </p:nvSpPr>
        <p:spPr>
          <a:xfrm>
            <a:off x="4775200" y="5484571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14" name="AutoShape 14"/>
          <p:cNvSpPr>
            <a:spLocks noGrp="1"/>
          </p:cNvSpPr>
          <p:nvPr>
            <p:ph type="body" sz="quarter" idx="47"/>
          </p:nvPr>
        </p:nvSpPr>
        <p:spPr>
          <a:xfrm>
            <a:off x="8788400" y="5497271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48"/>
          </p:nvPr>
        </p:nvSpPr>
        <p:spPr>
          <a:xfrm>
            <a:off x="1168400" y="2745740"/>
            <a:ext cx="9880600" cy="1003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16666"/>
              </a:lnSpc>
              <a:defRPr sz="5400" b="1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body" sz="quarter" idx="49"/>
          </p:nvPr>
        </p:nvSpPr>
        <p:spPr>
          <a:xfrm>
            <a:off x="1168400" y="2080158"/>
            <a:ext cx="98806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59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Shape 60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Shape 6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Shape 6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Shape 6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Shape 1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" name="Shape 11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" name="Shape 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Shape 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Shape 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5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Shape 36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Shape 37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" name="Shape 3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Shape 3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" name="Shape 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Shape 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Shape 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Shape 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Shape 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Shape 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Shape 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Shape 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4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Shape 44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Shape 45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8" name="Shape 4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Shape 4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Shape 4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2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Shape 25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Shape 26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5" name="Shape 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Shape 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Shape 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Shape 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默认主题"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n/problems/queue-reconstruction-by-height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n/problems/queue-reconstruction-by-height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n/problems/queue-reconstruction-by-height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n/problems/queue-reconstruction-by-height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n/problems/queue-reconstruction-by-height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nqiao.cn/problems/218/learning/?isWithAnswer=true&amp;page=1&amp;first_category_id=1&amp;second_category_id=3&amp;tags=%E8%B4%AA%E5%BF%83,%E6%8E%92%E5%BA%8F&amp;tag_relation=intersection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nqiao.cn/problems/218/learning/?isWithAnswer=true&amp;page=1&amp;first_category_id=1&amp;second_category_id=3&amp;tags=%E8%B4%AA%E5%BF%83,%E6%8E%92%E5%BA%8F&amp;tag_relation=intersection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ogu.com.cn/problem/P10387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www.lanqiao.cn/problems/218/learning/?isWithAnswer=true&amp;page=1&amp;first_category_id=1&amp;second_category_id=3&amp;tags=%E8%B4%AA%E5%BF%83,%E6%8E%92%E5%BA%8F&amp;tag_relation=intersection" TargetMode="External"/><Relationship Id="rId4" Type="http://schemas.openxmlformats.org/officeDocument/2006/relationships/hyperlink" Target="https://leetcode.cn/problems/queue-reconstruction-by-height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luogu.com.cn/problem/P10387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9E7897-D404-400B-33C7-2FB235255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  <a:prstDash val="solid"/>
          </a:ln>
        </p:spPr>
      </p:pic>
      <p:sp>
        <p:nvSpPr>
          <p:cNvPr id="2" name="AutoShape 2"/>
          <p:cNvSpPr/>
          <p:nvPr/>
        </p:nvSpPr>
        <p:spPr>
          <a:xfrm>
            <a:off x="113229" y="1609725"/>
            <a:ext cx="6363771" cy="29718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5200" b="1" i="0" u="none" strike="noStrike" dirty="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蓝桥杯16届Python冲刺课：贪心 &amp; </a:t>
            </a:r>
            <a:r>
              <a:rPr lang="en-US" sz="5200" b="1" i="0" u="none" strike="noStrike" dirty="0" err="1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排序</a:t>
            </a:r>
            <a:endParaRPr lang="en-US" sz="5200" b="1" i="0" u="none" strike="noStrike" dirty="0">
              <a:solidFill>
                <a:srgbClr val="000000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4300" y="136719"/>
            <a:ext cx="10858500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100" b="1" i="0" u="none" strike="noStrike" dirty="0" err="1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贪心</a:t>
            </a:r>
            <a:r>
              <a:rPr lang="en-US" sz="4100" b="1" i="0" u="none" strike="noStrike" dirty="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 &amp; </a:t>
            </a:r>
            <a:r>
              <a:rPr lang="en-US" sz="4100" b="1" i="0" u="none" strike="noStrike" dirty="0" err="1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排序</a:t>
            </a:r>
            <a:endParaRPr lang="en-US" sz="1100" dirty="0"/>
          </a:p>
        </p:txBody>
      </p:sp>
      <p:sp>
        <p:nvSpPr>
          <p:cNvPr id="3" name="AutoShape 3"/>
          <p:cNvSpPr/>
          <p:nvPr/>
        </p:nvSpPr>
        <p:spPr>
          <a:xfrm>
            <a:off x="4650856" y="301819"/>
            <a:ext cx="43815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32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2024_CA_省C.训练士兵</a:t>
            </a:r>
            <a:endParaRPr lang="en-US" sz="110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86" y="1891679"/>
            <a:ext cx="6745122" cy="3643121"/>
          </a:xfrm>
          <a:prstGeom prst="rect">
            <a:avLst/>
          </a:prstGeom>
          <a:ln>
            <a:noFill/>
            <a:prstDash val="solid"/>
          </a:ln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8115" y="4175893"/>
            <a:ext cx="6603885" cy="832809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4300" y="136719"/>
            <a:ext cx="10858500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100" b="1" i="0" u="none" strike="noStrike" dirty="0" err="1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贪心</a:t>
            </a:r>
            <a:r>
              <a:rPr lang="en-US" sz="4100" b="1" i="0" u="none" strike="noStrike" dirty="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 &amp; </a:t>
            </a:r>
            <a:r>
              <a:rPr lang="en-US" sz="4100" b="1" i="0" u="none" strike="noStrike" dirty="0" err="1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排序</a:t>
            </a:r>
            <a:endParaRPr lang="en-US" sz="1100" dirty="0"/>
          </a:p>
        </p:txBody>
      </p:sp>
      <p:sp>
        <p:nvSpPr>
          <p:cNvPr id="3" name="AutoShape 3"/>
          <p:cNvSpPr/>
          <p:nvPr/>
        </p:nvSpPr>
        <p:spPr>
          <a:xfrm>
            <a:off x="4650856" y="301819"/>
            <a:ext cx="43815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32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2024_CA_省C.训练士兵</a:t>
            </a:r>
            <a:endParaRPr lang="en-US" sz="110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832" y="3616432"/>
            <a:ext cx="8479437" cy="2920248"/>
          </a:xfrm>
          <a:prstGeom prst="rect">
            <a:avLst/>
          </a:prstGeom>
          <a:ln>
            <a:noFill/>
            <a:prstDash val="solid"/>
          </a:ln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881" y="1252578"/>
            <a:ext cx="7899460" cy="2363854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539278-F69B-B1BC-6EE3-AA265FE94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47E8F6CE-F264-1233-C701-3467602072AA}"/>
              </a:ext>
            </a:extLst>
          </p:cNvPr>
          <p:cNvSpPr/>
          <p:nvPr/>
        </p:nvSpPr>
        <p:spPr>
          <a:xfrm>
            <a:off x="100339" y="289119"/>
            <a:ext cx="10858500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100" b="1" i="0" u="none" strike="noStrike" dirty="0" err="1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排序</a:t>
            </a:r>
            <a:endParaRPr lang="en-US" sz="1100" dirty="0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4F160E4B-C03D-3865-FAB0-CDFCB465F593}"/>
              </a:ext>
            </a:extLst>
          </p:cNvPr>
          <p:cNvSpPr/>
          <p:nvPr/>
        </p:nvSpPr>
        <p:spPr>
          <a:xfrm>
            <a:off x="1986289" y="222444"/>
            <a:ext cx="10858500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zh-CN" altLang="en-US" sz="5400" b="1" i="0" u="none" strike="noStrike" dirty="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插入排序！</a:t>
            </a:r>
            <a:endParaRPr lang="en-US" sz="16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62D0EEF-4307-8C91-86D0-41EE68BD4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703" y="1330519"/>
            <a:ext cx="6728147" cy="540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366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0339" y="289119"/>
            <a:ext cx="10858500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100" b="1" i="0" u="none" strike="noStrike" dirty="0" err="1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排序</a:t>
            </a:r>
            <a:endParaRPr lang="en-US" sz="1100" dirty="0"/>
          </a:p>
        </p:txBody>
      </p:sp>
      <p:sp>
        <p:nvSpPr>
          <p:cNvPr id="3" name="AutoShape 3"/>
          <p:cNvSpPr/>
          <p:nvPr/>
        </p:nvSpPr>
        <p:spPr>
          <a:xfrm>
            <a:off x="4392097" y="454219"/>
            <a:ext cx="67310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32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【力扣 中等】</a:t>
            </a:r>
            <a:r>
              <a:rPr lang="en-US" sz="32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  <a:hlinkClick r:id="rId3" tooltip="https://leetcode.cn/problems/queue-reconstruction-by-height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406. 根据身高重建队列</a:t>
            </a:r>
            <a:endParaRPr lang="en-US" sz="110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053" y="1785803"/>
            <a:ext cx="6450524" cy="3797316"/>
          </a:xfrm>
          <a:prstGeom prst="rect">
            <a:avLst/>
          </a:prstGeom>
          <a:ln>
            <a:noFill/>
            <a:prstDash val="solid"/>
          </a:ln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1366" y="3429000"/>
            <a:ext cx="3861731" cy="1558864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0339" y="289119"/>
            <a:ext cx="10858500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100" b="1" i="0" u="none" strike="noStrike" dirty="0" err="1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排序</a:t>
            </a:r>
            <a:endParaRPr lang="en-US" sz="1100" dirty="0"/>
          </a:p>
        </p:txBody>
      </p:sp>
      <p:sp>
        <p:nvSpPr>
          <p:cNvPr id="3" name="AutoShape 3"/>
          <p:cNvSpPr/>
          <p:nvPr/>
        </p:nvSpPr>
        <p:spPr>
          <a:xfrm>
            <a:off x="4392097" y="454219"/>
            <a:ext cx="67310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32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【力扣 中等】</a:t>
            </a:r>
            <a:r>
              <a:rPr lang="en-US" sz="32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  <a:hlinkClick r:id="rId3" tooltip="https://leetcode.cn/problems/queue-reconstruction-by-height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406. 根据身高重建队列</a:t>
            </a:r>
            <a:endParaRPr lang="en-US" sz="110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81834"/>
            <a:ext cx="12192000" cy="2094331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0339" y="289119"/>
            <a:ext cx="10858500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100" b="1" i="0" u="none" strike="noStrike" dirty="0" err="1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排序</a:t>
            </a:r>
            <a:endParaRPr lang="en-US" sz="1100" dirty="0"/>
          </a:p>
        </p:txBody>
      </p:sp>
      <p:sp>
        <p:nvSpPr>
          <p:cNvPr id="3" name="AutoShape 3"/>
          <p:cNvSpPr/>
          <p:nvPr/>
        </p:nvSpPr>
        <p:spPr>
          <a:xfrm>
            <a:off x="4392097" y="454219"/>
            <a:ext cx="67310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32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【力扣 中等】</a:t>
            </a:r>
            <a:r>
              <a:rPr lang="en-US" sz="32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  <a:hlinkClick r:id="rId3" tooltip="https://leetcode.cn/problems/queue-reconstruction-by-height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406. 根据身高重建队列</a:t>
            </a:r>
            <a:endParaRPr lang="en-US" sz="110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71194"/>
            <a:ext cx="12192000" cy="2865120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0339" y="289119"/>
            <a:ext cx="10858500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100" b="1" i="0" u="none" strike="noStrike" dirty="0" err="1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排序</a:t>
            </a:r>
            <a:endParaRPr lang="en-US" sz="1100" dirty="0"/>
          </a:p>
        </p:txBody>
      </p:sp>
      <p:sp>
        <p:nvSpPr>
          <p:cNvPr id="3" name="AutoShape 3"/>
          <p:cNvSpPr/>
          <p:nvPr/>
        </p:nvSpPr>
        <p:spPr>
          <a:xfrm>
            <a:off x="4392097" y="454219"/>
            <a:ext cx="67310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32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【力扣 中等】</a:t>
            </a:r>
            <a:r>
              <a:rPr lang="en-US" sz="32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  <a:hlinkClick r:id="rId3" tooltip="https://leetcode.cn/problems/queue-reconstruction-by-height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406. 根据身高重建队列</a:t>
            </a:r>
            <a:endParaRPr lang="en-US" sz="110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450" y="2662182"/>
            <a:ext cx="11595100" cy="1676400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0339" y="289119"/>
            <a:ext cx="10858500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100" b="1" i="0" u="none" strike="noStrike" dirty="0" err="1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排序</a:t>
            </a:r>
            <a:endParaRPr lang="en-US" sz="1100" dirty="0"/>
          </a:p>
        </p:txBody>
      </p:sp>
      <p:sp>
        <p:nvSpPr>
          <p:cNvPr id="3" name="AutoShape 3"/>
          <p:cNvSpPr/>
          <p:nvPr/>
        </p:nvSpPr>
        <p:spPr>
          <a:xfrm>
            <a:off x="4392097" y="454219"/>
            <a:ext cx="67310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32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【力扣 中等】</a:t>
            </a:r>
            <a:r>
              <a:rPr lang="en-US" sz="32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  <a:hlinkClick r:id="rId3" tooltip="https://leetcode.cn/problems/queue-reconstruction-by-height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406. 根据身高重建队列</a:t>
            </a:r>
            <a:endParaRPr lang="en-US" sz="110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489" y="1597511"/>
            <a:ext cx="11484205" cy="4607211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0339" y="289119"/>
            <a:ext cx="10858500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100" b="1" i="0" u="none" strike="noStrike" dirty="0" err="1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拓展作业</a:t>
            </a:r>
            <a:endParaRPr lang="en-US" sz="1100" dirty="0"/>
          </a:p>
        </p:txBody>
      </p:sp>
      <p:sp>
        <p:nvSpPr>
          <p:cNvPr id="3" name="AutoShape 3"/>
          <p:cNvSpPr/>
          <p:nvPr/>
        </p:nvSpPr>
        <p:spPr>
          <a:xfrm>
            <a:off x="4392097" y="454219"/>
            <a:ext cx="7670800" cy="5334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28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【力扣 中等】</a:t>
            </a:r>
            <a:r>
              <a:rPr lang="en-US" sz="28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  <a:hlinkClick r:id="rId3" tooltip="https://www.lanqiao.cn/problems/218/learning/?isWithAnswer=true&amp;page=1&amp;first_category_id=1&amp;second_category_id=3&amp;tags=%E8%B4%AA%E5%BF%83,%E6%8E%92%E5%BA%8F&amp;tag_relation=interse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1.分糖果 - 蓝桥云课 (lanqiao.cn)</a:t>
            </a:r>
            <a:endParaRPr lang="en-US" sz="110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494" y="1334959"/>
            <a:ext cx="9322174" cy="5523041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0339" y="289119"/>
            <a:ext cx="10858500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100" b="1" i="0" u="none" strike="noStrike" dirty="0" err="1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拓展作业</a:t>
            </a:r>
            <a:endParaRPr lang="en-US" sz="1100" dirty="0"/>
          </a:p>
        </p:txBody>
      </p:sp>
      <p:sp>
        <p:nvSpPr>
          <p:cNvPr id="3" name="AutoShape 3"/>
          <p:cNvSpPr/>
          <p:nvPr/>
        </p:nvSpPr>
        <p:spPr>
          <a:xfrm>
            <a:off x="4392097" y="454219"/>
            <a:ext cx="7670800" cy="5334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28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【力扣 中等】</a:t>
            </a:r>
            <a:r>
              <a:rPr lang="en-US" sz="28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  <a:hlinkClick r:id="rId3" tooltip="https://www.lanqiao.cn/problems/218/learning/?isWithAnswer=true&amp;page=1&amp;first_category_id=1&amp;second_category_id=3&amp;tags=%E8%B4%AA%E5%BF%83,%E6%8E%92%E5%BA%8F&amp;tag_relation=interse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1.分糖果 - 蓝桥云课 (lanqiao.cn)</a:t>
            </a:r>
            <a:endParaRPr lang="en-US" sz="110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802" y="1284192"/>
            <a:ext cx="8524111" cy="5457813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3" hasCustomPrompt="1"/>
          </p:nvPr>
        </p:nvSpPr>
        <p:spPr>
          <a:xfrm>
            <a:off x="1648023" y="1600200"/>
            <a:ext cx="8890000" cy="3048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32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  <a:hlinkClick r:id="rId3" tooltip="https://www.luogu.com.cn/problem/P1038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P10387 [蓝桥杯 2024 省 A] 训练士兵 - 洛谷 (luogu.com.cn)</a:t>
            </a:r>
          </a:p>
          <a:p>
            <a:pPr indent="0" algn="l">
              <a:lnSpc>
                <a:spcPct val="125000"/>
              </a:lnSpc>
            </a:pPr>
            <a:r>
              <a:rPr lang="en-US" sz="32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  <a:hlinkClick r:id="rId4" tooltip="https://leetcode.cn/problems/queue-reconstruction-by-height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406. 根据身高重建队列 - 力扣（LeetCode）</a:t>
            </a:r>
          </a:p>
          <a:p>
            <a:pPr marL="406400" indent="-406400" algn="l">
              <a:lnSpc>
                <a:spcPct val="125000"/>
              </a:lnSpc>
              <a:buClr>
                <a:srgbClr val="1F2329"/>
              </a:buClr>
              <a:buFont typeface="+mj-lt"/>
              <a:buAutoNum type="arabicPeriod"/>
            </a:pPr>
            <a:r>
              <a:rPr lang="en-US" sz="32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【拓展作业】【思维】</a:t>
            </a:r>
            <a:r>
              <a:rPr lang="en-US" sz="32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  <a:hlinkClick r:id="rId5" tooltip="https://www.lanqiao.cn/problems/218/learning/?isWithAnswer=true&amp;page=1&amp;first_category_id=1&amp;second_category_id=3&amp;tags=%E8%B4%AA%E5%BF%83,%E6%8E%92%E5%BA%8F&amp;tag_relation=interse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1.分糖果 - 蓝桥云课 (lanqiao.cn)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2"/>
          </p:nvPr>
        </p:nvSpPr>
        <p:spPr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43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0339" y="289119"/>
            <a:ext cx="10858500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100" b="1" i="0" u="none" strike="noStrike" dirty="0" err="1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贪心</a:t>
            </a:r>
            <a:r>
              <a:rPr lang="en-US" sz="4100" b="1" i="0" u="none" strike="noStrike" dirty="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 &amp; </a:t>
            </a:r>
            <a:r>
              <a:rPr lang="en-US" sz="4100" b="1" i="0" u="none" strike="noStrike" dirty="0" err="1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排序</a:t>
            </a:r>
            <a:endParaRPr lang="en-US" sz="1100" dirty="0"/>
          </a:p>
        </p:txBody>
      </p:sp>
      <p:sp>
        <p:nvSpPr>
          <p:cNvPr id="3" name="AutoShape 3"/>
          <p:cNvSpPr/>
          <p:nvPr/>
        </p:nvSpPr>
        <p:spPr>
          <a:xfrm>
            <a:off x="4561628" y="301819"/>
            <a:ext cx="43815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32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2024_CA_省C.训练士兵</a:t>
            </a:r>
            <a:endParaRPr lang="en-US" sz="110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362" y="1523576"/>
            <a:ext cx="4121685" cy="4675747"/>
          </a:xfrm>
          <a:prstGeom prst="rect">
            <a:avLst/>
          </a:prstGeom>
          <a:ln w="25400">
            <a:solidFill>
              <a:srgbClr val="2B2F36">
                <a:alpha val="100000"/>
              </a:srgbClr>
            </a:solidFill>
            <a:prstDash val="solid"/>
          </a:ln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9589" y="2312058"/>
            <a:ext cx="5459130" cy="3098781"/>
          </a:xfrm>
          <a:prstGeom prst="rect">
            <a:avLst/>
          </a:prstGeom>
          <a:ln w="25400">
            <a:solidFill>
              <a:srgbClr val="2B2F36">
                <a:alpha val="100000"/>
              </a:srgbClr>
            </a:solidFill>
            <a:prstDash val="solid"/>
          </a:ln>
        </p:spPr>
      </p:pic>
      <p:sp>
        <p:nvSpPr>
          <p:cNvPr id="6" name="AutoShape 6"/>
          <p:cNvSpPr/>
          <p:nvPr/>
        </p:nvSpPr>
        <p:spPr>
          <a:xfrm>
            <a:off x="4561628" y="911419"/>
            <a:ext cx="5295900" cy="3048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1600" b="0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  <a:hlinkClick r:id="rId5" tooltip="https://www.luogu.com.cn/problem/P1038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P10387 [蓝桥杯 2024 省 A] 训练士兵 - 洛谷 (luogu.com.cn)</a:t>
            </a:r>
            <a:endParaRPr lang="en-US"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0339" y="289119"/>
            <a:ext cx="10858500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100" b="1" i="0" u="none" strike="noStrike" dirty="0" err="1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贪心</a:t>
            </a:r>
            <a:r>
              <a:rPr lang="en-US" sz="4100" b="1" i="0" u="none" strike="noStrike" dirty="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 &amp; </a:t>
            </a:r>
            <a:r>
              <a:rPr lang="en-US" sz="4100" b="1" i="0" u="none" strike="noStrike" dirty="0" err="1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排序</a:t>
            </a:r>
            <a:endParaRPr lang="en-US" sz="1100" dirty="0"/>
          </a:p>
        </p:txBody>
      </p:sp>
      <p:sp>
        <p:nvSpPr>
          <p:cNvPr id="3" name="AutoShape 3"/>
          <p:cNvSpPr/>
          <p:nvPr/>
        </p:nvSpPr>
        <p:spPr>
          <a:xfrm>
            <a:off x="4561628" y="301819"/>
            <a:ext cx="43815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32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2024_CA_省C.训练士兵</a:t>
            </a:r>
            <a:endParaRPr lang="en-US" sz="110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113" y="1307690"/>
            <a:ext cx="9175409" cy="4698900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0339" y="289119"/>
            <a:ext cx="10858500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100" b="1" i="0" u="none" strike="noStrike" dirty="0" err="1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贪心</a:t>
            </a:r>
            <a:r>
              <a:rPr lang="en-US" sz="4100" b="1" i="0" u="none" strike="noStrike" dirty="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 &amp; </a:t>
            </a:r>
            <a:r>
              <a:rPr lang="en-US" sz="4100" b="1" i="0" u="none" strike="noStrike" dirty="0" err="1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排序</a:t>
            </a:r>
            <a:endParaRPr lang="en-US" sz="1100" dirty="0"/>
          </a:p>
        </p:txBody>
      </p:sp>
      <p:sp>
        <p:nvSpPr>
          <p:cNvPr id="3" name="AutoShape 3"/>
          <p:cNvSpPr/>
          <p:nvPr/>
        </p:nvSpPr>
        <p:spPr>
          <a:xfrm>
            <a:off x="4561628" y="301819"/>
            <a:ext cx="43815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32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2024_CA_省C.训练士兵</a:t>
            </a:r>
            <a:endParaRPr lang="en-US" sz="110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272" y="1295010"/>
            <a:ext cx="7934514" cy="5562990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4300" y="136719"/>
            <a:ext cx="10858500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100" b="1" i="0" u="none" strike="noStrike" dirty="0" err="1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贪心</a:t>
            </a:r>
            <a:r>
              <a:rPr lang="en-US" sz="4100" b="1" i="0" u="none" strike="noStrike" dirty="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 &amp; </a:t>
            </a:r>
            <a:r>
              <a:rPr lang="en-US" sz="4100" b="1" i="0" u="none" strike="noStrike" dirty="0" err="1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排序</a:t>
            </a:r>
            <a:endParaRPr lang="en-US" sz="1100" dirty="0"/>
          </a:p>
        </p:txBody>
      </p:sp>
      <p:sp>
        <p:nvSpPr>
          <p:cNvPr id="3" name="AutoShape 3"/>
          <p:cNvSpPr/>
          <p:nvPr/>
        </p:nvSpPr>
        <p:spPr>
          <a:xfrm>
            <a:off x="4650856" y="301819"/>
            <a:ext cx="43815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32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2024_CA_省C.训练士兵</a:t>
            </a:r>
            <a:endParaRPr lang="en-US" sz="11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4469503-E246-6E7D-D685-E77205C39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96" y="1423765"/>
            <a:ext cx="11105361" cy="44454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4300" y="136719"/>
            <a:ext cx="10858500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100" b="1" i="0" u="none" strike="noStrike" dirty="0" err="1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贪心</a:t>
            </a:r>
            <a:r>
              <a:rPr lang="en-US" sz="4100" b="1" i="0" u="none" strike="noStrike" dirty="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 &amp; </a:t>
            </a:r>
            <a:r>
              <a:rPr lang="en-US" sz="4100" b="1" i="0" u="none" strike="noStrike" dirty="0" err="1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排序</a:t>
            </a:r>
            <a:endParaRPr lang="en-US" sz="1100" dirty="0"/>
          </a:p>
        </p:txBody>
      </p:sp>
      <p:sp>
        <p:nvSpPr>
          <p:cNvPr id="3" name="AutoShape 3"/>
          <p:cNvSpPr/>
          <p:nvPr/>
        </p:nvSpPr>
        <p:spPr>
          <a:xfrm>
            <a:off x="4650856" y="301819"/>
            <a:ext cx="43815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32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2024_CA_省C.训练士兵</a:t>
            </a:r>
            <a:endParaRPr lang="en-US" sz="110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47454"/>
            <a:ext cx="12192000" cy="4763092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4300" y="136719"/>
            <a:ext cx="10858500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100" b="1" i="0" u="none" strike="noStrike" dirty="0" err="1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贪心</a:t>
            </a:r>
            <a:r>
              <a:rPr lang="en-US" sz="4100" b="1" i="0" u="none" strike="noStrike" dirty="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 &amp; </a:t>
            </a:r>
            <a:r>
              <a:rPr lang="en-US" sz="4100" b="1" i="0" u="none" strike="noStrike" dirty="0" err="1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排序</a:t>
            </a:r>
            <a:endParaRPr lang="en-US" sz="1100" dirty="0"/>
          </a:p>
        </p:txBody>
      </p:sp>
      <p:sp>
        <p:nvSpPr>
          <p:cNvPr id="3" name="AutoShape 3"/>
          <p:cNvSpPr/>
          <p:nvPr/>
        </p:nvSpPr>
        <p:spPr>
          <a:xfrm>
            <a:off x="4650856" y="301819"/>
            <a:ext cx="43815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32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2024_CA_省C.训练士兵</a:t>
            </a:r>
            <a:endParaRPr lang="en-US" sz="11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0131255-C82C-A347-26F4-0145CDBF4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56" y="1219470"/>
            <a:ext cx="10408204" cy="533671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4300" y="136719"/>
            <a:ext cx="10858500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100" b="1" i="0" u="none" strike="noStrike" dirty="0" err="1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贪心</a:t>
            </a:r>
            <a:r>
              <a:rPr lang="en-US" sz="4100" b="1" i="0" u="none" strike="noStrike" dirty="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 &amp; </a:t>
            </a:r>
            <a:r>
              <a:rPr lang="en-US" sz="4100" b="1" i="0" u="none" strike="noStrike" dirty="0" err="1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排序</a:t>
            </a:r>
            <a:endParaRPr lang="en-US" sz="1100" dirty="0"/>
          </a:p>
        </p:txBody>
      </p:sp>
      <p:sp>
        <p:nvSpPr>
          <p:cNvPr id="3" name="AutoShape 3"/>
          <p:cNvSpPr/>
          <p:nvPr/>
        </p:nvSpPr>
        <p:spPr>
          <a:xfrm>
            <a:off x="4650856" y="301819"/>
            <a:ext cx="43815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32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2024_CA_省C.训练士兵</a:t>
            </a:r>
            <a:endParaRPr lang="en-US" sz="110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477" y="1243480"/>
            <a:ext cx="6168805" cy="5614520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默认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276</Words>
  <Application>Microsoft Office PowerPoint</Application>
  <PresentationFormat>宽屏</PresentationFormat>
  <Paragraphs>77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Noto Sans SC</vt:lpstr>
      <vt:lpstr>Arial</vt:lpstr>
      <vt:lpstr>Office 主题​​</vt:lpstr>
      <vt:lpstr>默认主题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正阳 朱</cp:lastModifiedBy>
  <cp:revision>7</cp:revision>
  <dcterms:modified xsi:type="dcterms:W3CDTF">2025-03-06T10:43:23Z</dcterms:modified>
</cp:coreProperties>
</file>