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</p:sldMasterIdLst>
  <p:notesMasterIdLst>
    <p:notesMasterId r:id="rId28"/>
  </p:notesMasterIdLst>
  <p:sldIdLst>
    <p:sldId id="256" r:id="rId4"/>
    <p:sldId id="257" r:id="rId5"/>
    <p:sldId id="258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285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86F5F-74C8-4B4A-BAA6-AACB9246A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3244C-CC77-28BC-60E6-F974B41498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0FCA-F9FC-4572-32BD-B9BDD8BF480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222835-1AB2-927D-B459-D0749B3D03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38E30D6-5A76-65D4-4AF5-1A5FB18EC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1212C-6009-E57E-D664-37EDF801ED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A3D4E-2224-8F1D-749B-B8B65EB0C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60987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935F3-CF7B-0998-D113-E2C8EA2DB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81380F-0846-11C8-8CB0-FF89751765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2876C-17ED-E5A3-3DE5-E5E547BD41B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6C590A9-FD07-F14D-2D4D-E22D2517EE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A01C339-BC6A-CA65-D5A9-176CCEF64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D414-EC13-78AE-7FF2-7388F0CBCF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4FBE-E95D-997E-8401-858A67875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3723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D32D9-FF60-0067-F907-02F2CFDEB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A76DB5-3357-D744-4FF8-704C2E7D0C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01192-4DA3-0C32-0FEC-BFDD8B50E9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6DBA24F-641F-452C-6615-8D5DF96D77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8A51896-9229-4CF0-FEC4-0565CE1E8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7487C-1CFD-9483-F243-860C22D91B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CC6F4-92FA-40F9-7E2A-55A3FE7F9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81356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53208-71CE-7DEA-B0BD-1C99D9DEB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2634E0-7CE9-C55F-B994-8918F28978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A971A-DC79-7F43-1569-DC1EFA4CF41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120FEFF-4933-7E2F-8E2D-7B144A50C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FCC88D4-7D66-37F9-DA0F-D173BD5F3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C9378-4391-07BC-333E-D234370E4C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833A3-C73D-C2D9-AA7F-A9E31BE60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57810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04234-D6FC-CE7F-40F8-704D855C4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D5D5F2-BE1F-434E-CF2B-D8BC2EC52D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782F1-57B4-07A6-2110-E6828806A42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8D3543-24AD-9B16-027D-2B16A29E2E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A782E98-1A7A-1A04-7D39-24A08BB97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9917D-3B53-254B-0D0E-12708387B6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CA013-3081-2BD8-7333-5E1973588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00796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2036B-52F4-1248-4433-64E925D5F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360F3D-647F-6E88-6BE0-8436C97A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1C194-151C-1F43-F546-3D4384E7E74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3CCC0B7-A0F2-75C5-5C16-DE9840389B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DBCCB7C-0BB8-94C4-D8E3-21C954DE8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1355B-6BAF-C433-291A-9E41C577D8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44E3E-2500-1B49-7E94-3E7BE9234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14446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62858-68B1-CEC2-6F16-6F3A8C9F9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0817E1-0738-E1BC-D40C-2471DEC302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AAEBB-6027-DB65-152B-C4EB021858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A599347-DB22-2133-13F2-03C8A62002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F6D976D-D6FC-2594-67FF-299AF9455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0BC50-F083-8C94-7001-CEEA5FD71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BC5E7-8775-E770-9A43-7C51A28C93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25563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DCFC9-2FFA-4B5B-1E3F-0EC1E10F1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B4184B-7138-FDF5-7CE2-5154840280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EF397-551C-8DB1-11E1-2A9FA5CC2CD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56C06AA-25BC-8735-BD86-D93980288F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4D57D62-72A2-84A7-D92F-A52DFB9A3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EB4BE-DB92-FA03-0553-A879507568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4B25-D489-258F-2ACA-0B8026A8B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07436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AAA76-D066-33C5-8E2F-874CBF1EA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15F1AA-5869-C481-86BB-49B10A7DEF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B76C2-E5E2-66D9-4D4B-4D5684F2441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5185D1E-7DE4-23D1-F79D-0CCFDF127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DB22BFF-2352-6FE1-D3E9-2430CAB1C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EF0A1-0C1D-EEA8-E01B-629202C512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60000-8AB9-C6DA-F3D0-E61B7A853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63742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22D31-8801-5064-4510-8A89BF83C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F7AFBA-7EAB-A72B-73B5-C2E207100D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0F7F8-9362-98D2-DFF6-9681454007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B788D38-47A3-BE5D-0C58-D953B4DE4B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BE7B7B1-29E9-E3BD-C1D0-D76152872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8E235-597D-9DE2-1CD7-D860A6853B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3DA62-69A8-046E-A125-7CFFA1FD7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0627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8BA15-5B0E-5D84-246E-D7983FA8E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97BE89-D042-113B-58CA-2E2EC8A4FF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25763-548A-D9C8-1468-8794F7FC2BF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C1FBF5F-9762-538B-36AA-B9C719330F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A018FF4-1600-BC14-B5C0-1F69AFF4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3F95C-8664-FBE9-8481-ECC85B3CB0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CE3E9-97A1-1BB0-E3C4-1C6AC363E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51141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994D1-BF8D-FA6F-A2A8-650FF5FB6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0746A2-FBB9-2163-4F78-31E6B6EC8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3F89A-D421-133C-DF15-690C1CF408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A3E9DD7-1D8A-7543-7A50-7A66CA53EB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86BC3C7-FAC4-B9D1-CFC4-A3E5C3902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E3670-8F92-AD25-67DB-1C6714CD8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BB1B4-FE30-3A31-76AC-941D0881E2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03153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E2541-227F-7995-E964-77EBD26A5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DD86C9-A3C8-E19B-FB5F-914D258C84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6C686-D386-FC76-B48F-EE61315DE8E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447F6D-19EB-16B2-B8B1-3BDCE870AD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72A5C15-E26F-306F-6DA0-AD85EEBF1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44D91-EA0D-7907-9887-EC2F25E825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2F92-2F20-1076-47B0-F2DB5C8C2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61635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E7248-37B2-B79D-3EE4-F645CF3FB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3AADF1-37AA-3C9A-76D3-64B14323BD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BA501-840F-15D3-6656-5045E92458C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B7DB00-5F28-51DC-D3B2-81B8BA9D5E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1BC9127-A389-F0F7-1709-504A15CC3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711AA-C4A3-0CD7-B405-A5327EE0FA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23272-3B74-02A3-C47F-6DF0E98249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23856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17FC1-F136-8943-9661-B953CE49B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3532FE-2F65-BC5E-DE4E-E2087D375E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93156-5FAE-37A5-6C04-A594DDEAE91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4347B78-970C-2394-2735-C732AFF3CD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5EAA2D2-E571-6908-6C63-C44C16ECD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79979-4E67-EEF4-D2CD-CF8B381C0C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1A3AA-7880-7D47-F74E-D9C236F12F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47090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F7190-34AD-E970-0837-2B4F93E5E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A5D0F6-C2A4-812C-D812-FBAA4FE2E0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A9043-FDE6-CBDD-1C88-E01B05E503A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F732DE8-4956-F59C-C707-B626843E8E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7B89D7E-934F-C011-F2BC-D2D61F50D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7F9E1-5B8D-AB16-9E00-6F4208FC6B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D69A-40C0-FF81-9611-999289ADC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63574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EE8E1-A318-6647-73F8-035ABBFF1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D10FE8-2177-7B34-AA9E-8B915AA004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EB9AD-F142-0E94-2435-5647B1FACAA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59A7825-BE86-FEE3-91A3-077258779A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2B1F331-2323-995F-5A5A-0648798B3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92FC8-6117-E8EF-5A1E-272F5DA0F0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49E31-3A87-42B3-99A6-E944312A2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7994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5D42E-D49B-98FF-B604-83DF6AEC5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EAAD4E-0011-7B0A-D044-75646231E9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B3A51-1FC8-4FE7-4AE4-76B494E979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F175562-80D2-76CD-AA2C-0452B3A47C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E5AFDAE-F422-B070-D1D0-B35F50C27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AA264-7409-45EE-C8F9-A7E6F3B970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408E8-EDBD-F49A-D72D-0F3DE26B5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37773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B2137-99D5-030E-F5CD-39A47CB4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E87958-CF97-F33A-57A4-ACEC6A9EE2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BBA0A-C157-FB47-FB9E-F594DDFB57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8177F22-55A1-CA7E-8BB3-A14209B449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0A82AE4-0983-C964-CC00-124F0DF77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D72E7-39FE-03DE-B562-3F3FBCC92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19009-C036-3AF5-0519-B15CE0FFC1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14413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41BB1-1CA1-BF3B-9132-347EE0CB7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131251-E74F-2F1E-61F6-8002FACDD0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35875-BC79-257B-14CD-2DA27F1D57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6172475-BBDE-02C3-F401-173436F81C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48B0954-2D32-30BB-3EE8-D24280AED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A95A0-6370-4105-679A-EB960E46E9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CE3F-9B70-0965-2815-91C86525D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5037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"/>
          </p:nvPr>
        </p:nvSpPr>
        <p:spPr>
          <a:xfrm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xfrm>
            <a:off x="2945985" y="733864"/>
            <a:ext cx="5257800" cy="8128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3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3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本课时内容速递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"/>
          </p:nvPr>
        </p:nvSpPr>
        <p:spPr>
          <a:xfrm>
            <a:off x="1648023" y="1600200"/>
            <a:ext cx="8895954" cy="36576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rot="5399999" flipV="1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AutoShape 3"/>
          <p:cNvSpPr>
            <a:spLocks noGrp="1"/>
          </p:cNvSpPr>
          <p:nvPr>
            <p:ph type="body" sz="quarter" idx="4"/>
          </p:nvPr>
        </p:nvSpPr>
        <p:spPr>
          <a:xfrm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"/>
          </p:nvPr>
        </p:nvSpPr>
        <p:spPr>
          <a:xfrm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6"/>
          </p:nvPr>
        </p:nvSpPr>
        <p:spPr>
          <a:xfrm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"/>
          </p:nvPr>
        </p:nvSpPr>
        <p:spPr>
          <a:xfrm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8"/>
          </p:nvPr>
        </p:nvSpPr>
        <p:spPr>
          <a:xfrm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9"/>
          </p:nvPr>
        </p:nvSpPr>
        <p:spPr>
          <a:xfrm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"/>
          </p:nvPr>
        </p:nvSpPr>
        <p:spPr>
          <a:xfrm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1"/>
          </p:nvPr>
        </p:nvSpPr>
        <p:spPr>
          <a:xfrm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2"/>
          </p:nvPr>
        </p:nvSpPr>
        <p:spPr>
          <a:xfrm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13"/>
          </p:nvPr>
        </p:nvSpPr>
        <p:spPr>
          <a:xfrm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14"/>
          </p:nvPr>
        </p:nvSpPr>
        <p:spPr>
          <a:xfrm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5"/>
          </p:nvPr>
        </p:nvSpPr>
        <p:spPr>
          <a:xfrm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6"/>
          </p:nvPr>
        </p:nvSpPr>
        <p:spPr>
          <a:xfrm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7"/>
          </p:nvPr>
        </p:nvSpPr>
        <p:spPr>
          <a:xfrm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8"/>
          </p:nvPr>
        </p:nvSpPr>
        <p:spPr>
          <a:xfrm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19"/>
          </p:nvPr>
        </p:nvSpPr>
        <p:spPr>
          <a:xfrm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20"/>
          </p:nvPr>
        </p:nvSpPr>
        <p:spPr>
          <a:xfrm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21"/>
          </p:nvPr>
        </p:nvSpPr>
        <p:spPr>
          <a:xfrm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2"/>
          </p:nvPr>
        </p:nvSpPr>
        <p:spPr>
          <a:xfrm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23"/>
          </p:nvPr>
        </p:nvSpPr>
        <p:spPr>
          <a:xfrm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24"/>
          </p:nvPr>
        </p:nvSpPr>
        <p:spPr>
          <a:xfrm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25"/>
          </p:nvPr>
        </p:nvSpPr>
        <p:spPr>
          <a:xfrm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26"/>
          </p:nvPr>
        </p:nvSpPr>
        <p:spPr>
          <a:xfrm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body" sz="quarter" idx="27"/>
          </p:nvPr>
        </p:nvSpPr>
        <p:spPr>
          <a:xfrm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28"/>
          </p:nvPr>
        </p:nvSpPr>
        <p:spPr>
          <a:xfrm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29"/>
          </p:nvPr>
        </p:nvSpPr>
        <p:spPr>
          <a:xfrm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30"/>
          </p:nvPr>
        </p:nvSpPr>
        <p:spPr>
          <a:xfrm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31"/>
          </p:nvPr>
        </p:nvSpPr>
        <p:spPr>
          <a:xfrm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32"/>
          </p:nvPr>
        </p:nvSpPr>
        <p:spPr>
          <a:xfrm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33"/>
          </p:nvPr>
        </p:nvSpPr>
        <p:spPr>
          <a:xfrm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34"/>
          </p:nvPr>
        </p:nvSpPr>
        <p:spPr>
          <a:xfrm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5"/>
          </p:nvPr>
        </p:nvSpPr>
        <p:spPr>
          <a:xfrm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36"/>
          </p:nvPr>
        </p:nvSpPr>
        <p:spPr>
          <a:xfrm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37"/>
          </p:nvPr>
        </p:nvSpPr>
        <p:spPr>
          <a:xfrm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38"/>
          </p:nvPr>
        </p:nvSpPr>
        <p:spPr>
          <a:xfrm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39"/>
          </p:nvPr>
        </p:nvSpPr>
        <p:spPr>
          <a:xfrm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40"/>
          </p:nvPr>
        </p:nvSpPr>
        <p:spPr>
          <a:xfrm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41"/>
          </p:nvPr>
        </p:nvSpPr>
        <p:spPr>
          <a:xfrm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42"/>
          </p:nvPr>
        </p:nvSpPr>
        <p:spPr>
          <a:xfrm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43"/>
          </p:nvPr>
        </p:nvSpPr>
        <p:spPr>
          <a:xfrm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44"/>
          </p:nvPr>
        </p:nvSpPr>
        <p:spPr>
          <a:xfrm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45"/>
          </p:nvPr>
        </p:nvSpPr>
        <p:spPr>
          <a:xfrm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46"/>
          </p:nvPr>
        </p:nvSpPr>
        <p:spPr>
          <a:xfrm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47"/>
          </p:nvPr>
        </p:nvSpPr>
        <p:spPr>
          <a:xfrm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48"/>
          </p:nvPr>
        </p:nvSpPr>
        <p:spPr>
          <a:xfrm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9"/>
          </p:nvPr>
        </p:nvSpPr>
        <p:spPr>
          <a:xfrm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0"/>
          </p:nvPr>
        </p:nvSpPr>
        <p:spPr>
          <a:xfrm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1"/>
          </p:nvPr>
        </p:nvSpPr>
        <p:spPr>
          <a:xfrm>
            <a:off x="635000" y="787400"/>
            <a:ext cx="5256743" cy="14859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8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52" hasCustomPrompt="1"/>
          </p:nvPr>
        </p:nvSpPr>
        <p:spPr>
          <a:xfrm>
            <a:off x="5891743" y="845441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01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3" hasCustomPrompt="1"/>
          </p:nvPr>
        </p:nvSpPr>
        <p:spPr>
          <a:xfrm>
            <a:off x="5891743" y="232892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02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54" hasCustomPrompt="1"/>
          </p:nvPr>
        </p:nvSpPr>
        <p:spPr>
          <a:xfrm>
            <a:off x="5891743" y="3764257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03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55" hasCustomPrompt="1"/>
          </p:nvPr>
        </p:nvSpPr>
        <p:spPr>
          <a:xfrm>
            <a:off x="5891743" y="522090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04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56"/>
          </p:nvPr>
        </p:nvSpPr>
        <p:spPr>
          <a:xfrm>
            <a:off x="6788086" y="1240031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57"/>
          </p:nvPr>
        </p:nvSpPr>
        <p:spPr>
          <a:xfrm>
            <a:off x="6788086" y="2704466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58"/>
          </p:nvPr>
        </p:nvSpPr>
        <p:spPr>
          <a:xfrm>
            <a:off x="6788086" y="4139797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59"/>
          </p:nvPr>
        </p:nvSpPr>
        <p:spPr>
          <a:xfrm>
            <a:off x="6788086" y="5575129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60"/>
          </p:nvPr>
        </p:nvSpPr>
        <p:spPr>
          <a:xfrm>
            <a:off x="6788086" y="5150165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61"/>
          </p:nvPr>
        </p:nvSpPr>
        <p:spPr>
          <a:xfrm>
            <a:off x="6788086" y="796018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62"/>
          </p:nvPr>
        </p:nvSpPr>
        <p:spPr>
          <a:xfrm>
            <a:off x="6788086" y="2279503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63"/>
          </p:nvPr>
        </p:nvSpPr>
        <p:spPr>
          <a:xfrm>
            <a:off x="6788086" y="3714834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rot="5399999" flipV="1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AutoShape 3"/>
          <p:cNvSpPr>
            <a:spLocks noGrp="1"/>
          </p:cNvSpPr>
          <p:nvPr>
            <p:ph type="body" sz="quarter" idx="64"/>
          </p:nvPr>
        </p:nvSpPr>
        <p:spPr>
          <a:xfrm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65"/>
          </p:nvPr>
        </p:nvSpPr>
        <p:spPr>
          <a:xfrm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66"/>
          </p:nvPr>
        </p:nvSpPr>
        <p:spPr>
          <a:xfrm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7"/>
          </p:nvPr>
        </p:nvSpPr>
        <p:spPr>
          <a:xfrm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68"/>
          </p:nvPr>
        </p:nvSpPr>
        <p:spPr>
          <a:xfrm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69"/>
          </p:nvPr>
        </p:nvSpPr>
        <p:spPr>
          <a:xfrm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0"/>
          </p:nvPr>
        </p:nvSpPr>
        <p:spPr>
          <a:xfrm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1"/>
          </p:nvPr>
        </p:nvSpPr>
        <p:spPr>
          <a:xfrm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72"/>
          </p:nvPr>
        </p:nvSpPr>
        <p:spPr>
          <a:xfrm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73"/>
          </p:nvPr>
        </p:nvSpPr>
        <p:spPr>
          <a:xfrm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74"/>
          </p:nvPr>
        </p:nvSpPr>
        <p:spPr>
          <a:xfrm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5"/>
          </p:nvPr>
        </p:nvSpPr>
        <p:spPr>
          <a:xfrm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6"/>
          </p:nvPr>
        </p:nvSpPr>
        <p:spPr>
          <a:xfrm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77"/>
          </p:nvPr>
        </p:nvSpPr>
        <p:spPr>
          <a:xfrm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78"/>
          </p:nvPr>
        </p:nvSpPr>
        <p:spPr>
          <a:xfrm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79"/>
          </p:nvPr>
        </p:nvSpPr>
        <p:spPr>
          <a:xfrm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80"/>
          </p:nvPr>
        </p:nvSpPr>
        <p:spPr>
          <a:xfrm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81"/>
          </p:nvPr>
        </p:nvSpPr>
        <p:spPr>
          <a:xfrm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82"/>
          </p:nvPr>
        </p:nvSpPr>
        <p:spPr>
          <a:xfrm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83"/>
          </p:nvPr>
        </p:nvSpPr>
        <p:spPr>
          <a:xfrm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84"/>
          </p:nvPr>
        </p:nvSpPr>
        <p:spPr>
          <a:xfrm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85"/>
          </p:nvPr>
        </p:nvSpPr>
        <p:spPr>
          <a:xfrm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86"/>
          </p:nvPr>
        </p:nvSpPr>
        <p:spPr>
          <a:xfrm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body" sz="quarter" idx="87"/>
          </p:nvPr>
        </p:nvSpPr>
        <p:spPr>
          <a:xfrm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88"/>
          </p:nvPr>
        </p:nvSpPr>
        <p:spPr>
          <a:xfrm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89"/>
          </p:nvPr>
        </p:nvSpPr>
        <p:spPr>
          <a:xfrm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90"/>
          </p:nvPr>
        </p:nvSpPr>
        <p:spPr>
          <a:xfrm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91"/>
          </p:nvPr>
        </p:nvSpPr>
        <p:spPr>
          <a:xfrm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92"/>
          </p:nvPr>
        </p:nvSpPr>
        <p:spPr>
          <a:xfrm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93"/>
          </p:nvPr>
        </p:nvSpPr>
        <p:spPr>
          <a:xfrm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94"/>
          </p:nvPr>
        </p:nvSpPr>
        <p:spPr>
          <a:xfrm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95"/>
          </p:nvPr>
        </p:nvSpPr>
        <p:spPr>
          <a:xfrm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96"/>
          </p:nvPr>
        </p:nvSpPr>
        <p:spPr>
          <a:xfrm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97"/>
          </p:nvPr>
        </p:nvSpPr>
        <p:spPr>
          <a:xfrm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98"/>
          </p:nvPr>
        </p:nvSpPr>
        <p:spPr>
          <a:xfrm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99"/>
          </p:nvPr>
        </p:nvSpPr>
        <p:spPr>
          <a:xfrm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100"/>
          </p:nvPr>
        </p:nvSpPr>
        <p:spPr>
          <a:xfrm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101"/>
          </p:nvPr>
        </p:nvSpPr>
        <p:spPr>
          <a:xfrm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102"/>
          </p:nvPr>
        </p:nvSpPr>
        <p:spPr>
          <a:xfrm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103"/>
          </p:nvPr>
        </p:nvSpPr>
        <p:spPr>
          <a:xfrm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104"/>
          </p:nvPr>
        </p:nvSpPr>
        <p:spPr>
          <a:xfrm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105"/>
          </p:nvPr>
        </p:nvSpPr>
        <p:spPr>
          <a:xfrm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106"/>
          </p:nvPr>
        </p:nvSpPr>
        <p:spPr>
          <a:xfrm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107"/>
          </p:nvPr>
        </p:nvSpPr>
        <p:spPr>
          <a:xfrm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8"/>
          </p:nvPr>
        </p:nvSpPr>
        <p:spPr>
          <a:xfrm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09"/>
          </p:nvPr>
        </p:nvSpPr>
        <p:spPr>
          <a:xfrm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默认主题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默认主题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find-if-path-exists-in-graph/descripti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find-if-path-exists-in-graph/descriptio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network-delay-tim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network-delay-tim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number-of-ways-to-arrive-at-destination/description/?envType=daily-question&amp;envId=2024-03-0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second-minimum-time-to-reach-destination/description/?envType=featured-list&amp;envId=QAPjw82k?envType=featured-list&amp;envId=QAPjw82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find-the-city-with-the-smallest-number-of-neighbors-at-a-threshold-distance/description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find-the-city-with-the-smallest-number-of-neighbors-at-a-threshold-distance/descriptio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find-if-path-exists-in-graph/descript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leetcode.cn/problems/find-the-city-with-the-smallest-number-of-neighbors-at-a-threshold-distance/description/" TargetMode="External"/><Relationship Id="rId4" Type="http://schemas.openxmlformats.org/officeDocument/2006/relationships/hyperlink" Target="https://leetcode.cn/problems/network-delay-tim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" name="AutoShape 3"/>
          <p:cNvSpPr/>
          <p:nvPr/>
        </p:nvSpPr>
        <p:spPr>
          <a:xfrm>
            <a:off x="403418" y="964010"/>
            <a:ext cx="6121400" cy="26289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蓝桥杯16届Python冲刺课：课时9</a:t>
            </a:r>
            <a:endParaRPr lang="en-US" sz="1100" dirty="0">
              <a:ea typeface="Noto Sans SC"/>
            </a:endParaRPr>
          </a:p>
          <a:p>
            <a:pPr indent="0" algn="l">
              <a:lnSpc>
                <a:spcPct val="125000"/>
              </a:lnSpc>
              <a:defRPr/>
            </a:pPr>
            <a:r>
              <a:rPr lang="zh-CN" altLang="en-US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图论入门</a:t>
            </a:r>
            <a:endParaRPr lang="en-US" sz="4600" b="1" i="0" u="none" strike="noStrike" dirty="0">
              <a:solidFill>
                <a:srgbClr val="000000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"/>
    </mc:Choice>
    <mc:Fallback xmlns="">
      <p:transition spd="slow" advTm="455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2DD8C-C44E-41E7-E517-6517B5BBA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97F68D6-5B02-781E-33ED-4AB15EF8297A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图的遍历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3410F3-8B27-845E-25C7-6BEE27217A1F}"/>
              </a:ext>
            </a:extLst>
          </p:cNvPr>
          <p:cNvSpPr txBox="1"/>
          <p:nvPr/>
        </p:nvSpPr>
        <p:spPr>
          <a:xfrm>
            <a:off x="1496859" y="125740"/>
            <a:ext cx="81857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hlinkClick r:id="rId3"/>
              </a:rPr>
              <a:t>1971. </a:t>
            </a:r>
            <a:r>
              <a:rPr lang="zh-CN" altLang="en-US" sz="2800" dirty="0">
                <a:hlinkClick r:id="rId3"/>
              </a:rPr>
              <a:t>寻找图中是否存在路径 </a:t>
            </a:r>
            <a:r>
              <a:rPr lang="en-US" altLang="zh-CN" sz="2800" dirty="0">
                <a:hlinkClick r:id="rId3"/>
              </a:rPr>
              <a:t>- </a:t>
            </a:r>
            <a:r>
              <a:rPr lang="zh-CN" altLang="en-US" sz="2800" dirty="0">
                <a:hlinkClick r:id="rId3"/>
              </a:rPr>
              <a:t>力扣（</a:t>
            </a:r>
            <a:r>
              <a:rPr lang="en-US" altLang="zh-CN" sz="2800" dirty="0" err="1">
                <a:hlinkClick r:id="rId3"/>
              </a:rPr>
              <a:t>LeetCode</a:t>
            </a:r>
            <a:r>
              <a:rPr lang="zh-CN" altLang="en-US" sz="2800" dirty="0">
                <a:hlinkClick r:id="rId3"/>
              </a:rPr>
              <a:t>）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B7D8C1-3E14-F056-2D42-D8598DC73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230" y="1040815"/>
            <a:ext cx="9784464" cy="57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2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673AB-CE16-ADF8-0C18-6CF28C192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9AC6AA6-9418-F660-6931-CBD842302A7C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图的遍历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367EA8-C33A-04B9-6768-4C6DFA0CBD01}"/>
              </a:ext>
            </a:extLst>
          </p:cNvPr>
          <p:cNvSpPr txBox="1"/>
          <p:nvPr/>
        </p:nvSpPr>
        <p:spPr>
          <a:xfrm>
            <a:off x="1496859" y="125740"/>
            <a:ext cx="81857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hlinkClick r:id="rId3"/>
              </a:rPr>
              <a:t>1971. </a:t>
            </a:r>
            <a:r>
              <a:rPr lang="zh-CN" altLang="en-US" sz="2800" dirty="0">
                <a:hlinkClick r:id="rId3"/>
              </a:rPr>
              <a:t>寻找图中是否存在路径 </a:t>
            </a:r>
            <a:r>
              <a:rPr lang="en-US" altLang="zh-CN" sz="2800" dirty="0">
                <a:hlinkClick r:id="rId3"/>
              </a:rPr>
              <a:t>- </a:t>
            </a:r>
            <a:r>
              <a:rPr lang="zh-CN" altLang="en-US" sz="2800" dirty="0">
                <a:hlinkClick r:id="rId3"/>
              </a:rPr>
              <a:t>力扣（</a:t>
            </a:r>
            <a:r>
              <a:rPr lang="en-US" altLang="zh-CN" sz="2800" dirty="0" err="1">
                <a:hlinkClick r:id="rId3"/>
              </a:rPr>
              <a:t>LeetCode</a:t>
            </a:r>
            <a:r>
              <a:rPr lang="zh-CN" altLang="en-US" sz="2800" dirty="0">
                <a:hlinkClick r:id="rId3"/>
              </a:rPr>
              <a:t>）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4D53D7-5851-0C0F-373F-7CB21D40D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682" y="790998"/>
            <a:ext cx="8560764" cy="60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C505E-8FC6-C93F-13B3-E9621332F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CEBD2EF-7790-8027-C749-2AC9392341FE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Dijkstra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40BF1C-B0A3-FF88-3D81-7BA51A7E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93675"/>
            <a:ext cx="4638675" cy="581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613DC9-97EA-70A1-3C4B-A5B082F3F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320" y="243793"/>
            <a:ext cx="4147405" cy="31852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3CA506-C2B2-0464-7051-DB4D54402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39" y="1578744"/>
            <a:ext cx="6873223" cy="50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5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F8E7A-AA01-EE37-EBE5-AEDB33D89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CDBE2F9-8949-B58C-68F8-02897E543A15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Dijkstra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14703A-ADD1-896A-682E-F7E466EA8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93675"/>
            <a:ext cx="4638675" cy="581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6FA7EC5-E941-538B-98ED-5EC68EEDF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69" y="1083176"/>
            <a:ext cx="7536076" cy="54871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0E442B-3173-0CB9-F655-19CEF347F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585" y="243793"/>
            <a:ext cx="4147405" cy="31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9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B19F3-7EC9-562F-DECB-29F5C9C76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6E150BF-C423-A6C7-3C49-A234E5AAFA28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Dijkstra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F15ABB-0669-07EE-C99F-2017646B18C7}"/>
              </a:ext>
            </a:extLst>
          </p:cNvPr>
          <p:cNvSpPr txBox="1"/>
          <p:nvPr/>
        </p:nvSpPr>
        <p:spPr>
          <a:xfrm>
            <a:off x="1634647" y="243813"/>
            <a:ext cx="6300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3"/>
              </a:rPr>
              <a:t>743. </a:t>
            </a:r>
            <a:r>
              <a:rPr lang="zh-CN" altLang="en-US" sz="2400" dirty="0">
                <a:hlinkClick r:id="rId3"/>
              </a:rPr>
              <a:t>网络延迟时间 </a:t>
            </a:r>
            <a:r>
              <a:rPr lang="en-US" altLang="zh-CN" sz="2400" dirty="0">
                <a:hlinkClick r:id="rId3"/>
              </a:rPr>
              <a:t>- </a:t>
            </a:r>
            <a:r>
              <a:rPr lang="zh-CN" altLang="en-US" sz="2400" dirty="0">
                <a:hlinkClick r:id="rId3"/>
              </a:rPr>
              <a:t>力扣（</a:t>
            </a:r>
            <a:r>
              <a:rPr lang="en-US" altLang="zh-CN" sz="2400" dirty="0" err="1">
                <a:hlinkClick r:id="rId3"/>
              </a:rPr>
              <a:t>LeetCode</a:t>
            </a:r>
            <a:r>
              <a:rPr lang="zh-CN" altLang="en-US" sz="2400" dirty="0">
                <a:hlinkClick r:id="rId3"/>
              </a:rPr>
              <a:t>）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B2D85E-0E7E-9727-8AF0-02BBDF3EE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014" y="949291"/>
            <a:ext cx="5381971" cy="577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8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8D142-8F92-85E3-AF0E-023621872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31CFE90-233D-6678-0C9A-C3EF49B82867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Dijkstra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1A082E-EF6E-D097-C408-F541BB5CDC65}"/>
              </a:ext>
            </a:extLst>
          </p:cNvPr>
          <p:cNvSpPr txBox="1"/>
          <p:nvPr/>
        </p:nvSpPr>
        <p:spPr>
          <a:xfrm>
            <a:off x="1634647" y="243813"/>
            <a:ext cx="6300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3"/>
              </a:rPr>
              <a:t>743. </a:t>
            </a:r>
            <a:r>
              <a:rPr lang="zh-CN" altLang="en-US" sz="2400" dirty="0">
                <a:hlinkClick r:id="rId3"/>
              </a:rPr>
              <a:t>网络延迟时间 </a:t>
            </a:r>
            <a:r>
              <a:rPr lang="en-US" altLang="zh-CN" sz="2400" dirty="0">
                <a:hlinkClick r:id="rId3"/>
              </a:rPr>
              <a:t>- </a:t>
            </a:r>
            <a:r>
              <a:rPr lang="zh-CN" altLang="en-US" sz="2400" dirty="0">
                <a:hlinkClick r:id="rId3"/>
              </a:rPr>
              <a:t>力扣（</a:t>
            </a:r>
            <a:r>
              <a:rPr lang="en-US" altLang="zh-CN" sz="2400" dirty="0" err="1">
                <a:hlinkClick r:id="rId3"/>
              </a:rPr>
              <a:t>LeetCode</a:t>
            </a:r>
            <a:r>
              <a:rPr lang="zh-CN" altLang="en-US" sz="2400" dirty="0">
                <a:hlinkClick r:id="rId3"/>
              </a:rPr>
              <a:t>）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6443B2-73D0-E497-20F9-1C2B96BB4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420" y="932974"/>
            <a:ext cx="8271030" cy="59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57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1EE38-71A1-2DF4-5B17-44F920280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D3EFB8C-107F-2437-4F5B-D44D7EF13827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*Dijkstra 【</a:t>
            </a: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补充习题</a:t>
            </a: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】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A504DF-ADE9-D782-F436-DA24635054B1}"/>
              </a:ext>
            </a:extLst>
          </p:cNvPr>
          <p:cNvSpPr txBox="1"/>
          <p:nvPr/>
        </p:nvSpPr>
        <p:spPr>
          <a:xfrm>
            <a:off x="3576181" y="226223"/>
            <a:ext cx="63005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hlinkClick r:id="rId3"/>
              </a:rPr>
              <a:t>1976. </a:t>
            </a:r>
            <a:r>
              <a:rPr lang="zh-CN" altLang="en-US" sz="2000" dirty="0">
                <a:hlinkClick r:id="rId3"/>
              </a:rPr>
              <a:t>到达目的地的方案数 </a:t>
            </a:r>
            <a:r>
              <a:rPr lang="en-US" altLang="zh-CN" sz="2000" dirty="0">
                <a:hlinkClick r:id="rId3"/>
              </a:rPr>
              <a:t>- </a:t>
            </a:r>
            <a:r>
              <a:rPr lang="zh-CN" altLang="en-US" sz="2000" dirty="0">
                <a:hlinkClick r:id="rId3"/>
              </a:rPr>
              <a:t>力扣（</a:t>
            </a:r>
            <a:r>
              <a:rPr lang="en-US" altLang="zh-CN" sz="2000" dirty="0" err="1">
                <a:hlinkClick r:id="rId3"/>
              </a:rPr>
              <a:t>LeetCode</a:t>
            </a:r>
            <a:r>
              <a:rPr lang="zh-CN" altLang="en-US" sz="2000" dirty="0">
                <a:hlinkClick r:id="rId3"/>
              </a:rPr>
              <a:t>）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ABC613-2D61-E1C0-12B2-B33432AEF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252" y="878076"/>
            <a:ext cx="7800970" cy="59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91DF4-DACC-2C63-7FE2-86DE77F2F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775E612-5D92-B05D-9E9F-B866ACA631D3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*Dijkstra </a:t>
            </a: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堆优化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34915C-68C8-B564-989B-E8AC49C3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06" y="876589"/>
            <a:ext cx="9733598" cy="60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77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6544D-9AE3-0F76-1EF9-9DA3BF2A5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92F2098-507C-04DB-C365-2ACBF399E434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*Dijkstra </a:t>
            </a: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堆优化</a:t>
            </a: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【</a:t>
            </a: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补充习题</a:t>
            </a: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】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44C6F-8842-C1E0-BB0E-347C63BF5F66}"/>
              </a:ext>
            </a:extLst>
          </p:cNvPr>
          <p:cNvSpPr txBox="1"/>
          <p:nvPr/>
        </p:nvSpPr>
        <p:spPr>
          <a:xfrm>
            <a:off x="4822521" y="325233"/>
            <a:ext cx="6300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hlinkClick r:id="rId3"/>
              </a:rPr>
              <a:t>2045. </a:t>
            </a:r>
            <a:r>
              <a:rPr lang="zh-CN" altLang="en-US" sz="1800" dirty="0">
                <a:hlinkClick r:id="rId3"/>
              </a:rPr>
              <a:t>到达目的地的第二短时间 </a:t>
            </a:r>
            <a:r>
              <a:rPr lang="en-US" altLang="zh-CN" sz="1800" dirty="0">
                <a:hlinkClick r:id="rId3"/>
              </a:rPr>
              <a:t>- </a:t>
            </a:r>
            <a:r>
              <a:rPr lang="zh-CN" altLang="en-US" sz="1800" dirty="0">
                <a:hlinkClick r:id="rId3"/>
              </a:rPr>
              <a:t>力扣（</a:t>
            </a:r>
            <a:r>
              <a:rPr lang="en-US" altLang="zh-CN" sz="1800" dirty="0" err="1">
                <a:hlinkClick r:id="rId3"/>
              </a:rPr>
              <a:t>LeetCode</a:t>
            </a:r>
            <a:r>
              <a:rPr lang="zh-CN" altLang="en-US" sz="1800" dirty="0">
                <a:hlinkClick r:id="rId3"/>
              </a:rPr>
              <a:t>）</a:t>
            </a:r>
            <a:endParaRPr lang="zh-CN" alt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369839-E897-09E9-4C78-D77667024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561" y="774700"/>
            <a:ext cx="6781257" cy="58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60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F3391-79CA-CCDF-E988-FAB3EB4F9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3D68A62-DA75-373C-EAE7-F56A3DED09AF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 err="1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Flody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C65DBA-185D-72B3-BDF8-8B11D3BF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2312"/>
            <a:ext cx="12192000" cy="37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5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7540" y="2658836"/>
            <a:ext cx="10071100" cy="175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altLang="zh-CN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蓝桥杯16届Python冲刺课：课时9</a:t>
            </a:r>
            <a:endParaRPr lang="en-US" altLang="zh-CN" sz="1100" dirty="0">
              <a:ea typeface="Noto Sans SC"/>
            </a:endParaRPr>
          </a:p>
          <a:p>
            <a:pPr indent="0" algn="ctr">
              <a:lnSpc>
                <a:spcPct val="125000"/>
              </a:lnSpc>
              <a:defRPr/>
            </a:pPr>
            <a:r>
              <a:rPr lang="zh-CN" altLang="en-US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图论入门</a:t>
            </a:r>
            <a:endParaRPr lang="en-US" altLang="zh-CN" sz="4600" b="1" i="0" u="none" strike="noStrike" dirty="0">
              <a:solidFill>
                <a:srgbClr val="000000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42D53-B0B2-D208-1FD9-1F94FD47C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0D851DB-58C1-DDAE-64D4-B52C2B4B523B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 err="1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Flody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2BAEC3-F903-87D5-68E7-9A21EFD8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7247"/>
            <a:ext cx="12192000" cy="31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2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7BAA1-76E1-8F69-F437-E52CBFAEC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00A4811-EF3C-8A9F-64F3-ECE9CC9FAFED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 err="1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Flody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CD8082-B8A1-A1AB-4092-0D450144E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395287"/>
            <a:ext cx="92392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06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7D524-10E7-3DA6-1714-1D2F7E757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BA99F61-8895-8AAD-DF6E-B0A3E29CCBDE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 err="1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Flody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64471A-7E69-B076-7857-6D360E775F03}"/>
              </a:ext>
            </a:extLst>
          </p:cNvPr>
          <p:cNvSpPr txBox="1"/>
          <p:nvPr/>
        </p:nvSpPr>
        <p:spPr>
          <a:xfrm>
            <a:off x="1283918" y="237550"/>
            <a:ext cx="7809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3"/>
              </a:rPr>
              <a:t>1334. </a:t>
            </a:r>
            <a:r>
              <a:rPr lang="zh-CN" altLang="en-US" sz="2400" dirty="0">
                <a:hlinkClick r:id="rId3"/>
              </a:rPr>
              <a:t>阈值距离内邻居最少的城市 </a:t>
            </a:r>
            <a:r>
              <a:rPr lang="en-US" altLang="zh-CN" sz="2400" dirty="0">
                <a:hlinkClick r:id="rId3"/>
              </a:rPr>
              <a:t>- </a:t>
            </a:r>
            <a:r>
              <a:rPr lang="zh-CN" altLang="en-US" sz="2400" dirty="0">
                <a:hlinkClick r:id="rId3"/>
              </a:rPr>
              <a:t>力扣（</a:t>
            </a:r>
            <a:r>
              <a:rPr lang="en-US" altLang="zh-CN" sz="2400" dirty="0" err="1">
                <a:hlinkClick r:id="rId3"/>
              </a:rPr>
              <a:t>LeetCode</a:t>
            </a:r>
            <a:r>
              <a:rPr lang="zh-CN" altLang="en-US" sz="2400" dirty="0">
                <a:hlinkClick r:id="rId3"/>
              </a:rPr>
              <a:t>）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41C36A-B949-CA64-B931-858A32225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334" y="932228"/>
            <a:ext cx="7809978" cy="59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13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45D08-D4C2-60BB-A4EC-5761FD301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25C27DF-D106-D511-88DE-C9CD5B3BBB28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 err="1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Flody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18FFC7-BB95-1DE1-79F6-F6A366A5DFF5}"/>
              </a:ext>
            </a:extLst>
          </p:cNvPr>
          <p:cNvSpPr txBox="1"/>
          <p:nvPr/>
        </p:nvSpPr>
        <p:spPr>
          <a:xfrm>
            <a:off x="1283918" y="237550"/>
            <a:ext cx="7809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3"/>
              </a:rPr>
              <a:t>1334. </a:t>
            </a:r>
            <a:r>
              <a:rPr lang="zh-CN" altLang="en-US" sz="2400" dirty="0">
                <a:hlinkClick r:id="rId3"/>
              </a:rPr>
              <a:t>阈值距离内邻居最少的城市 </a:t>
            </a:r>
            <a:r>
              <a:rPr lang="en-US" altLang="zh-CN" sz="2400" dirty="0">
                <a:hlinkClick r:id="rId3"/>
              </a:rPr>
              <a:t>- </a:t>
            </a:r>
            <a:r>
              <a:rPr lang="zh-CN" altLang="en-US" sz="2400" dirty="0">
                <a:hlinkClick r:id="rId3"/>
              </a:rPr>
              <a:t>力扣（</a:t>
            </a:r>
            <a:r>
              <a:rPr lang="en-US" altLang="zh-CN" sz="2400" dirty="0" err="1">
                <a:hlinkClick r:id="rId3"/>
              </a:rPr>
              <a:t>LeetCode</a:t>
            </a:r>
            <a:r>
              <a:rPr lang="zh-CN" altLang="en-US" sz="2400" dirty="0">
                <a:hlinkClick r:id="rId3"/>
              </a:rPr>
              <a:t>）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BE3081-C829-7F5A-07E9-2A20C379C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75268"/>
            <a:ext cx="12192000" cy="53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02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52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Python算法基础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输入输出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582107" y="895612"/>
            <a:ext cx="8890000" cy="59623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457200" indent="-457200" algn="l">
              <a:lnSpc>
                <a:spcPct val="125000"/>
              </a:lnSpc>
              <a:buFont typeface="+mj-lt"/>
              <a:buAutoNum type="arabicPeriod"/>
            </a:pPr>
            <a:r>
              <a:rPr lang="en-US" altLang="zh-CN" sz="3600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 </a:t>
            </a:r>
            <a:r>
              <a:rPr lang="zh-CN" altLang="en-US" sz="3600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建图</a:t>
            </a:r>
            <a:endParaRPr lang="en-US" altLang="zh-CN" sz="3600" dirty="0">
              <a:solidFill>
                <a:srgbClr val="1F2329"/>
              </a:solidFill>
              <a:ea typeface="Noto Sans SC"/>
              <a:cs typeface="Noto Sans SC"/>
              <a:sym typeface="Noto Sans SC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rgbClr val="1F2329"/>
                </a:solidFill>
                <a:sym typeface="Noto Sans SC"/>
              </a:rPr>
              <a:t>图的遍历 </a:t>
            </a:r>
            <a:r>
              <a:rPr lang="en-US" altLang="zh-CN" sz="3600" dirty="0">
                <a:hlinkClick r:id="rId3"/>
              </a:rPr>
              <a:t>1971. </a:t>
            </a:r>
            <a:r>
              <a:rPr lang="zh-CN" altLang="en-US" sz="3600" dirty="0">
                <a:hlinkClick r:id="rId3"/>
              </a:rPr>
              <a:t>寻找图中是否存在路径 </a:t>
            </a:r>
            <a:r>
              <a:rPr lang="en-US" altLang="zh-CN" sz="3600" dirty="0">
                <a:hlinkClick r:id="rId3"/>
              </a:rPr>
              <a:t>- </a:t>
            </a:r>
            <a:r>
              <a:rPr lang="zh-CN" altLang="en-US" sz="3600" dirty="0">
                <a:hlinkClick r:id="rId3"/>
              </a:rPr>
              <a:t>力扣（</a:t>
            </a:r>
            <a:r>
              <a:rPr lang="en-US" altLang="zh-CN" sz="3600" dirty="0" err="1">
                <a:hlinkClick r:id="rId3"/>
              </a:rPr>
              <a:t>LeetCode</a:t>
            </a:r>
            <a:r>
              <a:rPr lang="zh-CN" altLang="en-US" sz="3600" dirty="0">
                <a:hlinkClick r:id="rId3"/>
              </a:rPr>
              <a:t>）</a:t>
            </a:r>
            <a:endParaRPr lang="en-US" altLang="zh-CN" sz="3600" dirty="0">
              <a:solidFill>
                <a:srgbClr val="1F2329"/>
              </a:solidFill>
              <a:sym typeface="Noto Sans SC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600" dirty="0">
                <a:solidFill>
                  <a:srgbClr val="1F2329"/>
                </a:solidFill>
                <a:sym typeface="Noto Sans SC"/>
              </a:rPr>
              <a:t>Dijkstra </a:t>
            </a:r>
            <a:r>
              <a:rPr lang="en-US" altLang="zh-CN" sz="3600" dirty="0">
                <a:hlinkClick r:id="rId4"/>
              </a:rPr>
              <a:t>743. </a:t>
            </a:r>
            <a:r>
              <a:rPr lang="zh-CN" altLang="en-US" sz="3600" dirty="0">
                <a:hlinkClick r:id="rId4"/>
              </a:rPr>
              <a:t>网络延迟时间 </a:t>
            </a:r>
            <a:r>
              <a:rPr lang="en-US" altLang="zh-CN" sz="3600" dirty="0">
                <a:hlinkClick r:id="rId4"/>
              </a:rPr>
              <a:t>- </a:t>
            </a:r>
            <a:r>
              <a:rPr lang="zh-CN" altLang="en-US" sz="3600" dirty="0">
                <a:hlinkClick r:id="rId4"/>
              </a:rPr>
              <a:t>力扣（</a:t>
            </a:r>
            <a:r>
              <a:rPr lang="en-US" altLang="zh-CN" sz="3600" dirty="0" err="1">
                <a:hlinkClick r:id="rId4"/>
              </a:rPr>
              <a:t>LeetCode</a:t>
            </a:r>
            <a:r>
              <a:rPr lang="zh-CN" altLang="en-US" sz="3600" dirty="0">
                <a:hlinkClick r:id="rId4"/>
              </a:rPr>
              <a:t>）</a:t>
            </a:r>
            <a:endParaRPr lang="en-US" altLang="zh-CN" sz="3600" dirty="0">
              <a:solidFill>
                <a:srgbClr val="1F2329"/>
              </a:solidFill>
              <a:sym typeface="Noto Sans SC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600" dirty="0">
                <a:solidFill>
                  <a:srgbClr val="1F2329"/>
                </a:solidFill>
                <a:sym typeface="Noto Sans SC"/>
              </a:rPr>
              <a:t>Floyd  </a:t>
            </a:r>
            <a:r>
              <a:rPr lang="en-US" altLang="zh-CN" sz="3600" dirty="0">
                <a:hlinkClick r:id="rId5"/>
              </a:rPr>
              <a:t>1334. </a:t>
            </a:r>
            <a:r>
              <a:rPr lang="zh-CN" altLang="en-US" sz="3600" dirty="0">
                <a:hlinkClick r:id="rId5"/>
              </a:rPr>
              <a:t>阈值距离内邻居最少的城市 </a:t>
            </a:r>
            <a:r>
              <a:rPr lang="en-US" altLang="zh-CN" sz="3600" dirty="0">
                <a:hlinkClick r:id="rId5"/>
              </a:rPr>
              <a:t>- </a:t>
            </a:r>
            <a:r>
              <a:rPr lang="zh-CN" altLang="en-US" sz="3600" dirty="0">
                <a:hlinkClick r:id="rId5"/>
              </a:rPr>
              <a:t>力扣（</a:t>
            </a:r>
            <a:r>
              <a:rPr lang="en-US" altLang="zh-CN" sz="3600" dirty="0" err="1">
                <a:hlinkClick r:id="rId5"/>
              </a:rPr>
              <a:t>LeetCode</a:t>
            </a:r>
            <a:r>
              <a:rPr lang="zh-CN" altLang="en-US" sz="3600" dirty="0">
                <a:hlinkClick r:id="rId5"/>
              </a:rPr>
              <a:t>）</a:t>
            </a:r>
            <a:endParaRPr lang="zh-CN" altLang="en-US" sz="3600" dirty="0"/>
          </a:p>
          <a:p>
            <a:pPr algn="l">
              <a:lnSpc>
                <a:spcPct val="125000"/>
              </a:lnSpc>
            </a:pPr>
            <a:endParaRPr lang="en-US" altLang="zh-CN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"/>
          </p:nvPr>
        </p:nvSpPr>
        <p:spPr>
          <a:xfrm>
            <a:off x="3096987" y="177800"/>
            <a:ext cx="5257800" cy="812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3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4F80C-7B8D-02B3-5202-BABE64FC9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D380B32-98C6-F71B-B259-3828E6C80896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建图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AEB315-9990-FB26-8491-A1A350DC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56" y="1240077"/>
            <a:ext cx="10694852" cy="50526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0F3573-1BAB-4AAF-FA4C-9AF441F1F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424" y="2670132"/>
            <a:ext cx="13811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3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12852-B47C-AA0D-A2C9-9DAE0FC4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DD70861-AD6B-828E-C9A9-749448D9FA45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建图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048D20-FD64-2E98-0A1D-20E1B221A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47" y="278052"/>
            <a:ext cx="6980454" cy="21465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08DAC0-0CDB-E7B1-942B-1879EDD46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2529793"/>
            <a:ext cx="6896883" cy="38281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DD5DB6E-C8D4-4D40-B5E3-BF98D37B5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6352" y="1052752"/>
            <a:ext cx="4147405" cy="31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5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27105-48F1-6B68-86FA-AA93F8C77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FB26203-5E7D-57D9-0561-053EBB88527F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建图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4B1A31-E5D8-FAA9-80C0-34E4FBF22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3220"/>
            <a:ext cx="12192000" cy="48115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DABB37-FAF8-D9EE-5ACD-4260D9C80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779" y="1023220"/>
            <a:ext cx="4147405" cy="31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C32A7-ED2E-DEB2-612A-BCEDA7650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57C28A6-2B57-7DB2-960A-FC088ECBA396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建图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299A97-0E96-1452-0E05-8321CB54D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779" y="1023220"/>
            <a:ext cx="4147405" cy="31852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6D804E-2D2F-ADB4-988C-315861173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89" y="1321496"/>
            <a:ext cx="6271206" cy="5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1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EF225-2874-F7D7-F149-8902E3154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BA74B16-CF7D-B438-D3A6-AD798BC70C5C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图的遍历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EA7DC7-3C27-CF29-2442-029678424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779" y="1023220"/>
            <a:ext cx="4147405" cy="31852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303777-DAF9-EDFC-1293-F60A86BE7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617" y="1878904"/>
            <a:ext cx="48291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E5B5B-206F-B7C1-92EA-59F2155AF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1960A26-630B-33FE-4FF6-C28CD8667081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图的遍历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567F9D-6164-7CE4-9C24-16D2D345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779" y="1023220"/>
            <a:ext cx="4147405" cy="31852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7851682-4EBD-B6F8-3C67-D6EC7686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485" y="682710"/>
            <a:ext cx="5201312" cy="617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0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268</Words>
  <Application>Microsoft Office PowerPoint</Application>
  <PresentationFormat>宽屏</PresentationFormat>
  <Paragraphs>86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Noto Sans SC</vt:lpstr>
      <vt:lpstr>Arial</vt:lpstr>
      <vt:lpstr>Office 主题​​</vt:lpstr>
      <vt:lpstr>默认主题</vt:lpstr>
      <vt:lpstr>默认主题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TsingPig</dc:creator>
  <cp:lastModifiedBy>正阳 朱</cp:lastModifiedBy>
  <cp:revision>291</cp:revision>
  <dcterms:modified xsi:type="dcterms:W3CDTF">2025-03-16T02:45:26Z</dcterms:modified>
</cp:coreProperties>
</file>