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57" r:id="rId4"/>
    <p:sldMasterId id="2147483661" r:id="rId5"/>
    <p:sldMasterId id="2147483665" r:id="rId6"/>
    <p:sldMasterId id="2147483670" r:id="rId7"/>
    <p:sldMasterId id="2147483675" r:id="rId8"/>
    <p:sldMasterId id="2147483680" r:id="rId9"/>
    <p:sldMasterId id="2147483685" r:id="rId10"/>
    <p:sldMasterId id="2147483690" r:id="rId11"/>
    <p:sldMasterId id="2147483695" r:id="rId12"/>
    <p:sldMasterId id="2147483700" r:id="rId13"/>
    <p:sldMasterId id="2147483705" r:id="rId14"/>
    <p:sldMasterId id="2147483710" r:id="rId15"/>
    <p:sldMasterId id="2147483715" r:id="rId16"/>
    <p:sldMasterId id="2147483720" r:id="rId17"/>
    <p:sldMasterId id="2147483725" r:id="rId18"/>
    <p:sldMasterId id="2147483729" r:id="rId19"/>
    <p:sldMasterId id="2147483734" r:id="rId20"/>
  </p:sldMasterIdLst>
  <p:notesMasterIdLst>
    <p:notesMasterId r:id="rId22"/>
  </p:notesMasterIdLst>
  <p:sldIdLst>
    <p:sldId id="256" r:id="rId21"/>
    <p:sldId id="261" r:id="rId23"/>
    <p:sldId id="313" r:id="rId24"/>
    <p:sldId id="368" r:id="rId25"/>
    <p:sldId id="346" r:id="rId26"/>
    <p:sldId id="352" r:id="rId27"/>
    <p:sldId id="350" r:id="rId28"/>
    <p:sldId id="345" r:id="rId29"/>
    <p:sldId id="354" r:id="rId30"/>
    <p:sldId id="355" r:id="rId31"/>
    <p:sldId id="403" r:id="rId32"/>
    <p:sldId id="359" r:id="rId33"/>
    <p:sldId id="357" r:id="rId34"/>
    <p:sldId id="360" r:id="rId35"/>
    <p:sldId id="361" r:id="rId36"/>
    <p:sldId id="362" r:id="rId37"/>
    <p:sldId id="363" r:id="rId38"/>
    <p:sldId id="365" r:id="rId39"/>
    <p:sldId id="364" r:id="rId40"/>
    <p:sldId id="370" r:id="rId41"/>
    <p:sldId id="371" r:id="rId42"/>
    <p:sldId id="392" r:id="rId43"/>
    <p:sldId id="393" r:id="rId44"/>
    <p:sldId id="369" r:id="rId45"/>
    <p:sldId id="394" r:id="rId46"/>
    <p:sldId id="395" r:id="rId47"/>
    <p:sldId id="396" r:id="rId48"/>
    <p:sldId id="372" r:id="rId49"/>
    <p:sldId id="373" r:id="rId50"/>
    <p:sldId id="397" r:id="rId51"/>
    <p:sldId id="399" r:id="rId52"/>
    <p:sldId id="341"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206" autoAdjust="0"/>
  </p:normalViewPr>
  <p:slideViewPr>
    <p:cSldViewPr snapToGrid="0">
      <p:cViewPr varScale="1">
        <p:scale>
          <a:sx n="52" d="100"/>
          <a:sy n="52" d="100"/>
        </p:scale>
        <p:origin x="118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32.xml"/><Relationship Id="rId52" Type="http://schemas.openxmlformats.org/officeDocument/2006/relationships/slide" Target="slides/slide31.xml"/><Relationship Id="rId51" Type="http://schemas.openxmlformats.org/officeDocument/2006/relationships/slide" Target="slides/slide30.xml"/><Relationship Id="rId50" Type="http://schemas.openxmlformats.org/officeDocument/2006/relationships/slide" Target="slides/slide29.xml"/><Relationship Id="rId5" Type="http://schemas.openxmlformats.org/officeDocument/2006/relationships/slideMaster" Target="slideMasters/slideMaster4.xml"/><Relationship Id="rId49" Type="http://schemas.openxmlformats.org/officeDocument/2006/relationships/slide" Target="slides/slide28.xml"/><Relationship Id="rId48" Type="http://schemas.openxmlformats.org/officeDocument/2006/relationships/slide" Target="slides/slide27.xml"/><Relationship Id="rId47" Type="http://schemas.openxmlformats.org/officeDocument/2006/relationships/slide" Target="slides/slide26.xml"/><Relationship Id="rId46" Type="http://schemas.openxmlformats.org/officeDocument/2006/relationships/slide" Target="slides/slide25.xml"/><Relationship Id="rId45" Type="http://schemas.openxmlformats.org/officeDocument/2006/relationships/slide" Target="slides/slide24.xml"/><Relationship Id="rId44" Type="http://schemas.openxmlformats.org/officeDocument/2006/relationships/slide" Target="slides/slide23.xml"/><Relationship Id="rId43" Type="http://schemas.openxmlformats.org/officeDocument/2006/relationships/slide" Target="slides/slide22.xml"/><Relationship Id="rId42" Type="http://schemas.openxmlformats.org/officeDocument/2006/relationships/slide" Target="slides/slide21.xml"/><Relationship Id="rId41" Type="http://schemas.openxmlformats.org/officeDocument/2006/relationships/slide" Target="slides/slide20.xml"/><Relationship Id="rId40" Type="http://schemas.openxmlformats.org/officeDocument/2006/relationships/slide" Target="slides/slide19.xml"/><Relationship Id="rId4" Type="http://schemas.openxmlformats.org/officeDocument/2006/relationships/slideMaster" Target="slideMasters/slideMaster3.xml"/><Relationship Id="rId39" Type="http://schemas.openxmlformats.org/officeDocument/2006/relationships/slide" Target="slides/slide18.xml"/><Relationship Id="rId38" Type="http://schemas.openxmlformats.org/officeDocument/2006/relationships/slide" Target="slides/slide17.xml"/><Relationship Id="rId37" Type="http://schemas.openxmlformats.org/officeDocument/2006/relationships/slide" Target="slides/slide16.xml"/><Relationship Id="rId36" Type="http://schemas.openxmlformats.org/officeDocument/2006/relationships/slide" Target="slides/slide15.xml"/><Relationship Id="rId35" Type="http://schemas.openxmlformats.org/officeDocument/2006/relationships/slide" Target="slides/slide14.xml"/><Relationship Id="rId34" Type="http://schemas.openxmlformats.org/officeDocument/2006/relationships/slide" Target="slides/slide13.xml"/><Relationship Id="rId33" Type="http://schemas.openxmlformats.org/officeDocument/2006/relationships/slide" Target="slides/slide12.xml"/><Relationship Id="rId32" Type="http://schemas.openxmlformats.org/officeDocument/2006/relationships/slide" Target="slides/slide11.xml"/><Relationship Id="rId31" Type="http://schemas.openxmlformats.org/officeDocument/2006/relationships/slide" Target="slides/slide10.xml"/><Relationship Id="rId30" Type="http://schemas.openxmlformats.org/officeDocument/2006/relationships/slide" Target="slides/slide9.xml"/><Relationship Id="rId3" Type="http://schemas.openxmlformats.org/officeDocument/2006/relationships/slideMaster" Target="slideMasters/slideMaster2.xml"/><Relationship Id="rId29" Type="http://schemas.openxmlformats.org/officeDocument/2006/relationships/slide" Target="slides/slide8.xml"/><Relationship Id="rId28" Type="http://schemas.openxmlformats.org/officeDocument/2006/relationships/slide" Target="slides/slide7.xml"/><Relationship Id="rId27" Type="http://schemas.openxmlformats.org/officeDocument/2006/relationships/slide" Target="slides/slide6.xml"/><Relationship Id="rId26" Type="http://schemas.openxmlformats.org/officeDocument/2006/relationships/slide" Target="slides/slide5.xml"/><Relationship Id="rId25" Type="http://schemas.openxmlformats.org/officeDocument/2006/relationships/slide" Target="slides/slide4.xml"/><Relationship Id="rId24" Type="http://schemas.openxmlformats.org/officeDocument/2006/relationships/slide" Target="slides/slide3.xml"/><Relationship Id="rId23" Type="http://schemas.openxmlformats.org/officeDocument/2006/relationships/slide" Target="slides/slide2.xml"/><Relationship Id="rId22" Type="http://schemas.openxmlformats.org/officeDocument/2006/relationships/notesMaster" Target="notesMasters/notesMaster1.xml"/><Relationship Id="rId21" Type="http://schemas.openxmlformats.org/officeDocument/2006/relationships/slide" Target="slides/slide1.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D04CA-940A-480D-8493-ACC393B0D34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9" name="灯片编号占位符 8"/>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Good morning, everyone. I am honored to be here to present my final project: SecEdge, place edge applications with network security components. </a:t>
            </a:r>
            <a:endParaRPr lang="zh-CN" altLang="en-US" dirty="0"/>
          </a:p>
        </p:txBody>
      </p:sp>
      <p:sp>
        <p:nvSpPr>
          <p:cNvPr id="4" name="灯片编号占位符 3"/>
          <p:cNvSpPr>
            <a:spLocks noGrp="1"/>
          </p:cNvSpPr>
          <p:nvPr>
            <p:ph type="sldNum" sz="quarter" idx="10"/>
          </p:nvPr>
        </p:nvSpPr>
        <p:spPr>
          <a:xfrm>
            <a:off x="3884613" y="8685213"/>
            <a:ext cx="2971800" cy="458787"/>
          </a:xfrm>
        </p:spPr>
        <p:txBody>
          <a:bodyPr/>
          <a:lstStyle/>
          <a:p>
            <a:fld id="{CB5DA2F8-3860-44F2-AB01-180D0CB5D4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p:spPr>
        <p:txBody>
          <a:bodyPr/>
          <a:lstStyle/>
          <a:p>
            <a:fld id="{CB5DA2F8-3860-44F2-AB01-180D0CB5D43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p:spPr>
        <p:txBody>
          <a:bodyPr/>
          <a:lstStyle/>
          <a:p>
            <a:fld id="{CB5DA2F8-3860-44F2-AB01-180D0CB5D43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p:spPr>
        <p:txBody>
          <a:bodyPr/>
          <a:lstStyle/>
          <a:p>
            <a:fld id="{CB5DA2F8-3860-44F2-AB01-180D0CB5D4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I will show my presentation as the following six parts.</a:t>
            </a:r>
            <a:endParaRPr lang="zh-CN" altLang="en-US" dirty="0"/>
          </a:p>
        </p:txBody>
      </p:sp>
      <p:sp>
        <p:nvSpPr>
          <p:cNvPr id="4" name="灯片编号占位符 3"/>
          <p:cNvSpPr>
            <a:spLocks noGrp="1"/>
          </p:cNvSpPr>
          <p:nvPr>
            <p:ph type="sldNum" sz="quarter" idx="10"/>
          </p:nvPr>
        </p:nvSpPr>
        <p:spPr>
          <a:xfrm>
            <a:off x="3884613" y="8685213"/>
            <a:ext cx="2971800" cy="458787"/>
          </a:xfrm>
        </p:spPr>
        <p:txBody>
          <a:bodyPr/>
          <a:lstStyle/>
          <a:p>
            <a:fld id="{CB5DA2F8-3860-44F2-AB01-180D0CB5D4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First of all, let’s see some background about Edge Computing. Computing Infrastructure is developing, from Mainframe: one big machine and many monitors. To PC or personal servers which are separate. To Cloud Computing. I think we all know about Cloud Computing. Then what’s next after Cloud Computing. Many people think it is the Edge Computing.</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Edge Computing is very easy to understand. Let’s see the picture. We can add some computation resources between Cloud and Host to help us compute faster. We can think about these resources as the right picture. From Host to Edge Computing to Cloud, the computation resources or the stability is increasing; the latency from host is also increasing. Computation at the Host is about 1ms while at Edge, the network latency will be about 10 ms and to Cloud it will be 100ms. Some applications are very sensitive to latency, such as self-driving car. We can the curve of A in the picture. Some are not very sensitive, such as download a file, we can see the curve C. There are some applications which are a little sensitive. [C] For them, 10ms latency is OK and they need more resources than Host. These applications include Cloud Computer, Cloud Games, Video Analysis and some IoT applications.</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Next, let us see the development of edge computing. [C] There are many different concepts provided by different teams. For example, Cisco gives the concept of Fog Computing which means that computing can happen in the network devices. [C] There are also many companies, Cloud Provider, CDN Provider and ISP all want to provide their own solutions of Edge Computing.[C] Besides, there are many open projects from Linux Foundation.</a:t>
            </a:r>
            <a:endParaRPr lang="zh-CN" altLang="en-US"/>
          </a:p>
          <a:p>
            <a:r>
              <a:rPr lang="zh-CN" altLang="en-US"/>
              <a:t>值得一提的是，</a:t>
            </a:r>
            <a:r>
              <a:rPr lang="en-US" altLang="zh-CN"/>
              <a:t>CNCF</a:t>
            </a:r>
            <a:r>
              <a:rPr lang="zh-CN" altLang="en-US"/>
              <a:t>下属除了</a:t>
            </a:r>
            <a:r>
              <a:rPr lang="en-US" altLang="zh-CN"/>
              <a:t>KubeEdge</a:t>
            </a:r>
            <a:r>
              <a:rPr lang="zh-CN" altLang="en-US"/>
              <a:t>还有很多</a:t>
            </a:r>
            <a:r>
              <a:rPr lang="en-US" altLang="zh-CN"/>
              <a:t>Sandbox</a:t>
            </a:r>
            <a:r>
              <a:rPr lang="zh-CN" altLang="en-US"/>
              <a:t>的</a:t>
            </a:r>
            <a:r>
              <a:rPr lang="en-US" altLang="zh-CN"/>
              <a:t>project</a:t>
            </a:r>
            <a:r>
              <a:rPr lang="zh-CN" altLang="en-US"/>
              <a:t>，例如针对</a:t>
            </a:r>
            <a:r>
              <a:rPr lang="en-US" altLang="zh-CN"/>
              <a:t>telemetry</a:t>
            </a:r>
            <a:r>
              <a:rPr lang="zh-CN" altLang="en-US"/>
              <a:t>的</a:t>
            </a:r>
            <a:r>
              <a:rPr lang="en-US" altLang="zh-CN"/>
              <a:t>open telemetry</a:t>
            </a:r>
            <a:r>
              <a:rPr lang="zh-CN" altLang="en-US"/>
              <a:t>、针对</a:t>
            </a:r>
            <a:r>
              <a:rPr lang="en-US" altLang="zh-CN"/>
              <a:t>networking</a:t>
            </a:r>
            <a:r>
              <a:rPr lang="zh-CN" altLang="en-US"/>
              <a:t>、</a:t>
            </a:r>
            <a:r>
              <a:rPr lang="en-US" altLang="zh-CN"/>
              <a:t>storage</a:t>
            </a:r>
            <a:r>
              <a:rPr lang="zh-CN" altLang="en-US"/>
              <a:t>、</a:t>
            </a:r>
            <a:r>
              <a:rPr lang="en-US" altLang="zh-CN"/>
              <a:t>monitor</a:t>
            </a:r>
            <a:r>
              <a:rPr lang="zh-CN" altLang="en-US"/>
              <a:t>和</a:t>
            </a:r>
            <a:r>
              <a:rPr lang="en-US" altLang="zh-CN"/>
              <a:t>security</a:t>
            </a:r>
            <a:r>
              <a:rPr lang="zh-CN" altLang="en-US"/>
              <a:t>都有一些项目，</a:t>
            </a:r>
            <a:r>
              <a:rPr lang="en-US" altLang="zh-CN"/>
              <a:t>kubeedge</a:t>
            </a:r>
            <a:r>
              <a:rPr lang="zh-CN" altLang="en-US"/>
              <a:t>是其中针对</a:t>
            </a:r>
            <a:r>
              <a:rPr lang="en-US" altLang="zh-CN"/>
              <a:t>edge</a:t>
            </a:r>
            <a:r>
              <a:rPr lang="zh-CN" altLang="en-US"/>
              <a:t>的</a:t>
            </a:r>
            <a:r>
              <a:rPr lang="en-US" altLang="zh-CN"/>
              <a:t>sandbox</a:t>
            </a:r>
            <a:r>
              <a:rPr lang="zh-CN" altLang="en-US"/>
              <a:t>项目。 </a:t>
            </a:r>
            <a:r>
              <a:rPr lang="en-US" altLang="zh-CN"/>
              <a:t>Kubernetes</a:t>
            </a:r>
            <a:r>
              <a:rPr lang="zh-CN" altLang="en-US"/>
              <a:t>项目是</a:t>
            </a:r>
            <a:r>
              <a:rPr lang="en-US" altLang="zh-CN"/>
              <a:t>CNCF</a:t>
            </a:r>
            <a:r>
              <a:rPr lang="zh-CN" altLang="en-US"/>
              <a:t>的毕业项目</a:t>
            </a:r>
            <a:r>
              <a:rPr lang="en-US" altLang="zh-CN"/>
              <a:t>(graduated project)</a:t>
            </a:r>
            <a:endParaRPr lang="en-US" altLang="zh-CN"/>
          </a:p>
          <a:p>
            <a:r>
              <a:rPr lang="en-US" altLang="zh-CN"/>
              <a:t>ETSI: european telecommunications standards institute</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have known that Network Security Implementation develops with the computing infrastructure. At the beginning, we have hardware as a middlebox and we have learned to use the Hillstone Device. When it comes to Cloud, we use NFV to make a service function chain </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p:spPr>
        <p:txBody>
          <a:bodyPr/>
          <a:lstStyle/>
          <a:p>
            <a:fld id="{CB5DA2F8-3860-44F2-AB01-180D0CB5D43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two order of magnitude</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p:spPr>
        <p:txBody>
          <a:bodyPr/>
          <a:lstStyle/>
          <a:p>
            <a:fld id="{CB5DA2F8-3860-44F2-AB01-180D0CB5D43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216000"/>
            <a:ext cx="8424000" cy="792000"/>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60000"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4683736" y="1116000"/>
            <a:ext cx="4100264" cy="518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2057400" y="3886200"/>
            <a:ext cx="6400800" cy="1752600"/>
          </a:xfrm>
        </p:spPr>
        <p:txBody>
          <a:bodyPr/>
          <a:lstStyle>
            <a:lvl1pPr marL="0" indent="0" algn="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
        <p:nvSpPr>
          <p:cNvPr id="4" name="日期占位符 3"/>
          <p:cNvSpPr>
            <a:spLocks noGrp="1"/>
          </p:cNvSpPr>
          <p:nvPr>
            <p:ph type="dt" sz="half" idx="10"/>
          </p:nvPr>
        </p:nvSpPr>
        <p:spPr/>
        <p:txBody>
          <a:bodyPr/>
          <a:lstStyle/>
          <a:p>
            <a:fld id="{9600F10F-3DB7-4F22-8B76-09BE916F6C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Picture 141"/>
          <p:cNvPicPr>
            <a:picLocks noChangeAspect="1" noChangeArrowheads="1"/>
          </p:cNvPicPr>
          <p:nvPr/>
        </p:nvPicPr>
        <p:blipFill>
          <a:blip r:embed="rId2" cstate="print">
            <a:clrChange>
              <a:clrFrom>
                <a:srgbClr val="FDFAF5"/>
              </a:clrFrom>
              <a:clrTo>
                <a:srgbClr val="FDFAF5">
                  <a:alpha val="0"/>
                </a:srgbClr>
              </a:clrTo>
            </a:clrChange>
          </a:blip>
          <a:srcRect/>
          <a:stretch>
            <a:fillRect/>
          </a:stretch>
        </p:blipFill>
        <p:spPr bwMode="auto">
          <a:xfrm>
            <a:off x="0" y="3005668"/>
            <a:ext cx="2819400" cy="337566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7.GIF"/><Relationship Id="rId8" Type="http://schemas.openxmlformats.org/officeDocument/2006/relationships/image" Target="../media/image6.GIF"/><Relationship Id="rId7" Type="http://schemas.openxmlformats.org/officeDocument/2006/relationships/image" Target="../media/image5.GIF"/><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png"/><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1" Type="http://schemas.openxmlformats.org/officeDocument/2006/relationships/theme" Target="../theme/theme10.xml"/><Relationship Id="rId10" Type="http://schemas.openxmlformats.org/officeDocument/2006/relationships/image" Target="../media/image7.GIF"/><Relationship Id="rId1" Type="http://schemas.openxmlformats.org/officeDocument/2006/relationships/slideLayout" Target="../slideLayouts/slideLayout34.xml"/></Relationships>
</file>

<file path=ppt/slideMasters/_rels/slideMaster11.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1" Type="http://schemas.openxmlformats.org/officeDocument/2006/relationships/theme" Target="../theme/theme11.xml"/><Relationship Id="rId10" Type="http://schemas.openxmlformats.org/officeDocument/2006/relationships/image" Target="../media/image7.GIF"/><Relationship Id="rId1" Type="http://schemas.openxmlformats.org/officeDocument/2006/relationships/slideLayout" Target="../slideLayouts/slideLayout38.xml"/></Relationships>
</file>

<file path=ppt/slideMasters/_rels/slideMaster12.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45.xml"/><Relationship Id="rId3" Type="http://schemas.openxmlformats.org/officeDocument/2006/relationships/slideLayout" Target="../slideLayouts/slideLayout44.xml"/><Relationship Id="rId2" Type="http://schemas.openxmlformats.org/officeDocument/2006/relationships/slideLayout" Target="../slideLayouts/slideLayout43.xml"/><Relationship Id="rId11" Type="http://schemas.openxmlformats.org/officeDocument/2006/relationships/theme" Target="../theme/theme12.xml"/><Relationship Id="rId10" Type="http://schemas.openxmlformats.org/officeDocument/2006/relationships/image" Target="../media/image7.GIF"/><Relationship Id="rId1" Type="http://schemas.openxmlformats.org/officeDocument/2006/relationships/slideLayout" Target="../slideLayouts/slideLayout42.xml"/></Relationships>
</file>

<file path=ppt/slideMasters/_rels/slideMaster13.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1" Type="http://schemas.openxmlformats.org/officeDocument/2006/relationships/theme" Target="../theme/theme13.xml"/><Relationship Id="rId10" Type="http://schemas.openxmlformats.org/officeDocument/2006/relationships/image" Target="../media/image7.GIF"/><Relationship Id="rId1" Type="http://schemas.openxmlformats.org/officeDocument/2006/relationships/slideLayout" Target="../slideLayouts/slideLayout46.xml"/></Relationships>
</file>

<file path=ppt/slideMasters/_rels/slideMaster14.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1" Type="http://schemas.openxmlformats.org/officeDocument/2006/relationships/theme" Target="../theme/theme14.xml"/><Relationship Id="rId10" Type="http://schemas.openxmlformats.org/officeDocument/2006/relationships/image" Target="../media/image7.GIF"/><Relationship Id="rId1" Type="http://schemas.openxmlformats.org/officeDocument/2006/relationships/slideLayout" Target="../slideLayouts/slideLayout50.xml"/></Relationships>
</file>

<file path=ppt/slideMasters/_rels/slideMaster15.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57.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1" Type="http://schemas.openxmlformats.org/officeDocument/2006/relationships/theme" Target="../theme/theme15.xml"/><Relationship Id="rId10" Type="http://schemas.openxmlformats.org/officeDocument/2006/relationships/image" Target="../media/image7.GIF"/><Relationship Id="rId1" Type="http://schemas.openxmlformats.org/officeDocument/2006/relationships/slideLayout" Target="../slideLayouts/slideLayout54.xml"/></Relationships>
</file>

<file path=ppt/slideMasters/_rels/slideMaster16.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1" Type="http://schemas.openxmlformats.org/officeDocument/2006/relationships/theme" Target="../theme/theme16.xml"/><Relationship Id="rId10" Type="http://schemas.openxmlformats.org/officeDocument/2006/relationships/image" Target="../media/image7.GIF"/><Relationship Id="rId1" Type="http://schemas.openxmlformats.org/officeDocument/2006/relationships/slideLayout" Target="../slideLayouts/slideLayout58.xml"/></Relationships>
</file>

<file path=ppt/slideMasters/_rels/slideMaster17.xml.rels><?xml version="1.0" encoding="UTF-8" standalone="yes"?>
<Relationships xmlns="http://schemas.openxmlformats.org/package/2006/relationships"><Relationship Id="rId9" Type="http://schemas.openxmlformats.org/officeDocument/2006/relationships/image" Target="../media/image7.GIF"/><Relationship Id="rId8" Type="http://schemas.openxmlformats.org/officeDocument/2006/relationships/image" Target="../media/image6.GIF"/><Relationship Id="rId7" Type="http://schemas.openxmlformats.org/officeDocument/2006/relationships/image" Target="../media/image5.GIF"/><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png"/><Relationship Id="rId3" Type="http://schemas.openxmlformats.org/officeDocument/2006/relationships/slideLayout" Target="../slideLayouts/slideLayout64.xml"/><Relationship Id="rId2" Type="http://schemas.openxmlformats.org/officeDocument/2006/relationships/slideLayout" Target="../slideLayouts/slideLayout63.xml"/><Relationship Id="rId10" Type="http://schemas.openxmlformats.org/officeDocument/2006/relationships/theme" Target="../theme/theme17.xml"/><Relationship Id="rId1" Type="http://schemas.openxmlformats.org/officeDocument/2006/relationships/slideLayout" Target="../slideLayouts/slideLayout62.xml"/></Relationships>
</file>

<file path=ppt/slideMasters/_rels/slideMaster18.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68.xml"/><Relationship Id="rId3" Type="http://schemas.openxmlformats.org/officeDocument/2006/relationships/slideLayout" Target="../slideLayouts/slideLayout67.xml"/><Relationship Id="rId2" Type="http://schemas.openxmlformats.org/officeDocument/2006/relationships/slideLayout" Target="../slideLayouts/slideLayout66.xml"/><Relationship Id="rId11" Type="http://schemas.openxmlformats.org/officeDocument/2006/relationships/theme" Target="../theme/theme18.xml"/><Relationship Id="rId10" Type="http://schemas.openxmlformats.org/officeDocument/2006/relationships/image" Target="../media/image7.GIF"/><Relationship Id="rId1" Type="http://schemas.openxmlformats.org/officeDocument/2006/relationships/slideLayout" Target="../slideLayouts/slideLayout65.xml"/></Relationships>
</file>

<file path=ppt/slideMasters/_rels/slideMaster19.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72.xml"/><Relationship Id="rId3" Type="http://schemas.openxmlformats.org/officeDocument/2006/relationships/slideLayout" Target="../slideLayouts/slideLayout71.xml"/><Relationship Id="rId2" Type="http://schemas.openxmlformats.org/officeDocument/2006/relationships/slideLayout" Target="../slideLayouts/slideLayout70.xml"/><Relationship Id="rId11" Type="http://schemas.openxmlformats.org/officeDocument/2006/relationships/theme" Target="../theme/theme19.xml"/><Relationship Id="rId10" Type="http://schemas.openxmlformats.org/officeDocument/2006/relationships/image" Target="../media/image7.GIF"/><Relationship Id="rId1" Type="http://schemas.openxmlformats.org/officeDocument/2006/relationships/slideLayout" Target="../slideLayouts/slideLayout69.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image" Target="../media/image7.GIF"/><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9" Type="http://schemas.openxmlformats.org/officeDocument/2006/relationships/image" Target="../media/image7.GIF"/><Relationship Id="rId8" Type="http://schemas.openxmlformats.org/officeDocument/2006/relationships/image" Target="../media/image6.GIF"/><Relationship Id="rId7" Type="http://schemas.openxmlformats.org/officeDocument/2006/relationships/image" Target="../media/image5.GIF"/><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png"/><Relationship Id="rId3" Type="http://schemas.openxmlformats.org/officeDocument/2006/relationships/slideLayout" Target="../slideLayouts/slideLayout10.xml"/><Relationship Id="rId2" Type="http://schemas.openxmlformats.org/officeDocument/2006/relationships/slideLayout" Target="../slideLayouts/slideLayout9.xml"/><Relationship Id="rId10" Type="http://schemas.openxmlformats.org/officeDocument/2006/relationships/theme" Target="../theme/theme3.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9" Type="http://schemas.openxmlformats.org/officeDocument/2006/relationships/image" Target="../media/image7.GIF"/><Relationship Id="rId8" Type="http://schemas.openxmlformats.org/officeDocument/2006/relationships/image" Target="../media/image6.GIF"/><Relationship Id="rId7" Type="http://schemas.openxmlformats.org/officeDocument/2006/relationships/image" Target="../media/image5.GIF"/><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png"/><Relationship Id="rId3" Type="http://schemas.openxmlformats.org/officeDocument/2006/relationships/slideLayout" Target="../slideLayouts/slideLayout13.xml"/><Relationship Id="rId2" Type="http://schemas.openxmlformats.org/officeDocument/2006/relationships/slideLayout" Target="../slideLayouts/slideLayout12.xml"/><Relationship Id="rId10" Type="http://schemas.openxmlformats.org/officeDocument/2006/relationships/theme" Target="../theme/theme4.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1" Type="http://schemas.openxmlformats.org/officeDocument/2006/relationships/theme" Target="../theme/theme5.xml"/><Relationship Id="rId10" Type="http://schemas.openxmlformats.org/officeDocument/2006/relationships/image" Target="../media/image7.GIF"/><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1" Type="http://schemas.openxmlformats.org/officeDocument/2006/relationships/theme" Target="../theme/theme6.xml"/><Relationship Id="rId10" Type="http://schemas.openxmlformats.org/officeDocument/2006/relationships/image" Target="../media/image7.GIF"/><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1" Type="http://schemas.openxmlformats.org/officeDocument/2006/relationships/theme" Target="../theme/theme7.xml"/><Relationship Id="rId10" Type="http://schemas.openxmlformats.org/officeDocument/2006/relationships/image" Target="../media/image7.GIF"/><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1" Type="http://schemas.openxmlformats.org/officeDocument/2006/relationships/theme" Target="../theme/theme8.xml"/><Relationship Id="rId10" Type="http://schemas.openxmlformats.org/officeDocument/2006/relationships/image" Target="../media/image7.GIF"/><Relationship Id="rId1" Type="http://schemas.openxmlformats.org/officeDocument/2006/relationships/slideLayout" Target="../slideLayouts/slideLayout26.xml"/></Relationships>
</file>

<file path=ppt/slideMasters/_rels/slideMaster9.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GIF"/><Relationship Id="rId7" Type="http://schemas.openxmlformats.org/officeDocument/2006/relationships/image" Target="../media/image4.GIF"/><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slideLayout" Target="../slideLayouts/slideLayout33.xml"/><Relationship Id="rId3" Type="http://schemas.openxmlformats.org/officeDocument/2006/relationships/slideLayout" Target="../slideLayouts/slideLayout32.xml"/><Relationship Id="rId2" Type="http://schemas.openxmlformats.org/officeDocument/2006/relationships/slideLayout" Target="../slideLayouts/slideLayout31.xml"/><Relationship Id="rId11" Type="http://schemas.openxmlformats.org/officeDocument/2006/relationships/theme" Target="../theme/theme9.xml"/><Relationship Id="rId10" Type="http://schemas.openxmlformats.org/officeDocument/2006/relationships/image" Target="../media/image7.GIF"/><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4"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5"/>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6"/>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7"/>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8"/>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4"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5"/>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6"/>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7"/>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8"/>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4"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5"/>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6"/>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7"/>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8"/>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4"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5"/>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6"/>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7"/>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8"/>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484538"/>
            <a:ext cx="9144000" cy="374400"/>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60000" y="216000"/>
            <a:ext cx="8424000" cy="792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60000" y="1116000"/>
            <a:ext cx="8424000" cy="5184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360000" y="6493813"/>
            <a:ext cx="2133600" cy="365125"/>
          </a:xfrm>
          <a:prstGeom prst="rect">
            <a:avLst/>
          </a:prstGeom>
        </p:spPr>
        <p:txBody>
          <a:bodyPr vert="horz" lIns="91440" tIns="45720" rIns="91440" bIns="45720" rtlCol="0" anchor="ctr"/>
          <a:lstStyle>
            <a:lvl1pPr algn="l">
              <a:defRPr sz="1000">
                <a:solidFill>
                  <a:schemeClr val="bg1"/>
                </a:solidFill>
              </a:defRPr>
            </a:lvl1pPr>
          </a:lstStyle>
          <a:p>
            <a:fld id="{24D8311B-5516-4BA4-A88B-6222C7B7B8D5}" type="datetime1">
              <a:rPr lang="zh-CN" altLang="en-US" smtClean="0"/>
            </a:fld>
            <a:endParaRPr lang="zh-CN" altLang="en-US"/>
          </a:p>
        </p:txBody>
      </p:sp>
      <p:sp>
        <p:nvSpPr>
          <p:cNvPr id="5" name="页脚占位符 4"/>
          <p:cNvSpPr>
            <a:spLocks noGrp="1"/>
          </p:cNvSpPr>
          <p:nvPr>
            <p:ph type="ftr" sz="quarter" idx="3"/>
          </p:nvPr>
        </p:nvSpPr>
        <p:spPr>
          <a:xfrm>
            <a:off x="3092016" y="6493813"/>
            <a:ext cx="295996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000">
                <a:solidFill>
                  <a:schemeClr val="bg1"/>
                </a:solidFill>
                <a:latin typeface="+mn-ea"/>
                <a:ea typeface="+mn-ea"/>
              </a:defRPr>
            </a:lvl1p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4"/>
          </p:nvPr>
        </p:nvSpPr>
        <p:spPr>
          <a:xfrm>
            <a:off x="6650400" y="6493813"/>
            <a:ext cx="2133600" cy="365125"/>
          </a:xfrm>
          <a:prstGeom prst="rect">
            <a:avLst/>
          </a:prstGeom>
        </p:spPr>
        <p:txBody>
          <a:bodyPr vert="horz" lIns="91440" tIns="45720" rIns="91440" bIns="45720" rtlCol="0" anchor="ctr"/>
          <a:lstStyle>
            <a:lvl1pPr algn="r">
              <a:defRPr sz="1000">
                <a:solidFill>
                  <a:schemeClr val="bg1"/>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p:nvPicPr>
        <p:blipFill>
          <a:blip r:embed="rId5" cstate="print"/>
          <a:stretch>
            <a:fillRect/>
          </a:stretch>
        </p:blipFill>
        <p:spPr>
          <a:xfrm>
            <a:off x="7994520" y="216000"/>
            <a:ext cx="789480" cy="792000"/>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hdr="0"/>
  <p:txStyles>
    <p:titleStyle>
      <a:lvl1pPr algn="l" defTabSz="914400" rtl="0" eaLnBrk="1" latinLnBrk="0" hangingPunct="1">
        <a:spcBef>
          <a:spcPct val="0"/>
        </a:spcBef>
        <a:buNone/>
        <a:defRPr sz="4400" kern="1200">
          <a:solidFill>
            <a:schemeClr val="accent5"/>
          </a:solidFill>
          <a:latin typeface="+mj-lt"/>
          <a:ea typeface="+mj-ea"/>
          <a:cs typeface="+mj-cs"/>
        </a:defRPr>
      </a:lvl1pPr>
    </p:titleStyle>
    <p:bodyStyle>
      <a:lvl1pPr marL="342900" indent="-342900" algn="l" defTabSz="914400" rtl="0" eaLnBrk="1" latinLnBrk="0" hangingPunct="1">
        <a:lnSpc>
          <a:spcPct val="150000"/>
        </a:lnSpc>
        <a:spcBef>
          <a:spcPts val="0"/>
        </a:spcBef>
        <a:buSzPct val="80000"/>
        <a:buFontTx/>
        <a:buBlip>
          <a:blip r:embed="rId6"/>
        </a:buBlip>
        <a:defRPr sz="3200" kern="1200">
          <a:solidFill>
            <a:schemeClr val="tx1"/>
          </a:solidFill>
          <a:latin typeface="+mn-lt"/>
          <a:ea typeface="+mn-ea"/>
          <a:cs typeface="+mn-cs"/>
        </a:defRPr>
      </a:lvl1pPr>
      <a:lvl2pPr marL="742950" indent="-285750" algn="l" defTabSz="914400" rtl="0" eaLnBrk="1" latinLnBrk="0" hangingPunct="1">
        <a:lnSpc>
          <a:spcPct val="150000"/>
        </a:lnSpc>
        <a:spcBef>
          <a:spcPts val="0"/>
        </a:spcBef>
        <a:buSzPct val="80000"/>
        <a:buFontTx/>
        <a:buBlip>
          <a:blip r:embed="rId7"/>
        </a:buBlip>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buSzPct val="80000"/>
        <a:buFontTx/>
        <a:buBlip>
          <a:blip r:embed="rId8"/>
        </a:buBlip>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buSzPct val="80000"/>
        <a:buFontTx/>
        <a:buBlip>
          <a:blip r:embed="rId9"/>
        </a:buBlip>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buSzPct val="80000"/>
        <a:buFontTx/>
        <a:buBlip>
          <a:blip r:embed="rId10"/>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image" Target="../media/image4.GIF"/><Relationship Id="rId1" Type="http://schemas.openxmlformats.org/officeDocument/2006/relationships/image" Target="../media/image3.GIF"/></Relationships>
</file>

<file path=ppt/slides/_rels/slide22.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0" Type="http://schemas.openxmlformats.org/officeDocument/2006/relationships/slideLayout" Target="../slideLayouts/slideLayout55.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55.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5.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3200" dirty="0"/>
              <a:t>SecEdge: Place Edge Applications with Network Security Components</a:t>
            </a:r>
            <a:endParaRPr lang="en-US" altLang="zh-CN" sz="3200" dirty="0"/>
          </a:p>
        </p:txBody>
      </p:sp>
      <p:sp>
        <p:nvSpPr>
          <p:cNvPr id="3" name="副标题 2"/>
          <p:cNvSpPr>
            <a:spLocks noGrp="1"/>
          </p:cNvSpPr>
          <p:nvPr>
            <p:ph type="subTitle" idx="1"/>
          </p:nvPr>
        </p:nvSpPr>
        <p:spPr/>
        <p:txBody>
          <a:bodyPr/>
          <a:lstStyle/>
          <a:p>
            <a:r>
              <a:rPr lang="en-US" altLang="zh-CN" sz="2400" dirty="0"/>
              <a:t>Chengjun Jia</a:t>
            </a:r>
            <a:endParaRPr lang="en-US" altLang="zh-CN" sz="2400" dirty="0"/>
          </a:p>
          <a:p>
            <a:r>
              <a:rPr lang="en-US" altLang="zh-CN" sz="2400" dirty="0"/>
              <a:t>2020/01/08</a:t>
            </a:r>
            <a:endParaRPr lang="en-US" altLang="zh-CN" sz="2400" dirty="0"/>
          </a:p>
        </p:txBody>
      </p:sp>
      <p:sp>
        <p:nvSpPr>
          <p:cNvPr id="4" name="文本框 3"/>
          <p:cNvSpPr txBox="1"/>
          <p:nvPr/>
        </p:nvSpPr>
        <p:spPr>
          <a:xfrm>
            <a:off x="4204333" y="6042035"/>
            <a:ext cx="309880" cy="368300"/>
          </a:xfrm>
          <a:prstGeom prst="rect">
            <a:avLst/>
          </a:prstGeom>
          <a:noFill/>
        </p:spPr>
        <p:txBody>
          <a:bodyPr wrap="none" rtlCol="0">
            <a:spAutoFit/>
          </a:bodyPr>
          <a:lstStyle/>
          <a:p>
            <a:endParaRPr lang="en-US" altLang="zh-CN" i="1" dirty="0"/>
          </a:p>
        </p:txBody>
      </p:sp>
      <p:sp>
        <p:nvSpPr>
          <p:cNvPr id="5" name="页脚占位符 4"/>
          <p:cNvSpPr>
            <a:spLocks noGrp="1"/>
          </p:cNvSpPr>
          <p:nvPr>
            <p:ph type="ftr" sz="quarter" idx="11"/>
          </p:nvPr>
        </p:nvSpPr>
        <p:spPr/>
        <p:txBody>
          <a:bodyPr/>
          <a:lstStyle/>
          <a:p>
            <a:r>
              <a:rPr lang="en-US" altLang="zh-CN">
                <a:solidFill>
                  <a:schemeClr val="accent1"/>
                </a:solidFill>
              </a:rPr>
              <a:t>N</a:t>
            </a:r>
            <a:r>
              <a:rPr lang="en-US" altLang="zh-CN"/>
              <a:t>etwork </a:t>
            </a:r>
            <a:r>
              <a:rPr lang="en-US" altLang="zh-CN">
                <a:solidFill>
                  <a:schemeClr val="accent1"/>
                </a:solidFill>
              </a:rPr>
              <a:t>S</a:t>
            </a:r>
            <a:r>
              <a:rPr lang="en-US" altLang="zh-CN"/>
              <a:t>ecurity </a:t>
            </a:r>
            <a:r>
              <a:rPr lang="en-US" altLang="zh-CN">
                <a:solidFill>
                  <a:schemeClr val="accent1"/>
                </a:solidFill>
              </a:rPr>
              <a:t>Lab</a:t>
            </a:r>
            <a:r>
              <a:rPr lang="en-US" altLang="zh-CN"/>
              <a:t>oratory, </a:t>
            </a:r>
            <a:endParaRPr lang="en-US" altLang="zh-CN"/>
          </a:p>
          <a:p>
            <a:r>
              <a:rPr lang="en-US" altLang="zh-CN">
                <a:solidFill>
                  <a:schemeClr val="accent1"/>
                </a:solidFill>
              </a:rPr>
              <a:t>R</a:t>
            </a:r>
            <a:r>
              <a:rPr lang="en-US" altLang="zh-CN"/>
              <a:t>esearch </a:t>
            </a:r>
            <a:r>
              <a:rPr lang="en-US" altLang="zh-CN">
                <a:solidFill>
                  <a:schemeClr val="accent1"/>
                </a:solidFill>
              </a:rPr>
              <a:t>I</a:t>
            </a:r>
            <a:r>
              <a:rPr lang="en-US" altLang="zh-CN"/>
              <a:t>nstitute of </a:t>
            </a:r>
            <a:r>
              <a:rPr lang="en-US" altLang="zh-CN">
                <a:solidFill>
                  <a:schemeClr val="accent1"/>
                </a:solidFill>
              </a:rPr>
              <a:t>I</a:t>
            </a:r>
            <a:r>
              <a:rPr lang="en-US" altLang="zh-CN"/>
              <a:t>nformation </a:t>
            </a:r>
            <a:r>
              <a:rPr lang="en-US" altLang="zh-CN">
                <a:solidFill>
                  <a:schemeClr val="accent1"/>
                </a:solidFill>
              </a:rPr>
              <a:t>T</a:t>
            </a:r>
            <a:r>
              <a:rPr lang="en-US" altLang="zh-CN"/>
              <a:t>echnology</a:t>
            </a:r>
            <a:endParaRPr lang="en-US" altLang="zh-CN" dirty="0"/>
          </a:p>
        </p:txBody>
      </p:sp>
      <p:sp>
        <p:nvSpPr>
          <p:cNvPr id="6" name="日期占位符 5"/>
          <p:cNvSpPr>
            <a:spLocks noGrp="1"/>
          </p:cNvSpPr>
          <p:nvPr>
            <p:ph type="dt" sz="half" idx="10"/>
          </p:nvPr>
        </p:nvSpPr>
        <p:spPr/>
        <p:txBody>
          <a:bodyPr/>
          <a:lstStyle/>
          <a:p>
            <a:fld id="{C127C35F-40A1-470E-A0EA-37F72AFB05EC}"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sz="3200"/>
              <a:t>Redefine NS module: NSC</a:t>
            </a:r>
            <a:endParaRPr lang="en-US" altLang="zh-CN" sz="3200"/>
          </a:p>
        </p:txBody>
      </p:sp>
      <p:sp>
        <p:nvSpPr>
          <p:cNvPr id="6" name="内容占位符 5"/>
          <p:cNvSpPr>
            <a:spLocks noGrp="1"/>
          </p:cNvSpPr>
          <p:nvPr>
            <p:ph idx="1"/>
          </p:nvPr>
        </p:nvSpPr>
        <p:spPr/>
        <p:txBody>
          <a:bodyPr/>
          <a:p>
            <a:r>
              <a:rPr lang="en-US" altLang="zh-CN" sz="2400"/>
              <a:t>Luckily, we can separate the method and ruleset</a:t>
            </a:r>
            <a:endParaRPr lang="en-US" altLang="zh-CN" sz="2400"/>
          </a:p>
          <a:p>
            <a:pPr lvl="1"/>
            <a:r>
              <a:rPr lang="en-US" altLang="zh-CN" sz="2100"/>
              <a:t>In Cloud, provider does not know what application is running, IaaS</a:t>
            </a:r>
            <a:endParaRPr lang="en-US" altLang="zh-CN" sz="2100"/>
          </a:p>
          <a:p>
            <a:pPr lvl="1"/>
            <a:r>
              <a:rPr lang="en-US" altLang="zh-CN" sz="2100"/>
              <a:t>In EC, provider can know exactly, SaaS</a:t>
            </a:r>
            <a:endParaRPr lang="en-US" altLang="zh-CN" sz="2100"/>
          </a:p>
          <a:p>
            <a:pPr lvl="1"/>
            <a:r>
              <a:rPr lang="en-US" altLang="zh-CN" sz="2100"/>
              <a:t>We can combine ruleset + method --&gt; NS Component</a:t>
            </a:r>
            <a:endParaRPr lang="en-US" altLang="zh-CN" sz="2100"/>
          </a:p>
          <a:p>
            <a:pPr lvl="2"/>
            <a:r>
              <a:rPr lang="en-US" altLang="zh-CN" sz="1800"/>
              <a:t>schedule for fine-grained computation resources</a:t>
            </a:r>
            <a:endParaRPr lang="en-US" altLang="zh-CN" sz="1540"/>
          </a:p>
          <a:p>
            <a:endParaRPr lang="en-US" altLang="zh-CN" sz="2400"/>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1762125" y="4088765"/>
            <a:ext cx="5619750" cy="2286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a:xfrm>
            <a:off x="360000" y="1116000"/>
            <a:ext cx="7238979" cy="5184000"/>
          </a:xfrm>
        </p:spPr>
        <p:txBody>
          <a:bodyPr>
            <a:normAutofit lnSpcReduction="20000"/>
          </a:bodyPr>
          <a:lstStyle/>
          <a:p>
            <a:r>
              <a:rPr lang="en-US" altLang="zh-CN" dirty="0"/>
              <a:t>Background</a:t>
            </a:r>
            <a:endParaRPr lang="en-US" altLang="zh-CN" dirty="0"/>
          </a:p>
          <a:p>
            <a:pPr lvl="1"/>
            <a:r>
              <a:rPr lang="en-US" altLang="zh-CN" dirty="0"/>
              <a:t>Edge Computing</a:t>
            </a:r>
            <a:endParaRPr lang="en-US" altLang="zh-CN" dirty="0"/>
          </a:p>
          <a:p>
            <a:pPr lvl="1"/>
            <a:r>
              <a:rPr lang="en-US" altLang="zh-CN" dirty="0"/>
              <a:t>Network Security Implementation</a:t>
            </a:r>
            <a:endParaRPr lang="en-US" altLang="zh-CN" dirty="0"/>
          </a:p>
          <a:p>
            <a:r>
              <a:rPr lang="en-US" altLang="zh-CN" dirty="0"/>
              <a:t>Problem &amp; Challenges</a:t>
            </a:r>
            <a:endParaRPr lang="en-US" altLang="zh-CN" dirty="0"/>
          </a:p>
          <a:p>
            <a:r>
              <a:rPr lang="en-US" altLang="zh-CN" dirty="0">
                <a:solidFill>
                  <a:srgbClr val="FF0000"/>
                </a:solidFill>
              </a:rPr>
              <a:t>SecEdge</a:t>
            </a:r>
            <a:endParaRPr lang="en-US" altLang="zh-CN" dirty="0">
              <a:solidFill>
                <a:srgbClr val="FF0000"/>
              </a:solidFill>
            </a:endParaRPr>
          </a:p>
          <a:p>
            <a:pPr lvl="1"/>
            <a:r>
              <a:rPr lang="en-US" altLang="zh-CN" dirty="0"/>
              <a:t>Edge NSC Placement</a:t>
            </a:r>
            <a:endParaRPr lang="en-US" altLang="zh-CN" dirty="0"/>
          </a:p>
          <a:p>
            <a:r>
              <a:rPr lang="en-US" altLang="zh-CN" dirty="0"/>
              <a:t>Evaluation</a:t>
            </a:r>
            <a:endParaRPr lang="en-US" altLang="zh-CN" dirty="0"/>
          </a:p>
          <a:p>
            <a:r>
              <a:rPr lang="en-US" altLang="zh-CN" dirty="0"/>
              <a:t>Related Works</a:t>
            </a:r>
            <a:endParaRPr lang="en-US" altLang="zh-CN" dirty="0"/>
          </a:p>
          <a:p>
            <a:r>
              <a:rPr lang="en-US" altLang="zh-CN" dirty="0"/>
              <a:t>Conclusion</a:t>
            </a:r>
            <a:endParaRPr lang="en-US" altLang="zh-CN" dirty="0"/>
          </a:p>
        </p:txBody>
      </p:sp>
      <p:sp>
        <p:nvSpPr>
          <p:cNvPr id="5" name="页脚占位符 4"/>
          <p:cNvSpPr>
            <a:spLocks noGrp="1"/>
          </p:cNvSpPr>
          <p:nvPr>
            <p:ph type="ftr" sz="quarter" idx="11"/>
          </p:nvPr>
        </p:nvSpPr>
        <p:spPr/>
        <p:txBody>
          <a:bodyPr/>
          <a:lstStyle/>
          <a:p>
            <a:r>
              <a:rPr lang="en-US" altLang="zh-CN">
                <a:solidFill>
                  <a:schemeClr val="accent1"/>
                </a:solidFill>
              </a:rPr>
              <a:t>N</a:t>
            </a:r>
            <a:r>
              <a:rPr lang="en-US" altLang="zh-CN"/>
              <a:t>etwork </a:t>
            </a:r>
            <a:r>
              <a:rPr lang="en-US" altLang="zh-CN">
                <a:solidFill>
                  <a:schemeClr val="accent1"/>
                </a:solidFill>
              </a:rPr>
              <a:t>S</a:t>
            </a:r>
            <a:r>
              <a:rPr lang="en-US" altLang="zh-CN"/>
              <a:t>ecurity </a:t>
            </a:r>
            <a:r>
              <a:rPr lang="en-US" altLang="zh-CN">
                <a:solidFill>
                  <a:schemeClr val="accent1"/>
                </a:solidFill>
              </a:rPr>
              <a:t>Lab</a:t>
            </a:r>
            <a:r>
              <a:rPr lang="en-US" altLang="zh-CN"/>
              <a:t>oratory, </a:t>
            </a:r>
            <a:endParaRPr lang="en-US" altLang="zh-CN"/>
          </a:p>
          <a:p>
            <a:r>
              <a:rPr lang="en-US" altLang="zh-CN">
                <a:solidFill>
                  <a:schemeClr val="accent1"/>
                </a:solidFill>
              </a:rPr>
              <a:t>R</a:t>
            </a:r>
            <a:r>
              <a:rPr lang="en-US" altLang="zh-CN"/>
              <a:t>esearch </a:t>
            </a:r>
            <a:r>
              <a:rPr lang="en-US" altLang="zh-CN">
                <a:solidFill>
                  <a:schemeClr val="accent1"/>
                </a:solidFill>
              </a:rPr>
              <a:t>I</a:t>
            </a:r>
            <a:r>
              <a:rPr lang="en-US" altLang="zh-CN"/>
              <a:t>nstitute of </a:t>
            </a:r>
            <a:r>
              <a:rPr lang="en-US" altLang="zh-CN">
                <a:solidFill>
                  <a:schemeClr val="accent1"/>
                </a:solidFill>
              </a:rPr>
              <a:t>I</a:t>
            </a:r>
            <a:r>
              <a:rPr lang="en-US" altLang="zh-CN"/>
              <a:t>nformation </a:t>
            </a:r>
            <a:r>
              <a:rPr lang="en-US" altLang="zh-CN">
                <a:solidFill>
                  <a:schemeClr val="accent1"/>
                </a:solidFill>
              </a:rPr>
              <a:t>T</a:t>
            </a:r>
            <a:r>
              <a:rPr lang="en-US" altLang="zh-CN"/>
              <a:t>echnology</a:t>
            </a:r>
            <a:endParaRPr lang="en-US" altLang="zh-CN" dirty="0"/>
          </a:p>
        </p:txBody>
      </p:sp>
      <p:sp>
        <p:nvSpPr>
          <p:cNvPr id="6" name="日期占位符 5"/>
          <p:cNvSpPr>
            <a:spLocks noGrp="1"/>
          </p:cNvSpPr>
          <p:nvPr>
            <p:ph type="dt" sz="half" idx="10"/>
          </p:nvPr>
        </p:nvSpPr>
        <p:spPr/>
        <p:txBody>
          <a:bodyPr/>
          <a:lstStyle/>
          <a:p>
            <a:fld id="{7503C58D-B9E5-4FA5-A745-D2F5E853C377}"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SecEdge Infrastructure </a:t>
            </a:r>
            <a:endParaRPr lang="en-US" altLang="zh-CN"/>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nvPr>
        </p:nvPicPr>
        <p:blipFill>
          <a:blip r:embed="rId1"/>
          <a:stretch>
            <a:fillRect/>
          </a:stretch>
        </p:blipFill>
        <p:spPr>
          <a:xfrm>
            <a:off x="360045" y="1259205"/>
            <a:ext cx="8423910" cy="4895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SecEdge Infrastructure </a:t>
            </a:r>
            <a:endParaRPr lang="en-US" altLang="zh-CN"/>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nvPr>
        </p:nvPicPr>
        <p:blipFill>
          <a:blip r:embed="rId1"/>
          <a:stretch>
            <a:fillRect/>
          </a:stretch>
        </p:blipFill>
        <p:spPr>
          <a:xfrm>
            <a:off x="360045" y="1259205"/>
            <a:ext cx="8423910" cy="4895850"/>
          </a:xfrm>
          <a:prstGeom prst="rect">
            <a:avLst/>
          </a:prstGeom>
        </p:spPr>
      </p:pic>
      <p:sp>
        <p:nvSpPr>
          <p:cNvPr id="8" name="矩形 7"/>
          <p:cNvSpPr/>
          <p:nvPr/>
        </p:nvSpPr>
        <p:spPr>
          <a:xfrm>
            <a:off x="203835" y="3569970"/>
            <a:ext cx="1471295" cy="73533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319780" y="1895475"/>
            <a:ext cx="4504055" cy="107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On-the-path NSCs are all at the Edge</a:t>
            </a:r>
            <a:endParaRPr lang="en-US" altLang="zh-CN"/>
          </a:p>
          <a:p>
            <a:pPr algn="l"/>
            <a:r>
              <a:rPr lang="en-US" altLang="zh-CN"/>
              <a:t>Off-the-path NSCs are in the Cloud</a:t>
            </a:r>
            <a:endParaRPr lang="en-US" altLang="zh-CN"/>
          </a:p>
        </p:txBody>
      </p:sp>
      <p:sp>
        <p:nvSpPr>
          <p:cNvPr id="10" name="矩形 9"/>
          <p:cNvSpPr/>
          <p:nvPr/>
        </p:nvSpPr>
        <p:spPr>
          <a:xfrm>
            <a:off x="841375" y="1160145"/>
            <a:ext cx="1307465" cy="73533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SecEdge Infrastructure </a:t>
            </a:r>
            <a:endParaRPr lang="en-US" altLang="zh-CN"/>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nvPr>
        </p:nvPicPr>
        <p:blipFill>
          <a:blip r:embed="rId1"/>
          <a:stretch>
            <a:fillRect/>
          </a:stretch>
        </p:blipFill>
        <p:spPr>
          <a:xfrm>
            <a:off x="360045" y="1259205"/>
            <a:ext cx="8423910" cy="4895850"/>
          </a:xfrm>
          <a:prstGeom prst="rect">
            <a:avLst/>
          </a:prstGeom>
        </p:spPr>
      </p:pic>
      <p:sp>
        <p:nvSpPr>
          <p:cNvPr id="8" name="矩形 7"/>
          <p:cNvSpPr/>
          <p:nvPr/>
        </p:nvSpPr>
        <p:spPr>
          <a:xfrm>
            <a:off x="5285740" y="3152775"/>
            <a:ext cx="3566160" cy="110934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65810" y="1259205"/>
            <a:ext cx="6598285"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Edge Services and corresponding on-the-path NSCs are at the same Edge node</a:t>
            </a:r>
            <a:endParaRPr lang="en-US" altLang="zh-CN"/>
          </a:p>
          <a:p>
            <a:pPr algn="l"/>
            <a:endParaRPr lang="en-US" altLang="zh-CN"/>
          </a:p>
          <a:p>
            <a:pPr algn="l"/>
            <a:r>
              <a:rPr lang="en-US" altLang="zh-CN"/>
              <a:t>- We do not want to schedule traffic throught many nodes</a:t>
            </a:r>
            <a:endParaRPr lang="en-US" altLang="zh-CN"/>
          </a:p>
        </p:txBody>
      </p:sp>
      <p:sp>
        <p:nvSpPr>
          <p:cNvPr id="6" name="矩形 5"/>
          <p:cNvSpPr/>
          <p:nvPr/>
        </p:nvSpPr>
        <p:spPr>
          <a:xfrm>
            <a:off x="4140835" y="4723765"/>
            <a:ext cx="1144905" cy="4445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SecEdge Infrastructure </a:t>
            </a:r>
            <a:endParaRPr lang="en-US" altLang="zh-CN"/>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nvPr>
        </p:nvPicPr>
        <p:blipFill>
          <a:blip r:embed="rId1"/>
          <a:stretch>
            <a:fillRect/>
          </a:stretch>
        </p:blipFill>
        <p:spPr>
          <a:xfrm>
            <a:off x="360045" y="1259205"/>
            <a:ext cx="8423910" cy="4895850"/>
          </a:xfrm>
          <a:prstGeom prst="rect">
            <a:avLst/>
          </a:prstGeom>
        </p:spPr>
      </p:pic>
      <p:sp>
        <p:nvSpPr>
          <p:cNvPr id="8" name="矩形 7"/>
          <p:cNvSpPr/>
          <p:nvPr/>
        </p:nvSpPr>
        <p:spPr>
          <a:xfrm>
            <a:off x="2720975" y="3644265"/>
            <a:ext cx="1049020" cy="6610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4738370" y="1420495"/>
            <a:ext cx="393192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Monitor mirrors traffic/ extract the feature to Rule Generator to generate rules</a:t>
            </a:r>
            <a:endParaRPr lang="en-US" altLang="zh-CN"/>
          </a:p>
          <a:p>
            <a:pPr algn="l"/>
            <a:r>
              <a:rPr lang="en-US" altLang="zh-CN"/>
              <a:t>- It works for new attacks such as DDoS.</a:t>
            </a:r>
            <a:endParaRPr lang="en-US" altLang="zh-CN"/>
          </a:p>
        </p:txBody>
      </p:sp>
      <p:sp>
        <p:nvSpPr>
          <p:cNvPr id="6" name="矩形 5"/>
          <p:cNvSpPr/>
          <p:nvPr/>
        </p:nvSpPr>
        <p:spPr>
          <a:xfrm>
            <a:off x="1936115" y="1185545"/>
            <a:ext cx="1470025" cy="6610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Edge Node Infrastructure</a:t>
            </a:r>
            <a:endParaRPr lang="en-US" altLang="zh-CN"/>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nvPr>
        </p:nvPicPr>
        <p:blipFill>
          <a:blip r:embed="rId1"/>
          <a:srcRect l="324"/>
          <a:stretch>
            <a:fillRect/>
          </a:stretch>
        </p:blipFill>
        <p:spPr>
          <a:xfrm>
            <a:off x="387350" y="1879600"/>
            <a:ext cx="8396605" cy="36264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Edge Node Infrastructure</a:t>
            </a:r>
            <a:endParaRPr lang="en-US" altLang="zh-CN"/>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nvPr>
        </p:nvPicPr>
        <p:blipFill>
          <a:blip r:embed="rId1"/>
          <a:srcRect l="324"/>
          <a:stretch>
            <a:fillRect/>
          </a:stretch>
        </p:blipFill>
        <p:spPr>
          <a:xfrm>
            <a:off x="387350" y="1879600"/>
            <a:ext cx="8396605" cy="3626485"/>
          </a:xfrm>
          <a:prstGeom prst="rect">
            <a:avLst/>
          </a:prstGeom>
        </p:spPr>
      </p:pic>
      <p:sp>
        <p:nvSpPr>
          <p:cNvPr id="8" name="矩形 7"/>
          <p:cNvSpPr/>
          <p:nvPr/>
        </p:nvSpPr>
        <p:spPr>
          <a:xfrm>
            <a:off x="7381240" y="4038600"/>
            <a:ext cx="1593215" cy="6610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4098925" y="1879600"/>
            <a:ext cx="4571365" cy="1186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Some NSCs only work for a service, we should separate them to reduce the response latency of other services.</a:t>
            </a:r>
            <a:endParaRPr lang="en-US" altLang="zh-CN"/>
          </a:p>
        </p:txBody>
      </p:sp>
      <p:sp>
        <p:nvSpPr>
          <p:cNvPr id="6" name="矩形 5"/>
          <p:cNvSpPr/>
          <p:nvPr/>
        </p:nvSpPr>
        <p:spPr>
          <a:xfrm>
            <a:off x="3789045" y="4220210"/>
            <a:ext cx="1593215" cy="6610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Edge Node Infrastructure</a:t>
            </a:r>
            <a:endParaRPr lang="en-US" altLang="zh-CN"/>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nvPr>
        </p:nvPicPr>
        <p:blipFill>
          <a:blip r:embed="rId1"/>
          <a:srcRect l="324"/>
          <a:stretch>
            <a:fillRect/>
          </a:stretch>
        </p:blipFill>
        <p:spPr>
          <a:xfrm>
            <a:off x="387350" y="1879600"/>
            <a:ext cx="8396605" cy="3626485"/>
          </a:xfrm>
          <a:prstGeom prst="rect">
            <a:avLst/>
          </a:prstGeom>
        </p:spPr>
      </p:pic>
      <p:sp>
        <p:nvSpPr>
          <p:cNvPr id="8" name="矩形 7"/>
          <p:cNvSpPr/>
          <p:nvPr/>
        </p:nvSpPr>
        <p:spPr>
          <a:xfrm>
            <a:off x="3789045" y="3442335"/>
            <a:ext cx="1593215" cy="6610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4098925" y="1879600"/>
            <a:ext cx="4571365" cy="1186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The same NS method with different rulesets are different NSCs.</a:t>
            </a:r>
            <a:endParaRPr lang="en-US" altLang="zh-CN"/>
          </a:p>
        </p:txBody>
      </p:sp>
      <p:sp>
        <p:nvSpPr>
          <p:cNvPr id="6" name="矩形 5"/>
          <p:cNvSpPr/>
          <p:nvPr/>
        </p:nvSpPr>
        <p:spPr>
          <a:xfrm>
            <a:off x="2088515" y="4233545"/>
            <a:ext cx="1593215" cy="6610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Edge Node Infrastructure</a:t>
            </a:r>
            <a:endParaRPr lang="en-US" altLang="zh-CN"/>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nvPr>
        </p:nvPicPr>
        <p:blipFill>
          <a:blip r:embed="rId1"/>
          <a:srcRect l="324"/>
          <a:stretch>
            <a:fillRect/>
          </a:stretch>
        </p:blipFill>
        <p:spPr>
          <a:xfrm>
            <a:off x="387350" y="1879600"/>
            <a:ext cx="8396605" cy="3626485"/>
          </a:xfrm>
          <a:prstGeom prst="rect">
            <a:avLst/>
          </a:prstGeom>
        </p:spPr>
      </p:pic>
      <p:sp>
        <p:nvSpPr>
          <p:cNvPr id="8" name="矩形 7"/>
          <p:cNvSpPr/>
          <p:nvPr/>
        </p:nvSpPr>
        <p:spPr>
          <a:xfrm>
            <a:off x="2081530" y="3481070"/>
            <a:ext cx="1593215" cy="6610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4371340" y="1879600"/>
            <a:ext cx="4298950" cy="1186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Some NSCs can be sharable, which can work for multiple services to save computation consumption.</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a:xfrm>
            <a:off x="360000" y="1116000"/>
            <a:ext cx="7238979" cy="5184000"/>
          </a:xfrm>
        </p:spPr>
        <p:txBody>
          <a:bodyPr>
            <a:normAutofit lnSpcReduction="20000"/>
          </a:bodyPr>
          <a:lstStyle/>
          <a:p>
            <a:r>
              <a:rPr lang="en-US" altLang="zh-CN" dirty="0"/>
              <a:t>Background</a:t>
            </a:r>
            <a:endParaRPr lang="en-US" altLang="zh-CN" dirty="0"/>
          </a:p>
          <a:p>
            <a:pPr lvl="1"/>
            <a:r>
              <a:rPr lang="en-US" altLang="zh-CN" dirty="0"/>
              <a:t>Edge Computing</a:t>
            </a:r>
            <a:endParaRPr lang="en-US" altLang="zh-CN" dirty="0"/>
          </a:p>
          <a:p>
            <a:pPr lvl="1"/>
            <a:r>
              <a:rPr lang="en-US" altLang="zh-CN" dirty="0"/>
              <a:t>Network Security Implementation</a:t>
            </a:r>
            <a:endParaRPr lang="en-US" altLang="zh-CN" dirty="0"/>
          </a:p>
          <a:p>
            <a:r>
              <a:rPr lang="en-US" altLang="zh-CN" dirty="0"/>
              <a:t>Problem &amp; Challenges</a:t>
            </a:r>
            <a:endParaRPr lang="en-US" altLang="zh-CN" dirty="0"/>
          </a:p>
          <a:p>
            <a:r>
              <a:rPr lang="en-US" altLang="zh-CN" dirty="0"/>
              <a:t>SecEdge</a:t>
            </a:r>
            <a:endParaRPr lang="en-US" altLang="zh-CN" dirty="0"/>
          </a:p>
          <a:p>
            <a:pPr lvl="1"/>
            <a:r>
              <a:rPr lang="en-US" altLang="zh-CN" dirty="0"/>
              <a:t>Edge NSC Placement</a:t>
            </a:r>
            <a:endParaRPr lang="en-US" altLang="zh-CN" dirty="0"/>
          </a:p>
          <a:p>
            <a:r>
              <a:rPr lang="en-US" altLang="zh-CN" dirty="0"/>
              <a:t>Evaluation</a:t>
            </a:r>
            <a:endParaRPr lang="en-US" altLang="zh-CN" dirty="0"/>
          </a:p>
          <a:p>
            <a:r>
              <a:rPr lang="en-US" altLang="zh-CN" dirty="0"/>
              <a:t>Related Works</a:t>
            </a:r>
            <a:endParaRPr lang="en-US" altLang="zh-CN" dirty="0"/>
          </a:p>
          <a:p>
            <a:r>
              <a:rPr lang="en-US" altLang="zh-CN" dirty="0"/>
              <a:t>Conclusion</a:t>
            </a:r>
            <a:endParaRPr lang="en-US" altLang="zh-CN" dirty="0"/>
          </a:p>
        </p:txBody>
      </p:sp>
      <p:sp>
        <p:nvSpPr>
          <p:cNvPr id="5" name="页脚占位符 4"/>
          <p:cNvSpPr>
            <a:spLocks noGrp="1"/>
          </p:cNvSpPr>
          <p:nvPr>
            <p:ph type="ftr" sz="quarter" idx="11"/>
          </p:nvPr>
        </p:nvSpPr>
        <p:spPr/>
        <p:txBody>
          <a:bodyPr/>
          <a:lstStyle/>
          <a:p>
            <a:r>
              <a:rPr lang="en-US" altLang="zh-CN">
                <a:solidFill>
                  <a:schemeClr val="accent1"/>
                </a:solidFill>
              </a:rPr>
              <a:t>N</a:t>
            </a:r>
            <a:r>
              <a:rPr lang="en-US" altLang="zh-CN"/>
              <a:t>etwork </a:t>
            </a:r>
            <a:r>
              <a:rPr lang="en-US" altLang="zh-CN">
                <a:solidFill>
                  <a:schemeClr val="accent1"/>
                </a:solidFill>
              </a:rPr>
              <a:t>S</a:t>
            </a:r>
            <a:r>
              <a:rPr lang="en-US" altLang="zh-CN"/>
              <a:t>ecurity </a:t>
            </a:r>
            <a:r>
              <a:rPr lang="en-US" altLang="zh-CN">
                <a:solidFill>
                  <a:schemeClr val="accent1"/>
                </a:solidFill>
              </a:rPr>
              <a:t>Lab</a:t>
            </a:r>
            <a:r>
              <a:rPr lang="en-US" altLang="zh-CN"/>
              <a:t>oratory, </a:t>
            </a:r>
            <a:endParaRPr lang="en-US" altLang="zh-CN"/>
          </a:p>
          <a:p>
            <a:r>
              <a:rPr lang="en-US" altLang="zh-CN">
                <a:solidFill>
                  <a:schemeClr val="accent1"/>
                </a:solidFill>
              </a:rPr>
              <a:t>R</a:t>
            </a:r>
            <a:r>
              <a:rPr lang="en-US" altLang="zh-CN"/>
              <a:t>esearch </a:t>
            </a:r>
            <a:r>
              <a:rPr lang="en-US" altLang="zh-CN">
                <a:solidFill>
                  <a:schemeClr val="accent1"/>
                </a:solidFill>
              </a:rPr>
              <a:t>I</a:t>
            </a:r>
            <a:r>
              <a:rPr lang="en-US" altLang="zh-CN"/>
              <a:t>nstitute of </a:t>
            </a:r>
            <a:r>
              <a:rPr lang="en-US" altLang="zh-CN">
                <a:solidFill>
                  <a:schemeClr val="accent1"/>
                </a:solidFill>
              </a:rPr>
              <a:t>I</a:t>
            </a:r>
            <a:r>
              <a:rPr lang="en-US" altLang="zh-CN"/>
              <a:t>nformation </a:t>
            </a:r>
            <a:r>
              <a:rPr lang="en-US" altLang="zh-CN">
                <a:solidFill>
                  <a:schemeClr val="accent1"/>
                </a:solidFill>
              </a:rPr>
              <a:t>T</a:t>
            </a:r>
            <a:r>
              <a:rPr lang="en-US" altLang="zh-CN"/>
              <a:t>echnology</a:t>
            </a:r>
            <a:endParaRPr lang="en-US" altLang="zh-CN" dirty="0"/>
          </a:p>
        </p:txBody>
      </p:sp>
      <p:sp>
        <p:nvSpPr>
          <p:cNvPr id="6" name="日期占位符 5"/>
          <p:cNvSpPr>
            <a:spLocks noGrp="1"/>
          </p:cNvSpPr>
          <p:nvPr>
            <p:ph type="dt" sz="half" idx="10"/>
          </p:nvPr>
        </p:nvSpPr>
        <p:spPr/>
        <p:txBody>
          <a:bodyPr/>
          <a:lstStyle/>
          <a:p>
            <a:fld id="{7503C58D-B9E5-4FA5-A745-D2F5E853C377}"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Autofit/>
          </a:bodyPr>
          <a:p>
            <a:r>
              <a:rPr lang="en-US" altLang="zh-CN" sz="3200"/>
              <a:t>Which service should be placed at which edge node?</a:t>
            </a:r>
            <a:endParaRPr lang="en-US" altLang="zh-CN" sz="3200"/>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nvPr>
        </p:nvPicPr>
        <p:blipFill>
          <a:blip r:embed="rId1"/>
          <a:stretch>
            <a:fillRect/>
          </a:stretch>
        </p:blipFill>
        <p:spPr>
          <a:xfrm>
            <a:off x="360045" y="1259205"/>
            <a:ext cx="8423910" cy="4895850"/>
          </a:xfrm>
          <a:prstGeom prst="rect">
            <a:avLst/>
          </a:prstGeom>
        </p:spPr>
      </p:pic>
      <p:sp>
        <p:nvSpPr>
          <p:cNvPr id="8" name="矩形 7"/>
          <p:cNvSpPr/>
          <p:nvPr/>
        </p:nvSpPr>
        <p:spPr>
          <a:xfrm>
            <a:off x="203835" y="3208655"/>
            <a:ext cx="2082800" cy="6610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5229225" y="3178810"/>
            <a:ext cx="2082800" cy="6610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sz="3600"/>
              <a:t>It is an optimization problem</a:t>
            </a:r>
            <a:endParaRPr lang="en-US" altLang="zh-CN" sz="3600"/>
          </a:p>
        </p:txBody>
      </p:sp>
      <p:sp>
        <p:nvSpPr>
          <p:cNvPr id="6" name="内容占位符 5"/>
          <p:cNvSpPr>
            <a:spLocks noGrp="1"/>
          </p:cNvSpPr>
          <p:nvPr>
            <p:ph idx="1"/>
          </p:nvPr>
        </p:nvSpPr>
        <p:spPr/>
        <p:txBody>
          <a:bodyPr>
            <a:normAutofit/>
          </a:bodyPr>
          <a:p>
            <a:r>
              <a:rPr lang="en-US" altLang="zh-CN" sz="2400"/>
              <a:t>Target:</a:t>
            </a:r>
            <a:endParaRPr lang="en-US" altLang="zh-CN" sz="2400"/>
          </a:p>
          <a:p>
            <a:pPr lvl="1"/>
            <a:r>
              <a:rPr lang="en-US" altLang="zh-CN" sz="2000"/>
              <a:t>minimize: weighted sum of computation consumption and total application response latency</a:t>
            </a:r>
            <a:endParaRPr lang="en-US" altLang="zh-CN" sz="2000"/>
          </a:p>
          <a:p>
            <a:r>
              <a:rPr lang="en-US" altLang="zh-CN" sz="2400"/>
              <a:t>Constraints:</a:t>
            </a:r>
            <a:endParaRPr lang="en-US" altLang="zh-CN" sz="2400"/>
          </a:p>
          <a:p>
            <a:pPr lvl="1"/>
            <a:r>
              <a:rPr lang="en-US" altLang="zh-CN" sz="2000"/>
              <a:t>computation constraint for each node</a:t>
            </a:r>
            <a:endParaRPr lang="en-US" altLang="zh-CN" sz="2000"/>
          </a:p>
          <a:p>
            <a:pPr lvl="1"/>
            <a:r>
              <a:rPr lang="en-US" altLang="zh-CN" sz="2000"/>
              <a:t>bandwidth constraint for each node</a:t>
            </a:r>
            <a:endParaRPr lang="en-US" altLang="zh-CN" sz="2000"/>
          </a:p>
          <a:p>
            <a:pPr lvl="1"/>
            <a:r>
              <a:rPr lang="en-US" altLang="zh-CN" sz="2000"/>
              <a:t>traffic amount for each service from different hosts</a:t>
            </a:r>
            <a:endParaRPr lang="en-US" altLang="zh-CN" sz="2000"/>
          </a:p>
          <a:p>
            <a:pPr algn="l">
              <a:buClrTx/>
              <a:buBlip>
                <a:blip r:embed="rId1"/>
              </a:buBlip>
            </a:pPr>
            <a:r>
              <a:rPr lang="en-US" altLang="zh-CN" sz="2400"/>
              <a:t>Special Conditions</a:t>
            </a:r>
            <a:endParaRPr lang="en-US" altLang="zh-CN" sz="2400"/>
          </a:p>
          <a:p>
            <a:pPr lvl="1" algn="l">
              <a:buClrTx/>
              <a:buBlip>
                <a:blip r:embed="rId2"/>
              </a:buBlip>
            </a:pPr>
            <a:r>
              <a:rPr lang="en-US" altLang="zh-CN" sz="2000"/>
              <a:t>non-linearity in computation consumption</a:t>
            </a:r>
            <a:endParaRPr lang="en-US" altLang="zh-CN" sz="2000"/>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 calcmode="lin" valueType="num">
                                      <p:cBhvr additive="base">
                                        <p:cTn id="2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sz="3600"/>
              <a:t>Mathematical Expression</a:t>
            </a:r>
            <a:endParaRPr lang="en-US" altLang="zh-CN" sz="3600"/>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custDataLst>
              <p:tags r:id="rId1"/>
            </p:custDataLst>
          </p:nvPr>
        </p:nvPicPr>
        <p:blipFill>
          <a:blip r:embed="rId2"/>
          <a:stretch>
            <a:fillRect/>
          </a:stretch>
        </p:blipFill>
        <p:spPr>
          <a:xfrm>
            <a:off x="3832225" y="2288540"/>
            <a:ext cx="5219700" cy="1838325"/>
          </a:xfrm>
          <a:prstGeom prst="rect">
            <a:avLst/>
          </a:prstGeom>
        </p:spPr>
      </p:pic>
      <p:pic>
        <p:nvPicPr>
          <p:cNvPr id="8" name="图片 7"/>
          <p:cNvPicPr>
            <a:picLocks noChangeAspect="1"/>
          </p:cNvPicPr>
          <p:nvPr/>
        </p:nvPicPr>
        <p:blipFill>
          <a:blip r:embed="rId3"/>
          <a:stretch>
            <a:fillRect/>
          </a:stretch>
        </p:blipFill>
        <p:spPr>
          <a:xfrm>
            <a:off x="1290320" y="1321435"/>
            <a:ext cx="4276725" cy="771525"/>
          </a:xfrm>
          <a:prstGeom prst="rect">
            <a:avLst/>
          </a:prstGeom>
        </p:spPr>
      </p:pic>
      <p:sp>
        <p:nvSpPr>
          <p:cNvPr id="9" name="文本框 8"/>
          <p:cNvSpPr txBox="1"/>
          <p:nvPr/>
        </p:nvSpPr>
        <p:spPr>
          <a:xfrm>
            <a:off x="677545" y="1523365"/>
            <a:ext cx="563880" cy="368300"/>
          </a:xfrm>
          <a:prstGeom prst="rect">
            <a:avLst/>
          </a:prstGeom>
          <a:noFill/>
        </p:spPr>
        <p:txBody>
          <a:bodyPr wrap="none" rtlCol="0">
            <a:spAutoFit/>
          </a:bodyPr>
          <a:p>
            <a:r>
              <a:rPr lang="en-US" altLang="zh-CN" b="1">
                <a:latin typeface="Times New Roman" panose="02020503050405090304" charset="0"/>
                <a:cs typeface="Times New Roman" panose="02020503050405090304" charset="0"/>
              </a:rPr>
              <a:t>min</a:t>
            </a:r>
            <a:endParaRPr lang="en-US" altLang="zh-CN" b="1">
              <a:latin typeface="Times New Roman" panose="02020503050405090304" charset="0"/>
              <a:cs typeface="Times New Roman" panose="02020503050405090304" charset="0"/>
            </a:endParaRPr>
          </a:p>
        </p:txBody>
      </p:sp>
      <p:sp>
        <p:nvSpPr>
          <p:cNvPr id="11" name="文本框 10"/>
          <p:cNvSpPr txBox="1"/>
          <p:nvPr/>
        </p:nvSpPr>
        <p:spPr>
          <a:xfrm>
            <a:off x="814070" y="2288540"/>
            <a:ext cx="462280" cy="368300"/>
          </a:xfrm>
          <a:prstGeom prst="rect">
            <a:avLst/>
          </a:prstGeom>
          <a:noFill/>
        </p:spPr>
        <p:txBody>
          <a:bodyPr wrap="none" rtlCol="0">
            <a:spAutoFit/>
          </a:bodyPr>
          <a:p>
            <a:r>
              <a:rPr lang="en-US" altLang="zh-CN" b="1">
                <a:latin typeface="Times New Roman" panose="02020503050405090304" charset="0"/>
                <a:cs typeface="Times New Roman" panose="02020503050405090304" charset="0"/>
              </a:rPr>
              <a:t>s.t.</a:t>
            </a:r>
            <a:endParaRPr lang="en-US" altLang="zh-CN" b="1">
              <a:latin typeface="Times New Roman" panose="02020503050405090304" charset="0"/>
              <a:cs typeface="Times New Roman" panose="02020503050405090304" charset="0"/>
            </a:endParaRPr>
          </a:p>
        </p:txBody>
      </p:sp>
      <p:grpSp>
        <p:nvGrpSpPr>
          <p:cNvPr id="19" name="组合 18"/>
          <p:cNvGrpSpPr/>
          <p:nvPr/>
        </p:nvGrpSpPr>
        <p:grpSpPr>
          <a:xfrm>
            <a:off x="1037590" y="2484120"/>
            <a:ext cx="1662430" cy="1876425"/>
            <a:chOff x="2162" y="3912"/>
            <a:chExt cx="2618" cy="2955"/>
          </a:xfrm>
        </p:grpSpPr>
        <p:pic>
          <p:nvPicPr>
            <p:cNvPr id="10" name="图片 9"/>
            <p:cNvPicPr>
              <a:picLocks noChangeAspect="1"/>
            </p:cNvPicPr>
            <p:nvPr/>
          </p:nvPicPr>
          <p:blipFill>
            <a:blip r:embed="rId4"/>
            <a:stretch>
              <a:fillRect/>
            </a:stretch>
          </p:blipFill>
          <p:spPr>
            <a:xfrm>
              <a:off x="2560" y="3912"/>
              <a:ext cx="2220" cy="660"/>
            </a:xfrm>
            <a:prstGeom prst="rect">
              <a:avLst/>
            </a:prstGeom>
          </p:spPr>
        </p:pic>
        <p:pic>
          <p:nvPicPr>
            <p:cNvPr id="12" name="图片 11"/>
            <p:cNvPicPr>
              <a:picLocks noChangeAspect="1"/>
            </p:cNvPicPr>
            <p:nvPr/>
          </p:nvPicPr>
          <p:blipFill>
            <a:blip r:embed="rId5"/>
            <a:stretch>
              <a:fillRect/>
            </a:stretch>
          </p:blipFill>
          <p:spPr>
            <a:xfrm>
              <a:off x="2478" y="4572"/>
              <a:ext cx="2280" cy="660"/>
            </a:xfrm>
            <a:prstGeom prst="rect">
              <a:avLst/>
            </a:prstGeom>
          </p:spPr>
        </p:pic>
        <p:pic>
          <p:nvPicPr>
            <p:cNvPr id="13" name="图片 12"/>
            <p:cNvPicPr>
              <a:picLocks noChangeAspect="1"/>
            </p:cNvPicPr>
            <p:nvPr/>
          </p:nvPicPr>
          <p:blipFill>
            <a:blip r:embed="rId6"/>
            <a:stretch>
              <a:fillRect/>
            </a:stretch>
          </p:blipFill>
          <p:spPr>
            <a:xfrm>
              <a:off x="2162" y="5232"/>
              <a:ext cx="2490" cy="1125"/>
            </a:xfrm>
            <a:prstGeom prst="rect">
              <a:avLst/>
            </a:prstGeom>
          </p:spPr>
        </p:pic>
        <p:pic>
          <p:nvPicPr>
            <p:cNvPr id="14" name="图片 13"/>
            <p:cNvPicPr>
              <a:picLocks noChangeAspect="1"/>
            </p:cNvPicPr>
            <p:nvPr/>
          </p:nvPicPr>
          <p:blipFill>
            <a:blip r:embed="rId7"/>
            <a:stretch>
              <a:fillRect/>
            </a:stretch>
          </p:blipFill>
          <p:spPr>
            <a:xfrm>
              <a:off x="2770" y="6357"/>
              <a:ext cx="1695" cy="510"/>
            </a:xfrm>
            <a:prstGeom prst="rect">
              <a:avLst/>
            </a:prstGeom>
          </p:spPr>
        </p:pic>
      </p:grpSp>
      <p:sp>
        <p:nvSpPr>
          <p:cNvPr id="15" name="文本框 14"/>
          <p:cNvSpPr txBox="1"/>
          <p:nvPr/>
        </p:nvSpPr>
        <p:spPr>
          <a:xfrm>
            <a:off x="3678555" y="2509520"/>
            <a:ext cx="775335" cy="368300"/>
          </a:xfrm>
          <a:prstGeom prst="rect">
            <a:avLst/>
          </a:prstGeom>
          <a:noFill/>
        </p:spPr>
        <p:txBody>
          <a:bodyPr wrap="none" rtlCol="0">
            <a:spAutoFit/>
          </a:bodyPr>
          <a:p>
            <a:r>
              <a:rPr lang="en-US" altLang="zh-CN" b="1">
                <a:latin typeface="Times New Roman" panose="02020503050405090304" charset="0"/>
                <a:cs typeface="Times New Roman" panose="02020503050405090304" charset="0"/>
              </a:rPr>
              <a:t>where</a:t>
            </a:r>
            <a:endParaRPr lang="en-US" altLang="zh-CN" b="1">
              <a:latin typeface="Times New Roman" panose="02020503050405090304" charset="0"/>
              <a:cs typeface="Times New Roman" panose="02020503050405090304" charset="0"/>
            </a:endParaRPr>
          </a:p>
        </p:txBody>
      </p:sp>
      <p:pic>
        <p:nvPicPr>
          <p:cNvPr id="16" name="图片 15"/>
          <p:cNvPicPr>
            <a:picLocks noChangeAspect="1"/>
          </p:cNvPicPr>
          <p:nvPr/>
        </p:nvPicPr>
        <p:blipFill>
          <a:blip r:embed="rId8"/>
          <a:stretch>
            <a:fillRect/>
          </a:stretch>
        </p:blipFill>
        <p:spPr>
          <a:xfrm>
            <a:off x="3214370" y="4482465"/>
            <a:ext cx="2914650" cy="800100"/>
          </a:xfrm>
          <a:prstGeom prst="rect">
            <a:avLst/>
          </a:prstGeom>
        </p:spPr>
      </p:pic>
      <p:pic>
        <p:nvPicPr>
          <p:cNvPr id="18" name="图片 17"/>
          <p:cNvPicPr>
            <a:picLocks noChangeAspect="1"/>
          </p:cNvPicPr>
          <p:nvPr/>
        </p:nvPicPr>
        <p:blipFill>
          <a:blip r:embed="rId9"/>
          <a:stretch>
            <a:fillRect/>
          </a:stretch>
        </p:blipFill>
        <p:spPr>
          <a:xfrm>
            <a:off x="6029325" y="4482465"/>
            <a:ext cx="3114675" cy="800100"/>
          </a:xfrm>
          <a:prstGeom prst="rect">
            <a:avLst/>
          </a:prstGeom>
        </p:spPr>
      </p:pic>
      <p:sp>
        <p:nvSpPr>
          <p:cNvPr id="20" name="矩形 19"/>
          <p:cNvSpPr/>
          <p:nvPr/>
        </p:nvSpPr>
        <p:spPr>
          <a:xfrm>
            <a:off x="814070" y="5282565"/>
            <a:ext cx="3584575" cy="875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It is a Mixed Integer Linear Programming Problem</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sz="4000"/>
              <a:t>Heuristic Algorithms</a:t>
            </a:r>
            <a:endParaRPr lang="en-US" altLang="zh-CN" sz="4000"/>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custDataLst>
              <p:tags r:id="rId1"/>
            </p:custDataLst>
          </p:nvPr>
        </p:nvPicPr>
        <p:blipFill>
          <a:blip r:embed="rId2"/>
          <a:stretch>
            <a:fillRect/>
          </a:stretch>
        </p:blipFill>
        <p:spPr>
          <a:xfrm>
            <a:off x="811530" y="1295400"/>
            <a:ext cx="3352800" cy="4267200"/>
          </a:xfrm>
          <a:prstGeom prst="rect">
            <a:avLst/>
          </a:prstGeom>
        </p:spPr>
      </p:pic>
      <p:pic>
        <p:nvPicPr>
          <p:cNvPr id="8" name="图片 7"/>
          <p:cNvPicPr>
            <a:picLocks noChangeAspect="1"/>
          </p:cNvPicPr>
          <p:nvPr/>
        </p:nvPicPr>
        <p:blipFill>
          <a:blip r:embed="rId3"/>
          <a:stretch>
            <a:fillRect/>
          </a:stretch>
        </p:blipFill>
        <p:spPr>
          <a:xfrm>
            <a:off x="4697095" y="1609725"/>
            <a:ext cx="3333750" cy="36385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a:xfrm>
            <a:off x="360000" y="1116000"/>
            <a:ext cx="7238979" cy="5184000"/>
          </a:xfrm>
        </p:spPr>
        <p:txBody>
          <a:bodyPr>
            <a:normAutofit lnSpcReduction="20000"/>
          </a:bodyPr>
          <a:lstStyle/>
          <a:p>
            <a:r>
              <a:rPr lang="en-US" altLang="zh-CN" dirty="0"/>
              <a:t>Background</a:t>
            </a:r>
            <a:endParaRPr lang="en-US" altLang="zh-CN" dirty="0"/>
          </a:p>
          <a:p>
            <a:pPr lvl="1"/>
            <a:r>
              <a:rPr lang="en-US" altLang="zh-CN" dirty="0"/>
              <a:t>Edge Computing</a:t>
            </a:r>
            <a:endParaRPr lang="en-US" altLang="zh-CN" dirty="0"/>
          </a:p>
          <a:p>
            <a:pPr lvl="1"/>
            <a:r>
              <a:rPr lang="en-US" altLang="zh-CN" dirty="0"/>
              <a:t>Network Security Implementation</a:t>
            </a:r>
            <a:endParaRPr lang="en-US" altLang="zh-CN" dirty="0"/>
          </a:p>
          <a:p>
            <a:r>
              <a:rPr lang="en-US" altLang="zh-CN" dirty="0"/>
              <a:t>Problem &amp; Challenges</a:t>
            </a:r>
            <a:endParaRPr lang="en-US" altLang="zh-CN" dirty="0"/>
          </a:p>
          <a:p>
            <a:r>
              <a:rPr lang="en-US" altLang="zh-CN" dirty="0"/>
              <a:t>SecEdge</a:t>
            </a:r>
            <a:endParaRPr lang="en-US" altLang="zh-CN" dirty="0"/>
          </a:p>
          <a:p>
            <a:pPr lvl="1"/>
            <a:r>
              <a:rPr lang="en-US" altLang="zh-CN" dirty="0"/>
              <a:t>Edge NSC Placement</a:t>
            </a:r>
            <a:endParaRPr lang="en-US" altLang="zh-CN" dirty="0"/>
          </a:p>
          <a:p>
            <a:r>
              <a:rPr lang="en-US" altLang="zh-CN" dirty="0">
                <a:solidFill>
                  <a:srgbClr val="FF0000"/>
                </a:solidFill>
              </a:rPr>
              <a:t>Evaluation</a:t>
            </a:r>
            <a:endParaRPr lang="en-US" altLang="zh-CN" dirty="0">
              <a:solidFill>
                <a:srgbClr val="FF0000"/>
              </a:solidFill>
            </a:endParaRPr>
          </a:p>
          <a:p>
            <a:r>
              <a:rPr lang="en-US" altLang="zh-CN" dirty="0"/>
              <a:t>Related Works</a:t>
            </a:r>
            <a:endParaRPr lang="en-US" altLang="zh-CN" dirty="0"/>
          </a:p>
          <a:p>
            <a:r>
              <a:rPr lang="en-US" altLang="zh-CN" dirty="0"/>
              <a:t>Conclusion</a:t>
            </a:r>
            <a:endParaRPr lang="en-US" altLang="zh-CN" dirty="0"/>
          </a:p>
        </p:txBody>
      </p:sp>
      <p:sp>
        <p:nvSpPr>
          <p:cNvPr id="5" name="页脚占位符 4"/>
          <p:cNvSpPr>
            <a:spLocks noGrp="1"/>
          </p:cNvSpPr>
          <p:nvPr>
            <p:ph type="ftr" sz="quarter" idx="11"/>
          </p:nvPr>
        </p:nvSpPr>
        <p:spPr/>
        <p:txBody>
          <a:bodyPr/>
          <a:lstStyle/>
          <a:p>
            <a:r>
              <a:rPr lang="en-US" altLang="zh-CN">
                <a:solidFill>
                  <a:schemeClr val="accent1"/>
                </a:solidFill>
              </a:rPr>
              <a:t>N</a:t>
            </a:r>
            <a:r>
              <a:rPr lang="en-US" altLang="zh-CN"/>
              <a:t>etwork </a:t>
            </a:r>
            <a:r>
              <a:rPr lang="en-US" altLang="zh-CN">
                <a:solidFill>
                  <a:schemeClr val="accent1"/>
                </a:solidFill>
              </a:rPr>
              <a:t>S</a:t>
            </a:r>
            <a:r>
              <a:rPr lang="en-US" altLang="zh-CN"/>
              <a:t>ecurity </a:t>
            </a:r>
            <a:r>
              <a:rPr lang="en-US" altLang="zh-CN">
                <a:solidFill>
                  <a:schemeClr val="accent1"/>
                </a:solidFill>
              </a:rPr>
              <a:t>Lab</a:t>
            </a:r>
            <a:r>
              <a:rPr lang="en-US" altLang="zh-CN"/>
              <a:t>oratory, </a:t>
            </a:r>
            <a:endParaRPr lang="en-US" altLang="zh-CN"/>
          </a:p>
          <a:p>
            <a:r>
              <a:rPr lang="en-US" altLang="zh-CN">
                <a:solidFill>
                  <a:schemeClr val="accent1"/>
                </a:solidFill>
              </a:rPr>
              <a:t>R</a:t>
            </a:r>
            <a:r>
              <a:rPr lang="en-US" altLang="zh-CN"/>
              <a:t>esearch </a:t>
            </a:r>
            <a:r>
              <a:rPr lang="en-US" altLang="zh-CN">
                <a:solidFill>
                  <a:schemeClr val="accent1"/>
                </a:solidFill>
              </a:rPr>
              <a:t>I</a:t>
            </a:r>
            <a:r>
              <a:rPr lang="en-US" altLang="zh-CN"/>
              <a:t>nstitute of </a:t>
            </a:r>
            <a:r>
              <a:rPr lang="en-US" altLang="zh-CN">
                <a:solidFill>
                  <a:schemeClr val="accent1"/>
                </a:solidFill>
              </a:rPr>
              <a:t>I</a:t>
            </a:r>
            <a:r>
              <a:rPr lang="en-US" altLang="zh-CN"/>
              <a:t>nformation </a:t>
            </a:r>
            <a:r>
              <a:rPr lang="en-US" altLang="zh-CN">
                <a:solidFill>
                  <a:schemeClr val="accent1"/>
                </a:solidFill>
              </a:rPr>
              <a:t>T</a:t>
            </a:r>
            <a:r>
              <a:rPr lang="en-US" altLang="zh-CN"/>
              <a:t>echnology</a:t>
            </a:r>
            <a:endParaRPr lang="en-US" altLang="zh-CN" dirty="0"/>
          </a:p>
        </p:txBody>
      </p:sp>
      <p:sp>
        <p:nvSpPr>
          <p:cNvPr id="6" name="日期占位符 5"/>
          <p:cNvSpPr>
            <a:spLocks noGrp="1"/>
          </p:cNvSpPr>
          <p:nvPr>
            <p:ph type="dt" sz="half" idx="10"/>
          </p:nvPr>
        </p:nvSpPr>
        <p:spPr/>
        <p:txBody>
          <a:bodyPr/>
          <a:lstStyle/>
          <a:p>
            <a:fld id="{7503C58D-B9E5-4FA5-A745-D2F5E853C377}"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Evaluation</a:t>
            </a:r>
            <a:endParaRPr lang="en-US" altLang="zh-CN"/>
          </a:p>
        </p:txBody>
      </p:sp>
      <p:sp>
        <p:nvSpPr>
          <p:cNvPr id="3" name="内容占位符 2"/>
          <p:cNvSpPr>
            <a:spLocks noGrp="1"/>
          </p:cNvSpPr>
          <p:nvPr>
            <p:ph sz="half" idx="1"/>
          </p:nvPr>
        </p:nvSpPr>
        <p:spPr>
          <a:xfrm>
            <a:off x="360045" y="1115695"/>
            <a:ext cx="7924165" cy="5184140"/>
          </a:xfrm>
        </p:spPr>
        <p:txBody>
          <a:bodyPr/>
          <a:p>
            <a:r>
              <a:rPr lang="en-US" altLang="zh-CN" sz="2000"/>
              <a:t>Demonstrate the linearity assumption in the math model</a:t>
            </a:r>
            <a:endParaRPr lang="en-US" altLang="zh-CN" sz="2000"/>
          </a:p>
        </p:txBody>
      </p:sp>
      <p:sp>
        <p:nvSpPr>
          <p:cNvPr id="5" name="日期占位符 4"/>
          <p:cNvSpPr>
            <a:spLocks noGrp="1"/>
          </p:cNvSpPr>
          <p:nvPr>
            <p:ph type="dt" sz="half" idx="10"/>
          </p:nvPr>
        </p:nvSpPr>
        <p:spPr/>
        <p:txBody>
          <a:bodyPr/>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pic>
        <p:nvPicPr>
          <p:cNvPr id="8" name="内容占位符 7"/>
          <p:cNvPicPr>
            <a:picLocks noChangeAspect="1"/>
          </p:cNvPicPr>
          <p:nvPr>
            <p:ph sz="half" idx="2"/>
          </p:nvPr>
        </p:nvPicPr>
        <p:blipFill>
          <a:blip r:embed="rId1"/>
          <a:stretch>
            <a:fillRect/>
          </a:stretch>
        </p:blipFill>
        <p:spPr>
          <a:xfrm>
            <a:off x="1943735" y="2085340"/>
            <a:ext cx="4757420" cy="39477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Evaluation</a:t>
            </a:r>
            <a:endParaRPr lang="en-US" altLang="zh-CN"/>
          </a:p>
        </p:txBody>
      </p:sp>
      <p:sp>
        <p:nvSpPr>
          <p:cNvPr id="6" name="内容占位符 5"/>
          <p:cNvSpPr>
            <a:spLocks noGrp="1"/>
          </p:cNvSpPr>
          <p:nvPr>
            <p:ph idx="1"/>
          </p:nvPr>
        </p:nvSpPr>
        <p:spPr/>
        <p:txBody>
          <a:bodyPr/>
          <a:p>
            <a:r>
              <a:rPr lang="en-US" altLang="zh-CN" sz="2800"/>
              <a:t>NSC-LP: loop times are not high</a:t>
            </a:r>
            <a:endParaRPr lang="en-US" altLang="zh-CN" sz="2800"/>
          </a:p>
          <a:p>
            <a:pPr lvl="1"/>
            <a:r>
              <a:rPr lang="en-US" altLang="zh-CN" sz="2450"/>
              <a:t>always less than 1000 times</a:t>
            </a:r>
            <a:endParaRPr lang="en-US" altLang="zh-CN" sz="2450"/>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1824990" y="2392045"/>
            <a:ext cx="5492750" cy="37147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Evaluation</a:t>
            </a:r>
            <a:endParaRPr lang="en-US" altLang="zh-CN"/>
          </a:p>
        </p:txBody>
      </p:sp>
      <p:sp>
        <p:nvSpPr>
          <p:cNvPr id="3" name="内容占位符 2"/>
          <p:cNvSpPr>
            <a:spLocks noGrp="1"/>
          </p:cNvSpPr>
          <p:nvPr>
            <p:ph idx="1"/>
          </p:nvPr>
        </p:nvSpPr>
        <p:spPr/>
        <p:txBody>
          <a:bodyPr/>
          <a:p>
            <a:r>
              <a:rPr lang="en-US" altLang="zh-CN" sz="2400"/>
              <a:t>NSC-LP works better for latency</a:t>
            </a:r>
            <a:endParaRPr lang="en-US" altLang="zh-CN" sz="2400"/>
          </a:p>
          <a:p>
            <a:r>
              <a:rPr lang="en-US" altLang="zh-CN" sz="2400"/>
              <a:t>NSC-Greedy works better for resources</a:t>
            </a:r>
            <a:endParaRPr lang="en-US" altLang="zh-CN" sz="2400"/>
          </a:p>
        </p:txBody>
      </p:sp>
      <p:sp>
        <p:nvSpPr>
          <p:cNvPr id="4" name="日期占位符 3"/>
          <p:cNvSpPr>
            <a:spLocks noGrp="1"/>
          </p:cNvSpPr>
          <p:nvPr>
            <p:ph type="dt" sz="half" idx="10"/>
          </p:nvPr>
        </p:nvSpPr>
        <p:spPr/>
        <p:txBody>
          <a:bodyPr/>
          <a:p>
            <a:fld id="{A0515080-47F3-43F6-B7D4-44CD19AA3BFF}" type="datetime1">
              <a:rPr lang="zh-CN" altLang="en-US" smtClean="0"/>
            </a:fld>
            <a:endParaRPr lang="zh-CN" altLang="en-US"/>
          </a:p>
        </p:txBody>
      </p:sp>
      <p:sp>
        <p:nvSpPr>
          <p:cNvPr id="5" name="页脚占位符 4"/>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1548130" y="2880360"/>
            <a:ext cx="6019800" cy="32099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a:xfrm>
            <a:off x="360000" y="1116000"/>
            <a:ext cx="7238979" cy="5184000"/>
          </a:xfrm>
        </p:spPr>
        <p:txBody>
          <a:bodyPr>
            <a:normAutofit lnSpcReduction="20000"/>
          </a:bodyPr>
          <a:lstStyle/>
          <a:p>
            <a:r>
              <a:rPr lang="en-US" altLang="zh-CN" dirty="0"/>
              <a:t>Background</a:t>
            </a:r>
            <a:endParaRPr lang="en-US" altLang="zh-CN" dirty="0"/>
          </a:p>
          <a:p>
            <a:pPr lvl="1"/>
            <a:r>
              <a:rPr lang="en-US" altLang="zh-CN" dirty="0"/>
              <a:t>Edge Computing</a:t>
            </a:r>
            <a:endParaRPr lang="en-US" altLang="zh-CN" dirty="0"/>
          </a:p>
          <a:p>
            <a:pPr lvl="1"/>
            <a:r>
              <a:rPr lang="en-US" altLang="zh-CN" dirty="0"/>
              <a:t>Network Security Implementation</a:t>
            </a:r>
            <a:endParaRPr lang="en-US" altLang="zh-CN" dirty="0"/>
          </a:p>
          <a:p>
            <a:r>
              <a:rPr lang="en-US" altLang="zh-CN" dirty="0"/>
              <a:t>Problem &amp; Challenges</a:t>
            </a:r>
            <a:endParaRPr lang="en-US" altLang="zh-CN" dirty="0"/>
          </a:p>
          <a:p>
            <a:r>
              <a:rPr lang="en-US" altLang="zh-CN" dirty="0"/>
              <a:t>SecEdge</a:t>
            </a:r>
            <a:endParaRPr lang="en-US" altLang="zh-CN" dirty="0"/>
          </a:p>
          <a:p>
            <a:pPr lvl="1"/>
            <a:r>
              <a:rPr lang="en-US" altLang="zh-CN" dirty="0"/>
              <a:t>Edge NSC Placement</a:t>
            </a:r>
            <a:endParaRPr lang="en-US" altLang="zh-CN" dirty="0"/>
          </a:p>
          <a:p>
            <a:r>
              <a:rPr lang="en-US" altLang="zh-CN" dirty="0"/>
              <a:t>Evaluation</a:t>
            </a:r>
            <a:endParaRPr lang="en-US" altLang="zh-CN" dirty="0"/>
          </a:p>
          <a:p>
            <a:r>
              <a:rPr lang="en-US" altLang="zh-CN" dirty="0">
                <a:solidFill>
                  <a:srgbClr val="FF0000"/>
                </a:solidFill>
              </a:rPr>
              <a:t>Related Works</a:t>
            </a:r>
            <a:endParaRPr lang="en-US" altLang="zh-CN" dirty="0">
              <a:solidFill>
                <a:srgbClr val="FF0000"/>
              </a:solidFill>
            </a:endParaRPr>
          </a:p>
          <a:p>
            <a:r>
              <a:rPr lang="en-US" altLang="zh-CN" dirty="0"/>
              <a:t>Conclusion</a:t>
            </a:r>
            <a:endParaRPr lang="en-US" altLang="zh-CN" dirty="0"/>
          </a:p>
        </p:txBody>
      </p:sp>
      <p:sp>
        <p:nvSpPr>
          <p:cNvPr id="5" name="页脚占位符 4"/>
          <p:cNvSpPr>
            <a:spLocks noGrp="1"/>
          </p:cNvSpPr>
          <p:nvPr>
            <p:ph type="ftr" sz="quarter" idx="11"/>
          </p:nvPr>
        </p:nvSpPr>
        <p:spPr/>
        <p:txBody>
          <a:bodyPr/>
          <a:lstStyle/>
          <a:p>
            <a:r>
              <a:rPr lang="en-US" altLang="zh-CN">
                <a:solidFill>
                  <a:schemeClr val="accent1"/>
                </a:solidFill>
              </a:rPr>
              <a:t>N</a:t>
            </a:r>
            <a:r>
              <a:rPr lang="en-US" altLang="zh-CN"/>
              <a:t>etwork </a:t>
            </a:r>
            <a:r>
              <a:rPr lang="en-US" altLang="zh-CN">
                <a:solidFill>
                  <a:schemeClr val="accent1"/>
                </a:solidFill>
              </a:rPr>
              <a:t>S</a:t>
            </a:r>
            <a:r>
              <a:rPr lang="en-US" altLang="zh-CN"/>
              <a:t>ecurity </a:t>
            </a:r>
            <a:r>
              <a:rPr lang="en-US" altLang="zh-CN">
                <a:solidFill>
                  <a:schemeClr val="accent1"/>
                </a:solidFill>
              </a:rPr>
              <a:t>Lab</a:t>
            </a:r>
            <a:r>
              <a:rPr lang="en-US" altLang="zh-CN"/>
              <a:t>oratory, </a:t>
            </a:r>
            <a:endParaRPr lang="en-US" altLang="zh-CN"/>
          </a:p>
          <a:p>
            <a:r>
              <a:rPr lang="en-US" altLang="zh-CN">
                <a:solidFill>
                  <a:schemeClr val="accent1"/>
                </a:solidFill>
              </a:rPr>
              <a:t>R</a:t>
            </a:r>
            <a:r>
              <a:rPr lang="en-US" altLang="zh-CN"/>
              <a:t>esearch </a:t>
            </a:r>
            <a:r>
              <a:rPr lang="en-US" altLang="zh-CN">
                <a:solidFill>
                  <a:schemeClr val="accent1"/>
                </a:solidFill>
              </a:rPr>
              <a:t>I</a:t>
            </a:r>
            <a:r>
              <a:rPr lang="en-US" altLang="zh-CN"/>
              <a:t>nstitute of </a:t>
            </a:r>
            <a:r>
              <a:rPr lang="en-US" altLang="zh-CN">
                <a:solidFill>
                  <a:schemeClr val="accent1"/>
                </a:solidFill>
              </a:rPr>
              <a:t>I</a:t>
            </a:r>
            <a:r>
              <a:rPr lang="en-US" altLang="zh-CN"/>
              <a:t>nformation </a:t>
            </a:r>
            <a:r>
              <a:rPr lang="en-US" altLang="zh-CN">
                <a:solidFill>
                  <a:schemeClr val="accent1"/>
                </a:solidFill>
              </a:rPr>
              <a:t>T</a:t>
            </a:r>
            <a:r>
              <a:rPr lang="en-US" altLang="zh-CN"/>
              <a:t>echnology</a:t>
            </a:r>
            <a:endParaRPr lang="en-US" altLang="zh-CN" dirty="0"/>
          </a:p>
        </p:txBody>
      </p:sp>
      <p:sp>
        <p:nvSpPr>
          <p:cNvPr id="6" name="日期占位符 5"/>
          <p:cNvSpPr>
            <a:spLocks noGrp="1"/>
          </p:cNvSpPr>
          <p:nvPr>
            <p:ph type="dt" sz="half" idx="10"/>
          </p:nvPr>
        </p:nvSpPr>
        <p:spPr/>
        <p:txBody>
          <a:bodyPr/>
          <a:lstStyle/>
          <a:p>
            <a:fld id="{7503C58D-B9E5-4FA5-A745-D2F5E853C377}"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Related Works</a:t>
            </a:r>
            <a:endParaRPr lang="en-US" altLang="zh-CN"/>
          </a:p>
        </p:txBody>
      </p:sp>
      <p:sp>
        <p:nvSpPr>
          <p:cNvPr id="6" name="内容占位符 5"/>
          <p:cNvSpPr>
            <a:spLocks noGrp="1"/>
          </p:cNvSpPr>
          <p:nvPr>
            <p:ph idx="1"/>
          </p:nvPr>
        </p:nvSpPr>
        <p:spPr/>
        <p:txBody>
          <a:bodyPr/>
          <a:p>
            <a:r>
              <a:rPr lang="en-US" altLang="zh-CN"/>
              <a:t>EC with NS</a:t>
            </a:r>
            <a:endParaRPr lang="en-US" altLang="zh-CN"/>
          </a:p>
          <a:p>
            <a:pPr lvl="1"/>
            <a:r>
              <a:rPr lang="en-US" altLang="zh-CN"/>
              <a:t>Authentication</a:t>
            </a:r>
            <a:endParaRPr lang="en-US" altLang="zh-CN"/>
          </a:p>
          <a:p>
            <a:pPr lvl="1"/>
            <a:endParaRPr lang="en-US" altLang="zh-CN"/>
          </a:p>
          <a:p>
            <a:r>
              <a:rPr lang="en-US" altLang="zh-CN"/>
              <a:t>NS with EC</a:t>
            </a:r>
            <a:endParaRPr lang="en-US" altLang="zh-CN"/>
          </a:p>
          <a:p>
            <a:pPr lvl="1"/>
            <a:r>
              <a:rPr lang="en-US" altLang="zh-CN"/>
              <a:t>DDoS (kill the traffic early)</a:t>
            </a:r>
            <a:endParaRPr lang="en-US" altLang="zh-CN"/>
          </a:p>
          <a:p>
            <a:pPr lvl="1"/>
            <a:r>
              <a:rPr lang="en-US" altLang="zh-CN"/>
              <a:t>better privacy for IDS (do not upload traffic to Cloud)</a:t>
            </a:r>
            <a:endParaRPr lang="en-US" altLang="zh-CN"/>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Edge Computing</a:t>
            </a:r>
            <a:endParaRPr lang="en-US" altLang="zh-CN"/>
          </a:p>
        </p:txBody>
      </p:sp>
      <p:sp>
        <p:nvSpPr>
          <p:cNvPr id="3" name="内容占位符 2"/>
          <p:cNvSpPr>
            <a:spLocks noGrp="1"/>
          </p:cNvSpPr>
          <p:nvPr>
            <p:ph sz="half" idx="1"/>
          </p:nvPr>
        </p:nvSpPr>
        <p:spPr>
          <a:xfrm>
            <a:off x="360045" y="1115695"/>
            <a:ext cx="8424545" cy="5184140"/>
          </a:xfrm>
        </p:spPr>
        <p:txBody>
          <a:bodyPr/>
          <a:lstStyle/>
          <a:p>
            <a:r>
              <a:rPr lang="en-US" altLang="zh-CN"/>
              <a:t>Computing Infrastructure is developing</a:t>
            </a:r>
            <a:endParaRPr lang="en-US" altLang="zh-CN"/>
          </a:p>
          <a:p>
            <a:pPr lvl="1"/>
            <a:r>
              <a:rPr lang="en-US" altLang="zh-CN"/>
              <a:t>Mainframe → PC/Servers → Cloud Computing → Edge Computing</a:t>
            </a:r>
            <a:endParaRPr lang="en-US" altLang="zh-CN"/>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custDataLst>
              <p:tags r:id="rId1"/>
            </p:custDataLst>
          </p:nvPr>
        </p:nvSpPr>
        <p:spPr/>
        <p:txBody>
          <a:bodyPr/>
          <a:lstStyle/>
          <a:p>
            <a:fld id="{565CE74E-AB26-4998-AD42-012C4C1AD076}" type="slidenum">
              <a:rPr lang="zh-CN" altLang="en-US" smtClean="0"/>
            </a:fld>
            <a:endParaRPr lang="zh-CN" altLang="en-US"/>
          </a:p>
        </p:txBody>
      </p:sp>
      <p:pic>
        <p:nvPicPr>
          <p:cNvPr id="4" name="图片 3"/>
          <p:cNvPicPr>
            <a:picLocks noChangeAspect="1"/>
          </p:cNvPicPr>
          <p:nvPr>
            <p:custDataLst>
              <p:tags r:id="rId2"/>
            </p:custDataLst>
          </p:nvPr>
        </p:nvPicPr>
        <p:blipFill>
          <a:blip r:embed="rId3"/>
          <a:srcRect l="7021" t="17409" r="2334" b="11721"/>
          <a:stretch>
            <a:fillRect/>
          </a:stretch>
        </p:blipFill>
        <p:spPr>
          <a:xfrm>
            <a:off x="1489075" y="3488055"/>
            <a:ext cx="6164580" cy="248412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a:xfrm>
            <a:off x="360000" y="1116000"/>
            <a:ext cx="7238979" cy="5184000"/>
          </a:xfrm>
        </p:spPr>
        <p:txBody>
          <a:bodyPr>
            <a:normAutofit lnSpcReduction="20000"/>
          </a:bodyPr>
          <a:lstStyle/>
          <a:p>
            <a:r>
              <a:rPr lang="en-US" altLang="zh-CN" dirty="0"/>
              <a:t>Background</a:t>
            </a:r>
            <a:endParaRPr lang="en-US" altLang="zh-CN" dirty="0"/>
          </a:p>
          <a:p>
            <a:pPr lvl="1"/>
            <a:r>
              <a:rPr lang="en-US" altLang="zh-CN" dirty="0"/>
              <a:t>Edge Computing</a:t>
            </a:r>
            <a:endParaRPr lang="en-US" altLang="zh-CN" dirty="0"/>
          </a:p>
          <a:p>
            <a:pPr lvl="1"/>
            <a:r>
              <a:rPr lang="en-US" altLang="zh-CN" dirty="0"/>
              <a:t>Network Security Implementation</a:t>
            </a:r>
            <a:endParaRPr lang="en-US" altLang="zh-CN" dirty="0"/>
          </a:p>
          <a:p>
            <a:r>
              <a:rPr lang="en-US" altLang="zh-CN" dirty="0"/>
              <a:t>Problem &amp; Challenges</a:t>
            </a:r>
            <a:endParaRPr lang="en-US" altLang="zh-CN" dirty="0"/>
          </a:p>
          <a:p>
            <a:r>
              <a:rPr lang="en-US" altLang="zh-CN" dirty="0"/>
              <a:t>SecEdge</a:t>
            </a:r>
            <a:endParaRPr lang="en-US" altLang="zh-CN" dirty="0"/>
          </a:p>
          <a:p>
            <a:pPr lvl="1"/>
            <a:r>
              <a:rPr lang="en-US" altLang="zh-CN" dirty="0"/>
              <a:t>Edge NSC Placement</a:t>
            </a:r>
            <a:endParaRPr lang="en-US" altLang="zh-CN" dirty="0"/>
          </a:p>
          <a:p>
            <a:r>
              <a:rPr lang="en-US" altLang="zh-CN" dirty="0"/>
              <a:t>Evaluation</a:t>
            </a:r>
            <a:endParaRPr lang="en-US" altLang="zh-CN" dirty="0"/>
          </a:p>
          <a:p>
            <a:r>
              <a:rPr lang="en-US" altLang="zh-CN" dirty="0"/>
              <a:t>Related Works</a:t>
            </a:r>
            <a:endParaRPr lang="en-US" altLang="zh-CN" dirty="0"/>
          </a:p>
          <a:p>
            <a:r>
              <a:rPr lang="en-US" altLang="zh-CN" dirty="0">
                <a:solidFill>
                  <a:srgbClr val="FF0000"/>
                </a:solidFill>
              </a:rPr>
              <a:t>Conclusion</a:t>
            </a:r>
            <a:endParaRPr lang="en-US" altLang="zh-CN" dirty="0">
              <a:solidFill>
                <a:srgbClr val="FF0000"/>
              </a:solidFill>
            </a:endParaRPr>
          </a:p>
        </p:txBody>
      </p:sp>
      <p:sp>
        <p:nvSpPr>
          <p:cNvPr id="5" name="页脚占位符 4"/>
          <p:cNvSpPr>
            <a:spLocks noGrp="1"/>
          </p:cNvSpPr>
          <p:nvPr>
            <p:ph type="ftr" sz="quarter" idx="11"/>
          </p:nvPr>
        </p:nvSpPr>
        <p:spPr/>
        <p:txBody>
          <a:bodyPr/>
          <a:lstStyle/>
          <a:p>
            <a:r>
              <a:rPr lang="en-US" altLang="zh-CN">
                <a:solidFill>
                  <a:schemeClr val="accent1"/>
                </a:solidFill>
              </a:rPr>
              <a:t>N</a:t>
            </a:r>
            <a:r>
              <a:rPr lang="en-US" altLang="zh-CN"/>
              <a:t>etwork </a:t>
            </a:r>
            <a:r>
              <a:rPr lang="en-US" altLang="zh-CN">
                <a:solidFill>
                  <a:schemeClr val="accent1"/>
                </a:solidFill>
              </a:rPr>
              <a:t>S</a:t>
            </a:r>
            <a:r>
              <a:rPr lang="en-US" altLang="zh-CN"/>
              <a:t>ecurity </a:t>
            </a:r>
            <a:r>
              <a:rPr lang="en-US" altLang="zh-CN">
                <a:solidFill>
                  <a:schemeClr val="accent1"/>
                </a:solidFill>
              </a:rPr>
              <a:t>Lab</a:t>
            </a:r>
            <a:r>
              <a:rPr lang="en-US" altLang="zh-CN"/>
              <a:t>oratory, </a:t>
            </a:r>
            <a:endParaRPr lang="en-US" altLang="zh-CN"/>
          </a:p>
          <a:p>
            <a:r>
              <a:rPr lang="en-US" altLang="zh-CN">
                <a:solidFill>
                  <a:schemeClr val="accent1"/>
                </a:solidFill>
              </a:rPr>
              <a:t>R</a:t>
            </a:r>
            <a:r>
              <a:rPr lang="en-US" altLang="zh-CN"/>
              <a:t>esearch </a:t>
            </a:r>
            <a:r>
              <a:rPr lang="en-US" altLang="zh-CN">
                <a:solidFill>
                  <a:schemeClr val="accent1"/>
                </a:solidFill>
              </a:rPr>
              <a:t>I</a:t>
            </a:r>
            <a:r>
              <a:rPr lang="en-US" altLang="zh-CN"/>
              <a:t>nstitute of </a:t>
            </a:r>
            <a:r>
              <a:rPr lang="en-US" altLang="zh-CN">
                <a:solidFill>
                  <a:schemeClr val="accent1"/>
                </a:solidFill>
              </a:rPr>
              <a:t>I</a:t>
            </a:r>
            <a:r>
              <a:rPr lang="en-US" altLang="zh-CN"/>
              <a:t>nformation </a:t>
            </a:r>
            <a:r>
              <a:rPr lang="en-US" altLang="zh-CN">
                <a:solidFill>
                  <a:schemeClr val="accent1"/>
                </a:solidFill>
              </a:rPr>
              <a:t>T</a:t>
            </a:r>
            <a:r>
              <a:rPr lang="en-US" altLang="zh-CN"/>
              <a:t>echnology</a:t>
            </a:r>
            <a:endParaRPr lang="en-US" altLang="zh-CN" dirty="0"/>
          </a:p>
        </p:txBody>
      </p:sp>
      <p:sp>
        <p:nvSpPr>
          <p:cNvPr id="6" name="日期占位符 5"/>
          <p:cNvSpPr>
            <a:spLocks noGrp="1"/>
          </p:cNvSpPr>
          <p:nvPr>
            <p:ph type="dt" sz="half" idx="10"/>
          </p:nvPr>
        </p:nvSpPr>
        <p:spPr/>
        <p:txBody>
          <a:bodyPr/>
          <a:lstStyle/>
          <a:p>
            <a:fld id="{7503C58D-B9E5-4FA5-A745-D2F5E853C377}"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sz="4000"/>
              <a:t>Conclusion</a:t>
            </a:r>
            <a:endParaRPr lang="en-US" sz="4000"/>
          </a:p>
        </p:txBody>
      </p:sp>
      <p:sp>
        <p:nvSpPr>
          <p:cNvPr id="3" name="内容占位符 2"/>
          <p:cNvSpPr>
            <a:spLocks noGrp="1"/>
          </p:cNvSpPr>
          <p:nvPr>
            <p:ph sz="half" idx="1"/>
          </p:nvPr>
        </p:nvSpPr>
        <p:spPr>
          <a:xfrm>
            <a:off x="360045" y="1115695"/>
            <a:ext cx="8154035" cy="5184140"/>
          </a:xfrm>
        </p:spPr>
        <p:txBody>
          <a:bodyPr>
            <a:normAutofit fontScale="80000"/>
          </a:bodyPr>
          <a:p>
            <a:r>
              <a:rPr lang="en-US" altLang="zh-CN"/>
              <a:t>Requirement</a:t>
            </a:r>
            <a:endParaRPr lang="en-US" altLang="zh-CN"/>
          </a:p>
          <a:p>
            <a:pPr lvl="1"/>
            <a:r>
              <a:rPr lang="en-US" altLang="zh-CN" sz="2800">
                <a:sym typeface="+mn-ea"/>
              </a:rPr>
              <a:t>Occupy as few resources as possible</a:t>
            </a:r>
            <a:endParaRPr lang="en-US" altLang="zh-CN" sz="2800"/>
          </a:p>
          <a:p>
            <a:pPr lvl="2"/>
            <a:r>
              <a:rPr lang="en-US" altLang="zh-CN" sz="2800">
                <a:sym typeface="+mn-ea"/>
              </a:rPr>
              <a:t>Edge NSC Placement</a:t>
            </a:r>
            <a:endParaRPr lang="en-US" altLang="zh-CN" sz="2800"/>
          </a:p>
          <a:p>
            <a:pPr lvl="1"/>
            <a:r>
              <a:rPr lang="en-US" altLang="zh-CN" sz="2800">
                <a:sym typeface="+mn-ea"/>
              </a:rPr>
              <a:t>Erase useless stages as much as possible</a:t>
            </a:r>
            <a:endParaRPr lang="en-US" altLang="zh-CN" sz="2800"/>
          </a:p>
          <a:p>
            <a:pPr lvl="2"/>
            <a:r>
              <a:rPr lang="en-US" altLang="zh-CN" sz="2800">
                <a:sym typeface="+mn-ea"/>
              </a:rPr>
              <a:t>NSC: combine ruleset, separate rule generator</a:t>
            </a:r>
            <a:endParaRPr lang="en-US" altLang="zh-CN" sz="2800"/>
          </a:p>
          <a:p>
            <a:pPr lvl="1"/>
            <a:r>
              <a:rPr lang="en-US" altLang="zh-CN" sz="2800">
                <a:sym typeface="+mn-ea"/>
              </a:rPr>
              <a:t>Zero-Trust (Do not make a SFC in many nodes)</a:t>
            </a:r>
            <a:endParaRPr lang="en-US" altLang="zh-CN" sz="2800"/>
          </a:p>
          <a:p>
            <a:pPr lvl="2"/>
            <a:r>
              <a:rPr lang="en-US" altLang="zh-CN" sz="2800">
                <a:sym typeface="+mn-ea"/>
              </a:rPr>
              <a:t>Security defined in each node</a:t>
            </a:r>
            <a:endParaRPr lang="en-US" altLang="zh-CN" sz="2800">
              <a:sym typeface="+mn-ea"/>
            </a:endParaRPr>
          </a:p>
          <a:p>
            <a:pPr lvl="2"/>
            <a:endParaRPr lang="en-US" altLang="zh-CN" sz="2800"/>
          </a:p>
          <a:p>
            <a:r>
              <a:rPr lang="en-US" altLang="zh-CN"/>
              <a:t>SecEdge satisifies these requirements</a:t>
            </a:r>
            <a:endParaRPr lang="en-US" altLang="zh-CN"/>
          </a:p>
        </p:txBody>
      </p:sp>
      <p:sp>
        <p:nvSpPr>
          <p:cNvPr id="5" name="日期占位符 4"/>
          <p:cNvSpPr>
            <a:spLocks noGrp="1"/>
          </p:cNvSpPr>
          <p:nvPr>
            <p:ph type="dt" sz="half" idx="10"/>
          </p:nvPr>
        </p:nvSpPr>
        <p:spPr/>
        <p:txBody>
          <a:bodyPr/>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714500" y="2689860"/>
            <a:ext cx="5715635" cy="1478280"/>
          </a:xfrm>
        </p:spPr>
        <p:txBody>
          <a:bodyPr>
            <a:normAutofit lnSpcReduction="20000"/>
          </a:bodyPr>
          <a:lstStyle/>
          <a:p>
            <a:pPr marL="0" indent="0">
              <a:buNone/>
            </a:pPr>
            <a:r>
              <a:rPr lang="en-US" altLang="zh-CN" sz="6600" dirty="0"/>
              <a:t>Thanks &amp; QA</a:t>
            </a:r>
            <a:endParaRPr lang="en-US" altLang="zh-CN" sz="6600" dirty="0"/>
          </a:p>
        </p:txBody>
      </p:sp>
      <p:sp>
        <p:nvSpPr>
          <p:cNvPr id="5" name="日期占位符 4"/>
          <p:cNvSpPr>
            <a:spLocks noGrp="1"/>
          </p:cNvSpPr>
          <p:nvPr>
            <p:ph type="dt" sz="half" idx="10"/>
          </p:nvPr>
        </p:nvSpPr>
        <p:spPr/>
        <p:txBody>
          <a:bodyPr/>
          <a:lstStyle/>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custDataLst>
              <p:tags r:id="rId1"/>
            </p:custDataLst>
          </p:nvPr>
        </p:nvSpPr>
        <p:spPr/>
        <p:txBody>
          <a:bodyPr/>
          <a:lstStyle/>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sz="3600"/>
              <a:t>Edge Computing Infrastructure</a:t>
            </a:r>
            <a:endParaRPr lang="en-US" altLang="zh-CN" sz="3600"/>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内容占位符 6"/>
          <p:cNvPicPr>
            <a:picLocks noChangeAspect="1"/>
          </p:cNvPicPr>
          <p:nvPr>
            <p:ph idx="1"/>
            <p:custDataLst>
              <p:tags r:id="rId1"/>
            </p:custDataLst>
          </p:nvPr>
        </p:nvPicPr>
        <p:blipFill>
          <a:blip r:embed="rId2"/>
          <a:stretch>
            <a:fillRect/>
          </a:stretch>
        </p:blipFill>
        <p:spPr>
          <a:xfrm>
            <a:off x="681355" y="1630045"/>
            <a:ext cx="4134485" cy="3597275"/>
          </a:xfrm>
          <a:prstGeom prst="rect">
            <a:avLst/>
          </a:prstGeom>
        </p:spPr>
      </p:pic>
      <p:pic>
        <p:nvPicPr>
          <p:cNvPr id="8" name="图片 7"/>
          <p:cNvPicPr>
            <a:picLocks noChangeAspect="1"/>
          </p:cNvPicPr>
          <p:nvPr/>
        </p:nvPicPr>
        <p:blipFill>
          <a:blip r:embed="rId3"/>
          <a:stretch>
            <a:fillRect/>
          </a:stretch>
        </p:blipFill>
        <p:spPr>
          <a:xfrm>
            <a:off x="5727065" y="1007745"/>
            <a:ext cx="2478405" cy="2472690"/>
          </a:xfrm>
          <a:prstGeom prst="rect">
            <a:avLst/>
          </a:prstGeom>
        </p:spPr>
      </p:pic>
      <p:pic>
        <p:nvPicPr>
          <p:cNvPr id="9" name="图片 8"/>
          <p:cNvPicPr>
            <a:picLocks noChangeAspect="1"/>
          </p:cNvPicPr>
          <p:nvPr/>
        </p:nvPicPr>
        <p:blipFill>
          <a:blip r:embed="rId4"/>
          <a:stretch>
            <a:fillRect/>
          </a:stretch>
        </p:blipFill>
        <p:spPr>
          <a:xfrm>
            <a:off x="5727065" y="3710305"/>
            <a:ext cx="2628900" cy="2553335"/>
          </a:xfrm>
          <a:prstGeom prst="rect">
            <a:avLst/>
          </a:prstGeom>
        </p:spPr>
      </p:pic>
      <p:sp>
        <p:nvSpPr>
          <p:cNvPr id="6" name="矩形 5"/>
          <p:cNvSpPr/>
          <p:nvPr/>
        </p:nvSpPr>
        <p:spPr>
          <a:xfrm>
            <a:off x="7007225" y="4088130"/>
            <a:ext cx="490220" cy="42227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2202180" y="2513965"/>
            <a:ext cx="3524885" cy="2445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Application Features:</a:t>
            </a:r>
            <a:endParaRPr lang="en-US" altLang="zh-CN"/>
          </a:p>
          <a:p>
            <a:pPr algn="l"/>
            <a:r>
              <a:rPr lang="en-US" altLang="zh-CN"/>
              <a:t>- 10ms latency is OK </a:t>
            </a:r>
            <a:endParaRPr lang="en-US" altLang="zh-CN"/>
          </a:p>
          <a:p>
            <a:pPr algn="l"/>
            <a:r>
              <a:rPr lang="en-US" altLang="zh-CN"/>
              <a:t>- More resources needed</a:t>
            </a:r>
            <a:endParaRPr lang="en-US" altLang="zh-CN"/>
          </a:p>
          <a:p>
            <a:pPr algn="l"/>
            <a:endParaRPr lang="en-US" altLang="zh-CN"/>
          </a:p>
          <a:p>
            <a:pPr algn="l"/>
            <a:r>
              <a:rPr lang="en-US" altLang="zh-CN"/>
              <a:t>Potentials:</a:t>
            </a:r>
            <a:endParaRPr lang="en-US" altLang="zh-CN"/>
          </a:p>
          <a:p>
            <a:pPr algn="l"/>
            <a:r>
              <a:rPr lang="en-US" altLang="zh-CN"/>
              <a:t>- Cloud Computer/Games</a:t>
            </a:r>
            <a:endParaRPr lang="en-US" altLang="zh-CN"/>
          </a:p>
          <a:p>
            <a:pPr algn="l"/>
            <a:r>
              <a:rPr lang="en-US" altLang="zh-CN"/>
              <a:t>- Video Analysis</a:t>
            </a:r>
            <a:endParaRPr lang="en-US" altLang="zh-CN"/>
          </a:p>
          <a:p>
            <a:pPr algn="l"/>
            <a:r>
              <a:rPr lang="en-US" altLang="zh-CN"/>
              <a:t>- IoT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6" grpId="1" animBg="1"/>
      <p:bldP spid="1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sz="3600"/>
              <a:t>Edge Computing Development</a:t>
            </a:r>
            <a:endParaRPr lang="en-US" altLang="zh-CN" sz="3600"/>
          </a:p>
        </p:txBody>
      </p:sp>
      <p:sp>
        <p:nvSpPr>
          <p:cNvPr id="6" name="内容占位符 5"/>
          <p:cNvSpPr>
            <a:spLocks noGrp="1"/>
          </p:cNvSpPr>
          <p:nvPr>
            <p:ph idx="1"/>
          </p:nvPr>
        </p:nvSpPr>
        <p:spPr/>
        <p:txBody>
          <a:bodyPr>
            <a:normAutofit fontScale="60000"/>
          </a:bodyPr>
          <a:p>
            <a:r>
              <a:rPr lang="en-US" altLang="zh-CN"/>
              <a:t>Concept</a:t>
            </a:r>
            <a:endParaRPr lang="en-US" altLang="zh-CN"/>
          </a:p>
          <a:p>
            <a:pPr lvl="1"/>
            <a:r>
              <a:rPr lang="en-US" altLang="zh-CN"/>
              <a:t>Cloudlet: CMU(2008-), extensions to OpenStack: OpenStack++</a:t>
            </a:r>
            <a:endParaRPr lang="en-US" altLang="zh-CN"/>
          </a:p>
          <a:p>
            <a:pPr lvl="1"/>
            <a:r>
              <a:rPr lang="en-US" altLang="zh-CN"/>
              <a:t>Fog Computing: Cisco(2015-)</a:t>
            </a:r>
            <a:endParaRPr lang="en-US" altLang="zh-CN"/>
          </a:p>
          <a:p>
            <a:pPr lvl="1"/>
            <a:r>
              <a:rPr lang="en-US" altLang="zh-CN"/>
              <a:t>Multi-access EC: ETSI(2014-)</a:t>
            </a:r>
            <a:endParaRPr lang="en-US" altLang="zh-CN"/>
          </a:p>
          <a:p>
            <a:r>
              <a:rPr lang="en-US" altLang="zh-CN"/>
              <a:t>Companies</a:t>
            </a:r>
            <a:endParaRPr lang="en-US" altLang="zh-CN"/>
          </a:p>
          <a:p>
            <a:pPr lvl="1"/>
            <a:r>
              <a:rPr lang="en-US" altLang="zh-CN"/>
              <a:t>AWS(Cloud Provider): AWS IoT for the Edge</a:t>
            </a:r>
            <a:endParaRPr lang="en-US" altLang="zh-CN"/>
          </a:p>
          <a:p>
            <a:pPr lvl="1"/>
            <a:r>
              <a:rPr lang="en-US" altLang="zh-CN"/>
              <a:t>Fastly(CDN Provider): Content -&gt; Function Delivery</a:t>
            </a:r>
            <a:endParaRPr lang="en-US" altLang="zh-CN"/>
          </a:p>
          <a:p>
            <a:pPr lvl="1"/>
            <a:r>
              <a:rPr lang="en-US" altLang="zh-CN"/>
              <a:t>AT&amp;T(ISP): MEC</a:t>
            </a:r>
            <a:endParaRPr lang="en-US" altLang="zh-CN"/>
          </a:p>
          <a:p>
            <a:r>
              <a:rPr lang="en-US" altLang="zh-CN"/>
              <a:t>Open Project</a:t>
            </a:r>
            <a:endParaRPr lang="en-US" altLang="zh-CN"/>
          </a:p>
          <a:p>
            <a:pPr lvl="1"/>
            <a:r>
              <a:rPr lang="en-US" altLang="zh-CN"/>
              <a:t>Cloud Native Computing Foundation (LF): KubeEdge(Huawei)</a:t>
            </a:r>
            <a:r>
              <a:rPr lang="zh-CN" altLang="en-US"/>
              <a:t>，</a:t>
            </a:r>
            <a:r>
              <a:rPr lang="en-US" altLang="zh-CN"/>
              <a:t>K3S(Lightweight Kubernetes distribution built for IoT&amp;EC)</a:t>
            </a:r>
            <a:endParaRPr lang="en-US" altLang="zh-CN"/>
          </a:p>
          <a:p>
            <a:pPr lvl="1"/>
            <a:r>
              <a:rPr lang="en-US" altLang="zh-CN"/>
              <a:t>Linux Foundation Edge: Edge XFoundry, HomeEdge...</a:t>
            </a:r>
            <a:endParaRPr lang="en-US" altLang="zh-CN"/>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a:xfrm>
            <a:off x="3092016" y="6493178"/>
            <a:ext cx="2959968" cy="365125"/>
          </a:xfrm>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 calcmode="lin" valueType="num">
                                      <p:cBhvr additive="base">
                                        <p:cTn id="3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 calcmode="lin" valueType="num">
                                      <p:cBhvr additive="base">
                                        <p:cTn id="3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 calcmode="lin" valueType="num">
                                      <p:cBhvr additive="base">
                                        <p:cTn id="43"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sz="3200"/>
              <a:t>Network Security Develops</a:t>
            </a:r>
            <a:endParaRPr lang="en-US" altLang="zh-CN" sz="3200"/>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grpSp>
        <p:nvGrpSpPr>
          <p:cNvPr id="6" name="组合 5"/>
          <p:cNvGrpSpPr/>
          <p:nvPr/>
        </p:nvGrpSpPr>
        <p:grpSpPr>
          <a:xfrm>
            <a:off x="200025" y="1326515"/>
            <a:ext cx="2979420" cy="3827780"/>
            <a:chOff x="315" y="2089"/>
            <a:chExt cx="4692" cy="6028"/>
          </a:xfrm>
        </p:grpSpPr>
        <p:pic>
          <p:nvPicPr>
            <p:cNvPr id="7" name="图片 6"/>
            <p:cNvPicPr>
              <a:picLocks noChangeAspect="1"/>
            </p:cNvPicPr>
            <p:nvPr/>
          </p:nvPicPr>
          <p:blipFill>
            <a:blip r:embed="rId1"/>
            <a:stretch>
              <a:fillRect/>
            </a:stretch>
          </p:blipFill>
          <p:spPr>
            <a:xfrm>
              <a:off x="403" y="3479"/>
              <a:ext cx="4604" cy="4638"/>
            </a:xfrm>
            <a:prstGeom prst="rect">
              <a:avLst/>
            </a:prstGeom>
          </p:spPr>
        </p:pic>
        <p:sp>
          <p:nvSpPr>
            <p:cNvPr id="9" name="文本框 8"/>
            <p:cNvSpPr txBox="1"/>
            <p:nvPr/>
          </p:nvSpPr>
          <p:spPr>
            <a:xfrm>
              <a:off x="315" y="2089"/>
              <a:ext cx="4587" cy="1016"/>
            </a:xfrm>
            <a:prstGeom prst="rect">
              <a:avLst/>
            </a:prstGeom>
            <a:noFill/>
          </p:spPr>
          <p:txBody>
            <a:bodyPr wrap="none" rtlCol="0">
              <a:spAutoFit/>
            </a:bodyPr>
            <a:p>
              <a:r>
                <a:rPr lang="en-US" altLang="zh-CN" sz="2000"/>
                <a:t>Hardware: MiddleBox</a:t>
              </a:r>
              <a:endParaRPr lang="en-US" altLang="zh-CN" sz="2000"/>
            </a:p>
            <a:p>
              <a:pPr algn="l"/>
              <a:r>
                <a:rPr lang="en-US" altLang="zh-CN" sz="1600"/>
                <a:t>Hillstone SG-6000 E1100</a:t>
              </a:r>
              <a:endParaRPr lang="en-US" altLang="zh-CN" sz="1600"/>
            </a:p>
          </p:txBody>
        </p:sp>
      </p:grpSp>
      <p:grpSp>
        <p:nvGrpSpPr>
          <p:cNvPr id="13" name="组合 12"/>
          <p:cNvGrpSpPr/>
          <p:nvPr/>
        </p:nvGrpSpPr>
        <p:grpSpPr>
          <a:xfrm>
            <a:off x="3385820" y="1233170"/>
            <a:ext cx="3557270" cy="4192905"/>
            <a:chOff x="5332" y="1942"/>
            <a:chExt cx="5602" cy="6603"/>
          </a:xfrm>
        </p:grpSpPr>
        <p:pic>
          <p:nvPicPr>
            <p:cNvPr id="8" name="图片 7"/>
            <p:cNvPicPr>
              <a:picLocks noChangeAspect="1"/>
            </p:cNvPicPr>
            <p:nvPr/>
          </p:nvPicPr>
          <p:blipFill>
            <a:blip r:embed="rId2"/>
            <a:stretch>
              <a:fillRect/>
            </a:stretch>
          </p:blipFill>
          <p:spPr>
            <a:xfrm>
              <a:off x="5824" y="3829"/>
              <a:ext cx="5110" cy="4716"/>
            </a:xfrm>
            <a:prstGeom prst="rect">
              <a:avLst/>
            </a:prstGeom>
          </p:spPr>
        </p:pic>
        <p:sp>
          <p:nvSpPr>
            <p:cNvPr id="10" name="文本框 9"/>
            <p:cNvSpPr txBox="1"/>
            <p:nvPr/>
          </p:nvSpPr>
          <p:spPr>
            <a:xfrm>
              <a:off x="5332" y="1942"/>
              <a:ext cx="5287" cy="1501"/>
            </a:xfrm>
            <a:prstGeom prst="rect">
              <a:avLst/>
            </a:prstGeom>
            <a:noFill/>
          </p:spPr>
          <p:txBody>
            <a:bodyPr wrap="none" rtlCol="0">
              <a:spAutoFit/>
            </a:bodyPr>
            <a:p>
              <a:r>
                <a:rPr lang="en-US" altLang="zh-CN" sz="2000"/>
                <a:t>In Cloud </a:t>
              </a:r>
              <a:endParaRPr lang="en-US" altLang="zh-CN" sz="2000"/>
            </a:p>
            <a:p>
              <a:r>
                <a:rPr lang="en-US" altLang="zh-CN" sz="2000"/>
                <a:t>Software &amp; Virtualization</a:t>
              </a:r>
              <a:endParaRPr lang="en-US" altLang="zh-CN" sz="2000"/>
            </a:p>
            <a:p>
              <a:r>
                <a:rPr lang="en-US" altLang="zh-CN" sz="1600"/>
                <a:t>NFV, Service Function Chain</a:t>
              </a:r>
              <a:endParaRPr lang="en-US" altLang="zh-CN" sz="1600"/>
            </a:p>
          </p:txBody>
        </p:sp>
      </p:grpSp>
      <p:grpSp>
        <p:nvGrpSpPr>
          <p:cNvPr id="14" name="组合 13"/>
          <p:cNvGrpSpPr/>
          <p:nvPr/>
        </p:nvGrpSpPr>
        <p:grpSpPr>
          <a:xfrm>
            <a:off x="7347585" y="1371600"/>
            <a:ext cx="1436370" cy="2909570"/>
            <a:chOff x="11571" y="2160"/>
            <a:chExt cx="2262" cy="4582"/>
          </a:xfrm>
        </p:grpSpPr>
        <p:sp>
          <p:nvSpPr>
            <p:cNvPr id="11" name="矩形 10"/>
            <p:cNvSpPr/>
            <p:nvPr/>
          </p:nvSpPr>
          <p:spPr>
            <a:xfrm>
              <a:off x="12097" y="4854"/>
              <a:ext cx="1176" cy="1888"/>
            </a:xfrm>
            <a:prstGeom prst="rect">
              <a:avLst/>
            </a:prstGeom>
            <a:noFill/>
            <a:ln>
              <a:noFill/>
            </a:ln>
          </p:spPr>
          <p:txBody>
            <a:bodyPr wrap="none" rtlCol="0" anchor="t">
              <a:spAutoFit/>
            </a:bodyPr>
            <a:p>
              <a:pPr algn="ctr"/>
              <a:r>
                <a:rPr lang="en-US" altLang="zh-CN" sz="7200" b="1">
                  <a:solidFill>
                    <a:schemeClr val="accent1"/>
                  </a:solidFill>
                  <a:effectLst>
                    <a:outerShdw blurRad="38100" dist="25400" dir="5400000" algn="ctr" rotWithShape="0">
                      <a:srgbClr val="6E747A">
                        <a:alpha val="43000"/>
                      </a:srgbClr>
                    </a:outerShdw>
                  </a:effectLst>
                </a:rPr>
                <a:t>?</a:t>
              </a:r>
              <a:endParaRPr lang="en-US" altLang="zh-CN" sz="7200" b="1">
                <a:solidFill>
                  <a:schemeClr val="accent1"/>
                </a:solidFill>
                <a:effectLst>
                  <a:outerShdw blurRad="38100" dist="25400" dir="5400000" algn="ctr" rotWithShape="0">
                    <a:srgbClr val="6E747A">
                      <a:alpha val="43000"/>
                    </a:srgbClr>
                  </a:outerShdw>
                </a:effectLst>
              </a:endParaRPr>
            </a:p>
          </p:txBody>
        </p:sp>
        <p:sp>
          <p:nvSpPr>
            <p:cNvPr id="12" name="文本框 11"/>
            <p:cNvSpPr txBox="1"/>
            <p:nvPr/>
          </p:nvSpPr>
          <p:spPr>
            <a:xfrm>
              <a:off x="11571" y="2160"/>
              <a:ext cx="2262" cy="628"/>
            </a:xfrm>
            <a:prstGeom prst="rect">
              <a:avLst/>
            </a:prstGeom>
            <a:noFill/>
          </p:spPr>
          <p:txBody>
            <a:bodyPr wrap="square" rtlCol="0">
              <a:spAutoFit/>
            </a:bodyPr>
            <a:p>
              <a:r>
                <a:rPr lang="en-US" altLang="zh-CN" sz="2000"/>
                <a:t>In Edge</a:t>
              </a:r>
              <a:r>
                <a:rPr lang="zh-CN" altLang="en-US" sz="2000"/>
                <a:t>？</a:t>
              </a:r>
              <a:endParaRPr lang="zh-CN" alt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a:xfrm>
            <a:off x="360000" y="1116000"/>
            <a:ext cx="7238979" cy="5184000"/>
          </a:xfrm>
        </p:spPr>
        <p:txBody>
          <a:bodyPr>
            <a:normAutofit lnSpcReduction="20000"/>
          </a:bodyPr>
          <a:lstStyle/>
          <a:p>
            <a:r>
              <a:rPr lang="en-US" altLang="zh-CN" dirty="0"/>
              <a:t>Background</a:t>
            </a:r>
            <a:endParaRPr lang="en-US" altLang="zh-CN" dirty="0"/>
          </a:p>
          <a:p>
            <a:pPr lvl="1"/>
            <a:r>
              <a:rPr lang="en-US" altLang="zh-CN" dirty="0"/>
              <a:t>Edge Computing</a:t>
            </a:r>
            <a:endParaRPr lang="en-US" altLang="zh-CN" dirty="0"/>
          </a:p>
          <a:p>
            <a:pPr lvl="1"/>
            <a:r>
              <a:rPr lang="en-US" altLang="zh-CN" dirty="0"/>
              <a:t>Network Security Implementation</a:t>
            </a:r>
            <a:endParaRPr lang="en-US" altLang="zh-CN" dirty="0"/>
          </a:p>
          <a:p>
            <a:r>
              <a:rPr lang="en-US" altLang="zh-CN" dirty="0">
                <a:solidFill>
                  <a:srgbClr val="FF0000"/>
                </a:solidFill>
              </a:rPr>
              <a:t>Problem &amp; Challenges</a:t>
            </a:r>
            <a:endParaRPr lang="en-US" altLang="zh-CN" dirty="0"/>
          </a:p>
          <a:p>
            <a:r>
              <a:rPr lang="en-US" altLang="zh-CN" dirty="0"/>
              <a:t>SecEdge</a:t>
            </a:r>
            <a:endParaRPr lang="en-US" altLang="zh-CN" dirty="0"/>
          </a:p>
          <a:p>
            <a:pPr lvl="1"/>
            <a:r>
              <a:rPr lang="en-US" altLang="zh-CN" dirty="0"/>
              <a:t>Edge NSC Placement</a:t>
            </a:r>
            <a:endParaRPr lang="en-US" altLang="zh-CN" dirty="0"/>
          </a:p>
          <a:p>
            <a:r>
              <a:rPr lang="en-US" altLang="zh-CN" dirty="0"/>
              <a:t>Evaluation</a:t>
            </a:r>
            <a:endParaRPr lang="en-US" altLang="zh-CN" dirty="0"/>
          </a:p>
          <a:p>
            <a:r>
              <a:rPr lang="en-US" altLang="zh-CN" dirty="0"/>
              <a:t>Related Works</a:t>
            </a:r>
            <a:endParaRPr lang="en-US" altLang="zh-CN" dirty="0"/>
          </a:p>
          <a:p>
            <a:r>
              <a:rPr lang="en-US" altLang="zh-CN" dirty="0"/>
              <a:t>Conclusion</a:t>
            </a:r>
            <a:endParaRPr lang="en-US" altLang="zh-CN" dirty="0"/>
          </a:p>
        </p:txBody>
      </p:sp>
      <p:sp>
        <p:nvSpPr>
          <p:cNvPr id="5" name="页脚占位符 4"/>
          <p:cNvSpPr>
            <a:spLocks noGrp="1"/>
          </p:cNvSpPr>
          <p:nvPr>
            <p:ph type="ftr" sz="quarter" idx="11"/>
          </p:nvPr>
        </p:nvSpPr>
        <p:spPr/>
        <p:txBody>
          <a:bodyPr/>
          <a:lstStyle/>
          <a:p>
            <a:r>
              <a:rPr lang="en-US" altLang="zh-CN">
                <a:solidFill>
                  <a:schemeClr val="accent1"/>
                </a:solidFill>
              </a:rPr>
              <a:t>N</a:t>
            </a:r>
            <a:r>
              <a:rPr lang="en-US" altLang="zh-CN"/>
              <a:t>etwork </a:t>
            </a:r>
            <a:r>
              <a:rPr lang="en-US" altLang="zh-CN">
                <a:solidFill>
                  <a:schemeClr val="accent1"/>
                </a:solidFill>
              </a:rPr>
              <a:t>S</a:t>
            </a:r>
            <a:r>
              <a:rPr lang="en-US" altLang="zh-CN"/>
              <a:t>ecurity </a:t>
            </a:r>
            <a:r>
              <a:rPr lang="en-US" altLang="zh-CN">
                <a:solidFill>
                  <a:schemeClr val="accent1"/>
                </a:solidFill>
              </a:rPr>
              <a:t>Lab</a:t>
            </a:r>
            <a:r>
              <a:rPr lang="en-US" altLang="zh-CN"/>
              <a:t>oratory, </a:t>
            </a:r>
            <a:endParaRPr lang="en-US" altLang="zh-CN"/>
          </a:p>
          <a:p>
            <a:r>
              <a:rPr lang="en-US" altLang="zh-CN">
                <a:solidFill>
                  <a:schemeClr val="accent1"/>
                </a:solidFill>
              </a:rPr>
              <a:t>R</a:t>
            </a:r>
            <a:r>
              <a:rPr lang="en-US" altLang="zh-CN"/>
              <a:t>esearch </a:t>
            </a:r>
            <a:r>
              <a:rPr lang="en-US" altLang="zh-CN">
                <a:solidFill>
                  <a:schemeClr val="accent1"/>
                </a:solidFill>
              </a:rPr>
              <a:t>I</a:t>
            </a:r>
            <a:r>
              <a:rPr lang="en-US" altLang="zh-CN"/>
              <a:t>nstitute of </a:t>
            </a:r>
            <a:r>
              <a:rPr lang="en-US" altLang="zh-CN">
                <a:solidFill>
                  <a:schemeClr val="accent1"/>
                </a:solidFill>
              </a:rPr>
              <a:t>I</a:t>
            </a:r>
            <a:r>
              <a:rPr lang="en-US" altLang="zh-CN"/>
              <a:t>nformation </a:t>
            </a:r>
            <a:r>
              <a:rPr lang="en-US" altLang="zh-CN">
                <a:solidFill>
                  <a:schemeClr val="accent1"/>
                </a:solidFill>
              </a:rPr>
              <a:t>T</a:t>
            </a:r>
            <a:r>
              <a:rPr lang="en-US" altLang="zh-CN"/>
              <a:t>echnology</a:t>
            </a:r>
            <a:endParaRPr lang="en-US" altLang="zh-CN" dirty="0"/>
          </a:p>
        </p:txBody>
      </p:sp>
      <p:sp>
        <p:nvSpPr>
          <p:cNvPr id="6" name="日期占位符 5"/>
          <p:cNvSpPr>
            <a:spLocks noGrp="1"/>
          </p:cNvSpPr>
          <p:nvPr>
            <p:ph type="dt" sz="half" idx="10"/>
          </p:nvPr>
        </p:nvSpPr>
        <p:spPr/>
        <p:txBody>
          <a:bodyPr/>
          <a:lstStyle/>
          <a:p>
            <a:fld id="{7503C58D-B9E5-4FA5-A745-D2F5E853C377}"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4000"/>
              <a:t>NS </a:t>
            </a:r>
            <a:r>
              <a:rPr lang="en-US" altLang="zh-CN" sz="4000"/>
              <a:t>Implementation in </a:t>
            </a:r>
            <a:r>
              <a:rPr lang="zh-CN" altLang="en-US" sz="4000"/>
              <a:t>EC</a:t>
            </a:r>
            <a:endParaRPr lang="zh-CN" altLang="en-US" sz="4000"/>
          </a:p>
        </p:txBody>
      </p:sp>
      <p:sp>
        <p:nvSpPr>
          <p:cNvPr id="3" name="内容占位符 2"/>
          <p:cNvSpPr>
            <a:spLocks noGrp="1"/>
          </p:cNvSpPr>
          <p:nvPr>
            <p:ph sz="half" idx="1"/>
          </p:nvPr>
        </p:nvSpPr>
        <p:spPr>
          <a:xfrm>
            <a:off x="360045" y="1115695"/>
            <a:ext cx="8154035" cy="5184140"/>
          </a:xfrm>
        </p:spPr>
        <p:txBody>
          <a:bodyPr/>
          <a:p>
            <a:r>
              <a:rPr lang="en-US" altLang="zh-CN"/>
              <a:t>Compared with Cloud</a:t>
            </a:r>
            <a:endParaRPr lang="en-US" altLang="zh-CN"/>
          </a:p>
          <a:p>
            <a:pPr lvl="1"/>
            <a:r>
              <a:rPr lang="en-US" altLang="zh-CN"/>
              <a:t>Limited computation resources</a:t>
            </a:r>
            <a:endParaRPr lang="en-US" altLang="zh-CN"/>
          </a:p>
          <a:p>
            <a:pPr lvl="1"/>
            <a:r>
              <a:rPr lang="en-US" altLang="zh-CN"/>
              <a:t>EC applications are sensitive to latency</a:t>
            </a:r>
            <a:endParaRPr lang="en-US" altLang="zh-CN"/>
          </a:p>
          <a:p>
            <a:pPr lvl="1"/>
            <a:r>
              <a:rPr lang="en-US" altLang="zh-CN"/>
              <a:t>Instead of LAN, WAN/SD-WAN</a:t>
            </a:r>
            <a:endParaRPr lang="en-US" altLang="zh-CN"/>
          </a:p>
          <a:p>
            <a:r>
              <a:rPr lang="en-US" altLang="zh-CN"/>
              <a:t>Requirement</a:t>
            </a:r>
            <a:endParaRPr lang="en-US" altLang="zh-CN"/>
          </a:p>
          <a:p>
            <a:pPr lvl="1"/>
            <a:r>
              <a:rPr lang="en-US" altLang="zh-CN"/>
              <a:t>Occupy as few resources as possible</a:t>
            </a:r>
            <a:endParaRPr lang="en-US" altLang="zh-CN"/>
          </a:p>
          <a:p>
            <a:pPr lvl="1"/>
            <a:r>
              <a:rPr lang="en-US" altLang="zh-CN"/>
              <a:t>Erase useless stages as much as possible</a:t>
            </a:r>
            <a:endParaRPr lang="en-US" altLang="zh-CN"/>
          </a:p>
          <a:p>
            <a:pPr lvl="1"/>
            <a:r>
              <a:rPr lang="en-US" altLang="zh-CN"/>
              <a:t>Zero-Trust (Do not make a SFC in many nodes)</a:t>
            </a:r>
            <a:endParaRPr lang="en-US" altLang="zh-CN"/>
          </a:p>
        </p:txBody>
      </p:sp>
      <p:sp>
        <p:nvSpPr>
          <p:cNvPr id="5" name="日期占位符 4"/>
          <p:cNvSpPr>
            <a:spLocks noGrp="1"/>
          </p:cNvSpPr>
          <p:nvPr>
            <p:ph type="dt" sz="half" idx="10"/>
          </p:nvPr>
        </p:nvSpPr>
        <p:spPr/>
        <p:txBody>
          <a:bodyPr/>
          <a:p>
            <a:fld id="{4EECED3D-C976-476C-8B7F-8341557E8C2B}" type="datetime1">
              <a:rPr lang="zh-CN" altLang="en-US" smtClean="0"/>
            </a:fld>
            <a:endParaRPr lang="zh-CN" altLang="en-US"/>
          </a:p>
        </p:txBody>
      </p:sp>
      <p:sp>
        <p:nvSpPr>
          <p:cNvPr id="6" name="页脚占位符 5"/>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7"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How NS works?</a:t>
            </a:r>
            <a:endParaRPr lang="en-US" altLang="zh-CN"/>
          </a:p>
        </p:txBody>
      </p:sp>
      <p:sp>
        <p:nvSpPr>
          <p:cNvPr id="6" name="内容占位符 5"/>
          <p:cNvSpPr>
            <a:spLocks noGrp="1"/>
          </p:cNvSpPr>
          <p:nvPr>
            <p:ph idx="1"/>
          </p:nvPr>
        </p:nvSpPr>
        <p:spPr/>
        <p:txBody>
          <a:bodyPr/>
          <a:p>
            <a:r>
              <a:rPr lang="en-US" altLang="zh-CN" sz="2400"/>
              <a:t>Some methods+many Rulesets</a:t>
            </a:r>
            <a:endParaRPr lang="en-US" altLang="zh-CN" sz="2400"/>
          </a:p>
          <a:p>
            <a:pPr lvl="1"/>
            <a:r>
              <a:rPr lang="en-US" altLang="zh-CN" sz="2000"/>
              <a:t>IP Block(FW): DDoS(SYN/UDP Flood)</a:t>
            </a:r>
            <a:endParaRPr lang="en-US" altLang="zh-CN" sz="2000"/>
          </a:p>
          <a:p>
            <a:pPr lvl="1"/>
            <a:r>
              <a:rPr lang="en-US" altLang="zh-CN" sz="2000"/>
              <a:t>Regular Expression(DPI): Malware, XSS, SQL Injection</a:t>
            </a:r>
            <a:endParaRPr lang="en-US" altLang="zh-CN" sz="2000"/>
          </a:p>
          <a:p>
            <a:pPr lvl="1"/>
            <a:r>
              <a:rPr lang="en-US" altLang="zh-CN" sz="2000"/>
              <a:t>Statistic Analysis/Machine Learning...</a:t>
            </a:r>
            <a:endParaRPr lang="en-US" altLang="zh-CN" sz="2000"/>
          </a:p>
          <a:p>
            <a:r>
              <a:rPr lang="en-US" altLang="zh-CN" sz="2400"/>
              <a:t>But the performance of rulesets differ a lot</a:t>
            </a:r>
            <a:endParaRPr lang="en-US" altLang="zh-CN" sz="2400"/>
          </a:p>
        </p:txBody>
      </p:sp>
      <p:sp>
        <p:nvSpPr>
          <p:cNvPr id="2" name="日期占位符 1"/>
          <p:cNvSpPr>
            <a:spLocks noGrp="1"/>
          </p:cNvSpPr>
          <p:nvPr>
            <p:ph type="dt" sz="half" idx="10"/>
          </p:nvPr>
        </p:nvSpPr>
        <p:spPr/>
        <p:txBody>
          <a:bodyPr/>
          <a:p>
            <a:fld id="{24D8311B-5516-4BA4-A88B-6222C7B7B8D5}" type="datetime1">
              <a:rPr lang="zh-CN" altLang="en-US" smtClean="0"/>
            </a:fld>
            <a:endParaRPr lang="zh-CN" altLang="en-US"/>
          </a:p>
        </p:txBody>
      </p:sp>
      <p:sp>
        <p:nvSpPr>
          <p:cNvPr id="3" name="页脚占位符 2"/>
          <p:cNvSpPr>
            <a:spLocks noGrp="1"/>
          </p:cNvSpPr>
          <p:nvPr>
            <p:ph type="ftr" sz="quarter" idx="11"/>
          </p:nvPr>
        </p:nvSpPr>
        <p:spPr/>
        <p:txBody>
          <a:bodyPr/>
          <a:p>
            <a:r>
              <a:rPr lang="en-US" altLang="zh-CN" dirty="0">
                <a:solidFill>
                  <a:schemeClr val="accent1"/>
                </a:solidFill>
              </a:rPr>
              <a:t>N</a:t>
            </a:r>
            <a:r>
              <a:rPr lang="en-US" altLang="zh-CN" dirty="0"/>
              <a:t>etwork </a:t>
            </a:r>
            <a:r>
              <a:rPr lang="en-US" altLang="zh-CN" dirty="0">
                <a:solidFill>
                  <a:schemeClr val="accent1"/>
                </a:solidFill>
              </a:rPr>
              <a:t>S</a:t>
            </a:r>
            <a:r>
              <a:rPr lang="en-US" altLang="zh-CN" dirty="0"/>
              <a:t>ecurity </a:t>
            </a:r>
            <a:r>
              <a:rPr lang="en-US" altLang="zh-CN" dirty="0">
                <a:solidFill>
                  <a:schemeClr val="accent1"/>
                </a:solidFill>
              </a:rPr>
              <a:t>Lab</a:t>
            </a:r>
            <a:r>
              <a:rPr lang="en-US" altLang="zh-CN" dirty="0"/>
              <a:t>oratory, </a:t>
            </a:r>
            <a:endParaRPr lang="en-US" altLang="zh-CN" dirty="0"/>
          </a:p>
          <a:p>
            <a:r>
              <a:rPr lang="en-US" altLang="zh-CN" dirty="0">
                <a:solidFill>
                  <a:schemeClr val="accent1"/>
                </a:solidFill>
              </a:rPr>
              <a:t>R</a:t>
            </a:r>
            <a:r>
              <a:rPr lang="en-US" altLang="zh-CN" dirty="0"/>
              <a:t>esearch </a:t>
            </a:r>
            <a:r>
              <a:rPr lang="en-US" altLang="zh-CN" dirty="0">
                <a:solidFill>
                  <a:schemeClr val="accent1"/>
                </a:solidFill>
              </a:rPr>
              <a:t>I</a:t>
            </a:r>
            <a:r>
              <a:rPr lang="en-US" altLang="zh-CN" dirty="0"/>
              <a:t>nstitute of </a:t>
            </a:r>
            <a:r>
              <a:rPr lang="en-US" altLang="zh-CN" dirty="0">
                <a:solidFill>
                  <a:schemeClr val="accent1"/>
                </a:solidFill>
              </a:rPr>
              <a:t>I</a:t>
            </a:r>
            <a:r>
              <a:rPr lang="en-US" altLang="zh-CN" dirty="0"/>
              <a:t>nformation </a:t>
            </a:r>
            <a:r>
              <a:rPr lang="en-US" altLang="zh-CN" dirty="0">
                <a:solidFill>
                  <a:schemeClr val="accent1"/>
                </a:solidFill>
              </a:rPr>
              <a:t>T</a:t>
            </a:r>
            <a:r>
              <a:rPr lang="en-US" altLang="zh-CN" dirty="0"/>
              <a:t>echnology</a:t>
            </a:r>
            <a:endParaRPr lang="en-US" altLang="zh-CN" dirty="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1756410" y="3916680"/>
            <a:ext cx="4893945" cy="23831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REFSHAPE" val="655335684"/>
</p:tagLst>
</file>

<file path=ppt/tags/tag2.xml><?xml version="1.0" encoding="utf-8"?>
<p:tagLst xmlns:p="http://schemas.openxmlformats.org/presentationml/2006/main">
  <p:tag name="REFSHAPE" val="165684556"/>
  <p:tag name="KSO_WM_UNIT_PLACING_PICTURE_USER_VIEWPORT" val="{&quot;height&quot;:5520,&quot;width&quot;:10710}"/>
</p:tagLst>
</file>

<file path=ppt/tags/tag3.xml><?xml version="1.0" encoding="utf-8"?>
<p:tagLst xmlns:p="http://schemas.openxmlformats.org/presentationml/2006/main">
  <p:tag name="REFSHAPE" val="760169492"/>
  <p:tag name="KSO_WM_UNIT_PLACING_PICTURE_USER_VIEWPORT" val="{&quot;height&quot;:7230,&quot;width&quot;:8310}"/>
</p:tagLst>
</file>

<file path=ppt/tags/tag4.xml><?xml version="1.0" encoding="utf-8"?>
<p:tagLst xmlns:p="http://schemas.openxmlformats.org/presentationml/2006/main">
  <p:tag name="REFSHAPE" val="762238092"/>
</p:tagLst>
</file>

<file path=ppt/tags/tag5.xml><?xml version="1.0" encoding="utf-8"?>
<p:tagLst xmlns:p="http://schemas.openxmlformats.org/presentationml/2006/main">
  <p:tag name="REFSHAPE" val="762371228"/>
  <p:tag name="KSO_WM_UNIT_PLACING_PICTURE_USER_VIEWPORT" val="{&quot;height&quot;:6720,&quot;width&quot;:5280}"/>
</p:tagLst>
</file>

<file path=ppt/tags/tag6.xml><?xml version="1.0" encoding="utf-8"?>
<p:tagLst xmlns:p="http://schemas.openxmlformats.org/presentationml/2006/main">
  <p:tag name="REFSHAPE" val="655335684"/>
</p:tagLst>
</file>

<file path=ppt/theme/theme1.xml><?xml version="1.0" encoding="utf-8"?>
<a:theme xmlns:a="http://schemas.openxmlformats.org/drawingml/2006/main" name="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3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4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5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2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5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6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7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9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8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1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NSLAB-NEW">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NSLAB-NEW</Template>
  <TotalTime>0</TotalTime>
  <Words>6768</Words>
  <Application>WPS Presentation</Application>
  <PresentationFormat>全屏显示(4:3)</PresentationFormat>
  <Paragraphs>466</Paragraphs>
  <Slides>32</Slides>
  <Notes>24</Notes>
  <HiddenSlides>0</HiddenSlides>
  <MMClips>0</MMClips>
  <ScaleCrop>false</ScaleCrop>
  <HeadingPairs>
    <vt:vector size="6" baseType="variant">
      <vt:variant>
        <vt:lpstr>已用的字体</vt:lpstr>
      </vt:variant>
      <vt:variant>
        <vt:i4>12</vt:i4>
      </vt:variant>
      <vt:variant>
        <vt:lpstr>主题</vt:lpstr>
      </vt:variant>
      <vt:variant>
        <vt:i4>19</vt:i4>
      </vt:variant>
      <vt:variant>
        <vt:lpstr>幻灯片标题</vt:lpstr>
      </vt:variant>
      <vt:variant>
        <vt:i4>32</vt:i4>
      </vt:variant>
    </vt:vector>
  </HeadingPairs>
  <TitlesOfParts>
    <vt:vector size="63" baseType="lpstr">
      <vt:lpstr>Arial</vt:lpstr>
      <vt:lpstr>SimSun</vt:lpstr>
      <vt:lpstr>Wingdings</vt:lpstr>
      <vt:lpstr>Times New Roman</vt:lpstr>
      <vt:lpstr>Verdana</vt:lpstr>
      <vt:lpstr>微软雅黑</vt:lpstr>
      <vt:lpstr>HYQiHeiKW</vt:lpstr>
      <vt:lpstr>微软雅黑</vt:lpstr>
      <vt:lpstr/>
      <vt:lpstr>Arial Unicode MS</vt:lpstr>
      <vt:lpstr>等线</vt:lpstr>
      <vt:lpstr>HYZhongDengXianKW</vt:lpstr>
      <vt:lpstr>NSLAB-NEW</vt:lpstr>
      <vt:lpstr>1_NSLAB-NEW</vt:lpstr>
      <vt:lpstr>4_NSLAB-NEW</vt:lpstr>
      <vt:lpstr>3_NSLAB-NEW</vt:lpstr>
      <vt:lpstr>6_NSLAB-NEW</vt:lpstr>
      <vt:lpstr>7_NSLAB-NEW</vt:lpstr>
      <vt:lpstr>10_NSLAB-NEW</vt:lpstr>
      <vt:lpstr>11_NSLAB-NEW</vt:lpstr>
      <vt:lpstr>12_NSLAB-NEW</vt:lpstr>
      <vt:lpstr>13_NSLAB-NEW</vt:lpstr>
      <vt:lpstr>14_NSLAB-NEW</vt:lpstr>
      <vt:lpstr>15_NSLAB-NEW</vt:lpstr>
      <vt:lpstr>2_NSLAB-NEW</vt:lpstr>
      <vt:lpstr>5_NSLAB-NEW</vt:lpstr>
      <vt:lpstr>16_NSLAB-NEW</vt:lpstr>
      <vt:lpstr>17_NSLAB-NEW</vt:lpstr>
      <vt:lpstr>9_NSLAB-NEW</vt:lpstr>
      <vt:lpstr>8_NSLAB-NEW</vt:lpstr>
      <vt:lpstr>18_NSLAB-NEW</vt:lpstr>
      <vt:lpstr>SecEdge: Place Edge Applications with Network Security Components</vt:lpstr>
      <vt:lpstr>Contents</vt:lpstr>
      <vt:lpstr>Edge Computing</vt:lpstr>
      <vt:lpstr>Edge Computing Infrastructure</vt:lpstr>
      <vt:lpstr>Edge Computing Development</vt:lpstr>
      <vt:lpstr>Network Security Develops</vt:lpstr>
      <vt:lpstr>Contents</vt:lpstr>
      <vt:lpstr>NS Implementation in EC</vt:lpstr>
      <vt:lpstr>How NS works?</vt:lpstr>
      <vt:lpstr>Redefine NS module: NSC</vt:lpstr>
      <vt:lpstr>Contents</vt:lpstr>
      <vt:lpstr>SecEdge Infrastructure </vt:lpstr>
      <vt:lpstr>SecEdge Infrastructure </vt:lpstr>
      <vt:lpstr>SecEdge Infrastructure </vt:lpstr>
      <vt:lpstr>SecEdge Infrastructure </vt:lpstr>
      <vt:lpstr>Edge Node Infrastructure</vt:lpstr>
      <vt:lpstr>Edge Node Infrastructure</vt:lpstr>
      <vt:lpstr>Edge Node Infrastructure</vt:lpstr>
      <vt:lpstr>Edge Node Infrastructure</vt:lpstr>
      <vt:lpstr>Which service should be placed at which edge node?</vt:lpstr>
      <vt:lpstr>It is an optimization problem</vt:lpstr>
      <vt:lpstr>Mathematical Expression</vt:lpstr>
      <vt:lpstr>Heuristic Algorithms</vt:lpstr>
      <vt:lpstr>Contents</vt:lpstr>
      <vt:lpstr>Evaluation</vt:lpstr>
      <vt:lpstr>Evaluation</vt:lpstr>
      <vt:lpstr>Evaluation</vt:lpstr>
      <vt:lpstr>Contents</vt:lpstr>
      <vt:lpstr>Related Works</vt:lpstr>
      <vt:lpstr>Contents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Classification with TCAM</dc:title>
  <dc:creator/>
  <cp:lastModifiedBy>jake</cp:lastModifiedBy>
  <cp:revision>1231</cp:revision>
  <dcterms:created xsi:type="dcterms:W3CDTF">2020-01-08T06:32:46Z</dcterms:created>
  <dcterms:modified xsi:type="dcterms:W3CDTF">2020-01-08T06:32:46Z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1033-1.5.2.2273</vt:lpwstr>
  </property>
</Properties>
</file>