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9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264AA-7233-4F4F-948E-51AC1EBC0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IDPS + Edge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712CDC-A432-4089-AF7E-94D538252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贾成君 </a:t>
            </a:r>
            <a:endParaRPr lang="en-US" altLang="zh-CN" dirty="0"/>
          </a:p>
          <a:p>
            <a:r>
              <a:rPr lang="en-US" altLang="zh-CN" dirty="0" err="1"/>
              <a:t>NSLab</a:t>
            </a:r>
            <a:r>
              <a:rPr lang="en-US" altLang="zh-CN" dirty="0"/>
              <a:t>, Tsinghua University</a:t>
            </a:r>
          </a:p>
          <a:p>
            <a:r>
              <a:rPr lang="en-US" altLang="zh-CN" dirty="0"/>
              <a:t>2019-10-31 </a:t>
            </a:r>
            <a:r>
              <a:rPr lang="zh-CN" altLang="en-US" dirty="0"/>
              <a:t>组会</a:t>
            </a:r>
          </a:p>
        </p:txBody>
      </p:sp>
    </p:spTree>
    <p:extLst>
      <p:ext uri="{BB962C8B-B14F-4D97-AF65-F5344CB8AC3E}">
        <p14:creationId xmlns:p14="http://schemas.microsoft.com/office/powerpoint/2010/main" val="408125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2C4B00-9722-4417-A7D6-C73D30DE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914" y="978013"/>
            <a:ext cx="5476875" cy="30194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3C2810F-2297-45A6-A429-35A82F94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如何放置各种</a:t>
            </a:r>
            <a:r>
              <a:rPr lang="en-US" altLang="zh-CN" dirty="0"/>
              <a:t>IPS</a:t>
            </a:r>
            <a:r>
              <a:rPr lang="zh-CN" altLang="en-US" dirty="0"/>
              <a:t>的</a:t>
            </a:r>
            <a:r>
              <a:rPr lang="en-US" altLang="zh-CN" dirty="0"/>
              <a:t>rule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066C3-0E68-4765-A86D-2864A566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774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IPS</a:t>
            </a:r>
            <a:r>
              <a:rPr lang="zh-CN" altLang="en-US" dirty="0"/>
              <a:t>方法分类</a:t>
            </a:r>
            <a:endParaRPr lang="en-US" altLang="zh-CN" dirty="0"/>
          </a:p>
          <a:p>
            <a:pPr lvl="1"/>
            <a:r>
              <a:rPr lang="en-US" altLang="zh-CN" dirty="0"/>
              <a:t>Signature-based</a:t>
            </a:r>
          </a:p>
          <a:p>
            <a:pPr lvl="1"/>
            <a:r>
              <a:rPr lang="en-US" altLang="zh-CN" dirty="0"/>
              <a:t>Anomaly-based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Rule</a:t>
            </a:r>
            <a:r>
              <a:rPr lang="zh-CN" altLang="en-US" dirty="0"/>
              <a:t>保护对象分类</a:t>
            </a:r>
            <a:endParaRPr lang="en-US" altLang="zh-CN" dirty="0"/>
          </a:p>
          <a:p>
            <a:pPr lvl="1"/>
            <a:r>
              <a:rPr lang="en-US" altLang="zh-CN" dirty="0"/>
              <a:t>Edge</a:t>
            </a:r>
          </a:p>
          <a:p>
            <a:pPr lvl="1"/>
            <a:r>
              <a:rPr lang="en-US" altLang="zh-CN" dirty="0"/>
              <a:t>Cloud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针对</a:t>
            </a:r>
            <a:r>
              <a:rPr lang="en-US" altLang="zh-CN" dirty="0"/>
              <a:t>Edge</a:t>
            </a:r>
            <a:r>
              <a:rPr lang="zh-CN" altLang="en-US" dirty="0"/>
              <a:t>的</a:t>
            </a:r>
            <a:r>
              <a:rPr lang="en-US" altLang="zh-CN" dirty="0"/>
              <a:t>Signature-based </a:t>
            </a:r>
            <a:r>
              <a:rPr lang="en-US" altLang="zh-CN" dirty="0">
                <a:sym typeface="Wingdings" panose="05000000000000000000" pitchFamily="2" charset="2"/>
              </a:rPr>
              <a:t> Edge</a:t>
            </a:r>
            <a:r>
              <a:rPr lang="zh-CN" altLang="en-US" dirty="0">
                <a:sym typeface="Wingdings" panose="05000000000000000000" pitchFamily="2" charset="2"/>
              </a:rPr>
              <a:t>上</a:t>
            </a:r>
            <a:endParaRPr lang="en-US" altLang="zh-CN" dirty="0"/>
          </a:p>
          <a:p>
            <a:r>
              <a:rPr lang="zh-CN" altLang="en-US" dirty="0"/>
              <a:t>针对</a:t>
            </a:r>
            <a:r>
              <a:rPr lang="en-US" altLang="zh-CN" dirty="0"/>
              <a:t>Cloud</a:t>
            </a:r>
            <a:r>
              <a:rPr lang="zh-CN" altLang="en-US" dirty="0"/>
              <a:t>的</a:t>
            </a:r>
            <a:r>
              <a:rPr lang="en-US" altLang="zh-CN" dirty="0"/>
              <a:t>Signature-based </a:t>
            </a:r>
            <a:r>
              <a:rPr lang="en-US" altLang="zh-CN" dirty="0">
                <a:sym typeface="Wingdings" panose="05000000000000000000" pitchFamily="2" charset="2"/>
              </a:rPr>
              <a:t> Edge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or Cloud?</a:t>
            </a:r>
            <a:r>
              <a:rPr lang="zh-CN" altLang="en-US" dirty="0">
                <a:sym typeface="Wingdings" panose="05000000000000000000" pitchFamily="2" charset="2"/>
              </a:rPr>
              <a:t>（对比收益结果）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针对</a:t>
            </a:r>
            <a:r>
              <a:rPr lang="en-US" altLang="zh-CN" dirty="0">
                <a:sym typeface="Wingdings" panose="05000000000000000000" pitchFamily="2" charset="2"/>
              </a:rPr>
              <a:t>Edge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Anomaly-based  </a:t>
            </a:r>
            <a:r>
              <a:rPr lang="zh-CN" altLang="en-US" dirty="0">
                <a:sym typeface="Wingdings" panose="05000000000000000000" pitchFamily="2" charset="2"/>
              </a:rPr>
              <a:t>拆分</a:t>
            </a:r>
            <a:r>
              <a:rPr lang="en-US" altLang="zh-CN" dirty="0">
                <a:sym typeface="Wingdings" panose="05000000000000000000" pitchFamily="2" charset="2"/>
              </a:rPr>
              <a:t>Monitor Component</a:t>
            </a:r>
            <a:r>
              <a:rPr lang="zh-CN" altLang="en-US" dirty="0">
                <a:sym typeface="Wingdings" panose="05000000000000000000" pitchFamily="2" charset="2"/>
              </a:rPr>
              <a:t>到</a:t>
            </a:r>
            <a:r>
              <a:rPr lang="en-US" altLang="zh-CN" dirty="0">
                <a:sym typeface="Wingdings" panose="05000000000000000000" pitchFamily="2" charset="2"/>
              </a:rPr>
              <a:t>Edge,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Analyzer(ML</a:t>
            </a:r>
            <a:r>
              <a:rPr lang="zh-CN" altLang="en-US" dirty="0">
                <a:sym typeface="Wingdings" panose="05000000000000000000" pitchFamily="2" charset="2"/>
              </a:rPr>
              <a:t>等复杂方法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放到</a:t>
            </a:r>
            <a:r>
              <a:rPr lang="en-US" altLang="zh-CN" dirty="0">
                <a:sym typeface="Wingdings" panose="05000000000000000000" pitchFamily="2" charset="2"/>
              </a:rPr>
              <a:t>Cloud</a:t>
            </a:r>
            <a:r>
              <a:rPr lang="zh-CN" altLang="en-US" dirty="0">
                <a:sym typeface="Wingdings" panose="05000000000000000000" pitchFamily="2" charset="2"/>
              </a:rPr>
              <a:t>。根据</a:t>
            </a:r>
            <a:r>
              <a:rPr lang="en-US" altLang="zh-CN" dirty="0">
                <a:sym typeface="Wingdings" panose="05000000000000000000" pitchFamily="2" charset="2"/>
              </a:rPr>
              <a:t>Feature</a:t>
            </a:r>
            <a:r>
              <a:rPr lang="zh-CN" altLang="en-US" dirty="0">
                <a:sym typeface="Wingdings" panose="05000000000000000000" pitchFamily="2" charset="2"/>
              </a:rPr>
              <a:t>提取的数据集，</a:t>
            </a:r>
            <a:r>
              <a:rPr lang="en-US" altLang="zh-CN" dirty="0">
                <a:sym typeface="Wingdings" panose="05000000000000000000" pitchFamily="2" charset="2"/>
              </a:rPr>
              <a:t>100GB300MB(</a:t>
            </a:r>
            <a:r>
              <a:rPr lang="zh-CN" altLang="en-US" dirty="0">
                <a:sym typeface="Wingdings" panose="05000000000000000000" pitchFamily="2" charset="2"/>
              </a:rPr>
              <a:t>未压缩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针对</a:t>
            </a:r>
            <a:r>
              <a:rPr lang="en-US" altLang="zh-CN" dirty="0">
                <a:sym typeface="Wingdings" panose="05000000000000000000" pitchFamily="2" charset="2"/>
              </a:rPr>
              <a:t>Cloud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Anomaly-based  Monitor</a:t>
            </a:r>
            <a:r>
              <a:rPr lang="zh-CN" altLang="en-US" dirty="0">
                <a:sym typeface="Wingdings" panose="05000000000000000000" pitchFamily="2" charset="2"/>
              </a:rPr>
              <a:t>是否需要放到</a:t>
            </a:r>
            <a:r>
              <a:rPr lang="en-US" altLang="zh-CN" dirty="0">
                <a:sym typeface="Wingdings" panose="05000000000000000000" pitchFamily="2" charset="2"/>
              </a:rPr>
              <a:t>Edge</a:t>
            </a:r>
            <a:r>
              <a:rPr lang="zh-CN" altLang="en-US" dirty="0">
                <a:sym typeface="Wingdings" panose="05000000000000000000" pitchFamily="2" charset="2"/>
              </a:rPr>
              <a:t>上？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65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1D21B-787F-415F-9059-2445DC0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需要建模解决，规则放置问题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D9EE4-3BD7-426D-8C1F-F0BA6103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Policy Placement</a:t>
            </a:r>
            <a:r>
              <a:rPr lang="zh-CN" altLang="en-US" dirty="0"/>
              <a:t>的最优化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Security policy</a:t>
            </a:r>
            <a:r>
              <a:rPr lang="zh-CN" altLang="en-US" dirty="0"/>
              <a:t>放置，整体上会有带宽、计算资源成本的差异</a:t>
            </a:r>
            <a:endParaRPr lang="en-US" altLang="zh-CN" dirty="0"/>
          </a:p>
          <a:p>
            <a:pPr lvl="1"/>
            <a:r>
              <a:rPr lang="zh-CN" altLang="en-US" dirty="0"/>
              <a:t>带宽占用的成本，不是线性成本</a:t>
            </a:r>
            <a:r>
              <a:rPr lang="en-US" altLang="zh-CN" dirty="0"/>
              <a:t>(</a:t>
            </a:r>
            <a:r>
              <a:rPr lang="zh-CN" altLang="en-US" dirty="0"/>
              <a:t>约临近满带宽，成本越高</a:t>
            </a:r>
            <a:r>
              <a:rPr lang="en-US" altLang="zh-CN" dirty="0"/>
              <a:t>) </a:t>
            </a:r>
            <a:r>
              <a:rPr lang="en-US" altLang="zh-CN" dirty="0">
                <a:sym typeface="Wingdings" panose="05000000000000000000" pitchFamily="2" charset="2"/>
              </a:rPr>
              <a:t> DDoS</a:t>
            </a:r>
            <a:r>
              <a:rPr lang="zh-CN" altLang="en-US" dirty="0">
                <a:sym typeface="Wingdings" panose="05000000000000000000" pitchFamily="2" charset="2"/>
              </a:rPr>
              <a:t>的防护</a:t>
            </a:r>
            <a:r>
              <a:rPr lang="en-US" altLang="zh-CN" dirty="0">
                <a:sym typeface="Wingdings" panose="05000000000000000000" pitchFamily="2" charset="2"/>
              </a:rPr>
              <a:t>policy</a:t>
            </a:r>
            <a:r>
              <a:rPr lang="zh-CN" altLang="en-US" dirty="0">
                <a:sym typeface="Wingdings" panose="05000000000000000000" pitchFamily="2" charset="2"/>
              </a:rPr>
              <a:t>尽量往</a:t>
            </a:r>
            <a:r>
              <a:rPr lang="en-US" altLang="zh-CN" dirty="0">
                <a:sym typeface="Wingdings" panose="05000000000000000000" pitchFamily="2" charset="2"/>
              </a:rPr>
              <a:t>Edge</a:t>
            </a:r>
            <a:r>
              <a:rPr lang="zh-CN" altLang="en-US" dirty="0">
                <a:sym typeface="Wingdings" panose="05000000000000000000" pitchFamily="2" charset="2"/>
              </a:rPr>
              <a:t>放置</a:t>
            </a:r>
            <a:r>
              <a:rPr lang="en-US" altLang="zh-CN" dirty="0">
                <a:sym typeface="Wingdings" panose="05000000000000000000" pitchFamily="2" charset="2"/>
              </a:rPr>
              <a:t>【</a:t>
            </a:r>
            <a:r>
              <a:rPr lang="zh-CN" altLang="en-US" dirty="0">
                <a:sym typeface="Wingdings" panose="05000000000000000000" pitchFamily="2" charset="2"/>
              </a:rPr>
              <a:t>由于</a:t>
            </a:r>
            <a:r>
              <a:rPr lang="en-US" altLang="zh-CN" dirty="0">
                <a:sym typeface="Wingdings" panose="05000000000000000000" pitchFamily="2" charset="2"/>
              </a:rPr>
              <a:t>MEC</a:t>
            </a:r>
            <a:r>
              <a:rPr lang="zh-CN" altLang="en-US" dirty="0">
                <a:sym typeface="Wingdings" panose="05000000000000000000" pitchFamily="2" charset="2"/>
              </a:rPr>
              <a:t>是在</a:t>
            </a:r>
            <a:r>
              <a:rPr lang="en-US" altLang="zh-CN" dirty="0">
                <a:sym typeface="Wingdings" panose="05000000000000000000" pitchFamily="2" charset="2"/>
              </a:rPr>
              <a:t>NAT</a:t>
            </a:r>
            <a:r>
              <a:rPr lang="zh-CN" altLang="en-US" dirty="0">
                <a:sym typeface="Wingdings" panose="05000000000000000000" pitchFamily="2" charset="2"/>
              </a:rPr>
              <a:t>之前，基于</a:t>
            </a:r>
            <a:r>
              <a:rPr lang="en-US" altLang="zh-CN" dirty="0">
                <a:sym typeface="Wingdings" panose="05000000000000000000" pitchFamily="2" charset="2"/>
              </a:rPr>
              <a:t>IP</a:t>
            </a:r>
            <a:r>
              <a:rPr lang="zh-CN" altLang="en-US" dirty="0">
                <a:sym typeface="Wingdings" panose="05000000000000000000" pitchFamily="2" charset="2"/>
              </a:rPr>
              <a:t>封锁的</a:t>
            </a:r>
            <a:r>
              <a:rPr lang="en-US" altLang="zh-CN" dirty="0">
                <a:sym typeface="Wingdings" panose="05000000000000000000" pitchFamily="2" charset="2"/>
              </a:rPr>
              <a:t>DDoS defense policy</a:t>
            </a:r>
            <a:r>
              <a:rPr lang="zh-CN" altLang="en-US" dirty="0">
                <a:sym typeface="Wingdings" panose="05000000000000000000" pitchFamily="2" charset="2"/>
              </a:rPr>
              <a:t>能生效</a:t>
            </a:r>
            <a:r>
              <a:rPr lang="en-US" altLang="zh-CN" dirty="0">
                <a:sym typeface="Wingdings" panose="05000000000000000000" pitchFamily="2" charset="2"/>
              </a:rPr>
              <a:t>】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计算资源的成本，</a:t>
            </a:r>
            <a:r>
              <a:rPr lang="en-US" altLang="zh-CN" dirty="0"/>
              <a:t>Edge</a:t>
            </a:r>
            <a:r>
              <a:rPr lang="zh-CN" altLang="en-US" dirty="0"/>
              <a:t>要比</a:t>
            </a:r>
            <a:r>
              <a:rPr lang="en-US" altLang="zh-CN" dirty="0"/>
              <a:t>Cloud</a:t>
            </a:r>
            <a:r>
              <a:rPr lang="zh-CN" altLang="en-US" dirty="0"/>
              <a:t>贵一些；需要考虑</a:t>
            </a:r>
            <a:r>
              <a:rPr lang="en-US" altLang="zh-CN" dirty="0"/>
              <a:t>Edge</a:t>
            </a:r>
            <a:r>
              <a:rPr lang="zh-CN" altLang="en-US" dirty="0"/>
              <a:t>计算资源的变动</a:t>
            </a:r>
            <a:r>
              <a:rPr lang="en-US" altLang="zh-CN" dirty="0"/>
              <a:t>(</a:t>
            </a:r>
            <a:r>
              <a:rPr lang="zh-CN" altLang="en-US" dirty="0"/>
              <a:t>有富裕资源的时候，可以卸载一部分</a:t>
            </a:r>
            <a:r>
              <a:rPr lang="en-US" altLang="zh-CN" dirty="0"/>
              <a:t>Cloud Security</a:t>
            </a:r>
            <a:r>
              <a:rPr lang="zh-CN" altLang="en-US" dirty="0"/>
              <a:t>的计算到</a:t>
            </a:r>
            <a:r>
              <a:rPr lang="en-US" altLang="zh-CN" dirty="0"/>
              <a:t>Edge)—</a:t>
            </a:r>
            <a:r>
              <a:rPr lang="zh-CN" altLang="en-US" dirty="0"/>
              <a:t>比较成本收益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8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F8C94-4377-4623-8D33-7ADF3A10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+</a:t>
            </a:r>
            <a:r>
              <a:rPr lang="zh-CN" altLang="en-US" dirty="0"/>
              <a:t>资料收集，模拟计算规则分配过程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0F847-6773-4FE5-B174-7B0EB0F3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Snort</a:t>
            </a:r>
            <a:r>
              <a:rPr lang="zh-CN" altLang="en-US" dirty="0"/>
              <a:t>的吞吐</a:t>
            </a:r>
            <a:r>
              <a:rPr lang="en-US" altLang="zh-CN" dirty="0"/>
              <a:t>-</a:t>
            </a:r>
            <a:r>
              <a:rPr lang="zh-CN" altLang="en-US" dirty="0"/>
              <a:t>规则数</a:t>
            </a:r>
            <a:endParaRPr lang="en-US" altLang="zh-CN" dirty="0"/>
          </a:p>
          <a:p>
            <a:pPr lvl="1"/>
            <a:r>
              <a:rPr lang="zh-CN" altLang="en-US" dirty="0"/>
              <a:t>得到“规则数量”、“</a:t>
            </a:r>
            <a:r>
              <a:rPr lang="en-US" altLang="zh-CN" dirty="0"/>
              <a:t>flow</a:t>
            </a:r>
            <a:r>
              <a:rPr lang="zh-CN" altLang="en-US" dirty="0"/>
              <a:t>数量”和“计算资源”占用的关系</a:t>
            </a:r>
            <a:endParaRPr lang="en-US" altLang="zh-CN" dirty="0"/>
          </a:p>
          <a:p>
            <a:pPr lvl="2"/>
            <a:r>
              <a:rPr lang="en-US" altLang="zh-CN" dirty="0"/>
              <a:t>Packet level</a:t>
            </a:r>
            <a:r>
              <a:rPr lang="zh-CN" altLang="en-US" dirty="0"/>
              <a:t>： 应该和</a:t>
            </a:r>
            <a:r>
              <a:rPr lang="en-US" altLang="zh-CN" dirty="0"/>
              <a:t>flow</a:t>
            </a:r>
            <a:r>
              <a:rPr lang="zh-CN" altLang="en-US" dirty="0"/>
              <a:t>数量无关，每个</a:t>
            </a:r>
            <a:r>
              <a:rPr lang="en-US" altLang="zh-CN" dirty="0"/>
              <a:t>packet</a:t>
            </a:r>
            <a:r>
              <a:rPr lang="zh-CN" altLang="en-US" dirty="0"/>
              <a:t>都需要做测量计算</a:t>
            </a:r>
            <a:endParaRPr lang="en-US" altLang="zh-CN" dirty="0"/>
          </a:p>
          <a:p>
            <a:pPr lvl="2"/>
            <a:r>
              <a:rPr lang="en-US" altLang="zh-CN" dirty="0"/>
              <a:t>Flow level</a:t>
            </a:r>
            <a:r>
              <a:rPr lang="zh-CN" altLang="en-US" dirty="0"/>
              <a:t>：由于需要保存</a:t>
            </a:r>
            <a:r>
              <a:rPr lang="en-US" altLang="zh-CN" dirty="0"/>
              <a:t>session</a:t>
            </a:r>
            <a:r>
              <a:rPr lang="zh-CN" altLang="en-US" dirty="0"/>
              <a:t>的状态，</a:t>
            </a:r>
            <a:r>
              <a:rPr lang="en-US" altLang="zh-CN" dirty="0"/>
              <a:t>flow</a:t>
            </a:r>
            <a:r>
              <a:rPr lang="zh-CN" altLang="en-US" dirty="0"/>
              <a:t>数量过多的情况下，计算资源增加高于线性。规则数较多的时候，部分规则放置到</a:t>
            </a:r>
            <a:r>
              <a:rPr lang="en-US" altLang="zh-CN" dirty="0"/>
              <a:t>edge</a:t>
            </a:r>
            <a:r>
              <a:rPr lang="zh-CN" altLang="en-US" dirty="0"/>
              <a:t>上能减少计算量</a:t>
            </a:r>
            <a:r>
              <a:rPr lang="en-US" altLang="zh-CN" dirty="0"/>
              <a:t>(</a:t>
            </a:r>
            <a:r>
              <a:rPr lang="zh-CN" altLang="en-US" dirty="0"/>
              <a:t>分而治之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Cloud</a:t>
            </a:r>
            <a:r>
              <a:rPr lang="zh-CN" altLang="en-US" dirty="0"/>
              <a:t>的</a:t>
            </a:r>
            <a:r>
              <a:rPr lang="en-US" altLang="zh-CN" dirty="0"/>
              <a:t>Monitor</a:t>
            </a:r>
            <a:r>
              <a:rPr lang="zh-CN" altLang="en-US" dirty="0"/>
              <a:t>是否放置到</a:t>
            </a:r>
            <a:r>
              <a:rPr lang="en-US" altLang="zh-CN" dirty="0"/>
              <a:t>Edge</a:t>
            </a:r>
            <a:r>
              <a:rPr lang="zh-CN" altLang="en-US" dirty="0"/>
              <a:t>上？</a:t>
            </a:r>
            <a:endParaRPr lang="en-US" altLang="zh-CN" dirty="0"/>
          </a:p>
          <a:p>
            <a:pPr lvl="1"/>
            <a:r>
              <a:rPr lang="zh-CN" altLang="en-US" dirty="0"/>
              <a:t>如果针对</a:t>
            </a:r>
            <a:r>
              <a:rPr lang="en-US" altLang="zh-CN" dirty="0"/>
              <a:t>Cloud</a:t>
            </a:r>
            <a:r>
              <a:rPr lang="zh-CN" altLang="en-US" dirty="0"/>
              <a:t>的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的检测放到了</a:t>
            </a:r>
            <a:r>
              <a:rPr lang="en-US" altLang="zh-CN" dirty="0"/>
              <a:t>Edge</a:t>
            </a:r>
            <a:r>
              <a:rPr lang="zh-CN" altLang="en-US" dirty="0"/>
              <a:t>，</a:t>
            </a:r>
            <a:r>
              <a:rPr lang="en-US" altLang="zh-CN" dirty="0"/>
              <a:t>Monitor</a:t>
            </a:r>
            <a:r>
              <a:rPr lang="zh-CN" altLang="en-US" dirty="0"/>
              <a:t>同时卸载上去其实是在搭便车（</a:t>
            </a:r>
            <a:r>
              <a:rPr lang="en-US" altLang="zh-CN" dirty="0"/>
              <a:t>monitor</a:t>
            </a:r>
            <a:r>
              <a:rPr lang="zh-CN" altLang="en-US" dirty="0"/>
              <a:t>的卸载大致等同于增加了</a:t>
            </a:r>
            <a:r>
              <a:rPr lang="en-US" altLang="zh-CN" dirty="0"/>
              <a:t>snort</a:t>
            </a:r>
            <a:r>
              <a:rPr lang="zh-CN" altLang="en-US" dirty="0"/>
              <a:t>规则数量，根据</a:t>
            </a:r>
            <a:r>
              <a:rPr lang="en-US" altLang="zh-CN" dirty="0"/>
              <a:t>snort</a:t>
            </a:r>
            <a:r>
              <a:rPr lang="zh-CN" altLang="en-US" dirty="0"/>
              <a:t>规则数量上升后带来的计算资源占用的变化，考虑是否卸载</a:t>
            </a:r>
            <a:r>
              <a:rPr lang="en-US" altLang="zh-CN" dirty="0"/>
              <a:t>Monitor</a:t>
            </a:r>
            <a:r>
              <a:rPr lang="zh-CN" altLang="en-US" dirty="0"/>
              <a:t>到</a:t>
            </a:r>
            <a:r>
              <a:rPr lang="en-US" altLang="zh-CN" dirty="0"/>
              <a:t>Edge</a:t>
            </a:r>
            <a:r>
              <a:rPr lang="zh-CN" altLang="en-US" dirty="0"/>
              <a:t>上）</a:t>
            </a:r>
            <a:endParaRPr lang="en-US" altLang="zh-CN" dirty="0"/>
          </a:p>
          <a:p>
            <a:pPr lvl="1"/>
            <a:r>
              <a:rPr lang="zh-CN" altLang="en-US" dirty="0"/>
              <a:t>还未想清楚</a:t>
            </a:r>
          </a:p>
        </p:txBody>
      </p:sp>
    </p:spTree>
    <p:extLst>
      <p:ext uri="{BB962C8B-B14F-4D97-AF65-F5344CB8AC3E}">
        <p14:creationId xmlns:p14="http://schemas.microsoft.com/office/powerpoint/2010/main" val="398543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D8E71-A255-42BE-8903-0BB934AA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F3A62-0367-4951-A67B-180B41BD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布置一些到了</a:t>
            </a:r>
            <a:r>
              <a:rPr lang="en-US" altLang="zh-CN" dirty="0"/>
              <a:t>Edge</a:t>
            </a:r>
            <a:r>
              <a:rPr lang="zh-CN" altLang="en-US" dirty="0"/>
              <a:t>上，前方需要布置</a:t>
            </a:r>
            <a:r>
              <a:rPr lang="en-US" altLang="zh-CN" dirty="0"/>
              <a:t>IPS</a:t>
            </a:r>
            <a:r>
              <a:rPr lang="zh-CN" altLang="en-US" dirty="0"/>
              <a:t>；既然可以使用</a:t>
            </a:r>
            <a:r>
              <a:rPr lang="en-US" altLang="zh-CN" dirty="0"/>
              <a:t>NFV</a:t>
            </a:r>
            <a:r>
              <a:rPr lang="zh-CN" altLang="en-US" dirty="0"/>
              <a:t>，需要考虑如何充分利用</a:t>
            </a:r>
            <a:r>
              <a:rPr lang="en-US" altLang="zh-CN" dirty="0"/>
              <a:t>Edge</a:t>
            </a:r>
            <a:r>
              <a:rPr lang="zh-CN" altLang="en-US" dirty="0"/>
              <a:t>上的</a:t>
            </a:r>
            <a:r>
              <a:rPr lang="en-US" altLang="zh-CN" dirty="0"/>
              <a:t>IPS(IPS</a:t>
            </a:r>
            <a:r>
              <a:rPr lang="zh-CN" altLang="en-US" dirty="0"/>
              <a:t>多做一些事情，可能就给整体带来较大的收益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Virtualization</a:t>
            </a:r>
            <a:r>
              <a:rPr lang="zh-CN" altLang="en-US" dirty="0"/>
              <a:t>使得</a:t>
            </a:r>
            <a:r>
              <a:rPr lang="en-US" altLang="zh-CN" dirty="0"/>
              <a:t>Security</a:t>
            </a:r>
            <a:r>
              <a:rPr lang="zh-CN" altLang="en-US" dirty="0"/>
              <a:t>可以直接用</a:t>
            </a:r>
            <a:r>
              <a:rPr lang="en-US" altLang="zh-CN" dirty="0"/>
              <a:t>IT</a:t>
            </a:r>
            <a:r>
              <a:rPr lang="zh-CN" altLang="en-US" dirty="0"/>
              <a:t>资源做，</a:t>
            </a:r>
            <a:r>
              <a:rPr lang="en-US" altLang="zh-CN" dirty="0"/>
              <a:t>IT</a:t>
            </a:r>
            <a:r>
              <a:rPr lang="zh-CN" altLang="en-US" dirty="0"/>
              <a:t>和</a:t>
            </a:r>
            <a:r>
              <a:rPr lang="en-US" altLang="zh-CN" dirty="0"/>
              <a:t>Security</a:t>
            </a:r>
            <a:r>
              <a:rPr lang="zh-CN" altLang="en-US" dirty="0"/>
              <a:t>可以同时考虑。</a:t>
            </a:r>
            <a:r>
              <a:rPr lang="en-US" altLang="zh-CN" dirty="0"/>
              <a:t>ISP</a:t>
            </a:r>
            <a:r>
              <a:rPr lang="zh-CN" altLang="en-US" dirty="0"/>
              <a:t>提供了</a:t>
            </a:r>
            <a:r>
              <a:rPr lang="en-US" altLang="zh-CN" dirty="0"/>
              <a:t>IT</a:t>
            </a:r>
            <a:r>
              <a:rPr lang="zh-CN" altLang="en-US" dirty="0"/>
              <a:t>资源中的</a:t>
            </a:r>
            <a:r>
              <a:rPr lang="en-US" altLang="zh-CN" dirty="0"/>
              <a:t>Network</a:t>
            </a:r>
            <a:r>
              <a:rPr lang="zh-CN" altLang="en-US" dirty="0"/>
              <a:t>资源，未来使用</a:t>
            </a:r>
            <a:r>
              <a:rPr lang="en-US" altLang="zh-CN" dirty="0"/>
              <a:t>SD-WAN</a:t>
            </a:r>
            <a:r>
              <a:rPr lang="zh-CN" altLang="en-US" dirty="0"/>
              <a:t>，是否</a:t>
            </a:r>
            <a:r>
              <a:rPr lang="en-US" altLang="zh-CN" dirty="0"/>
              <a:t>ISP</a:t>
            </a:r>
            <a:r>
              <a:rPr lang="zh-CN" altLang="en-US" dirty="0"/>
              <a:t>可以同时一起提供</a:t>
            </a:r>
            <a:r>
              <a:rPr lang="en-US" altLang="zh-CN" dirty="0"/>
              <a:t>Network Security</a:t>
            </a:r>
            <a:r>
              <a:rPr lang="zh-CN" altLang="en-US" dirty="0"/>
              <a:t>，或者至少允许他人付费请求能力？</a:t>
            </a:r>
          </a:p>
        </p:txBody>
      </p:sp>
    </p:spTree>
    <p:extLst>
      <p:ext uri="{BB962C8B-B14F-4D97-AF65-F5344CB8AC3E}">
        <p14:creationId xmlns:p14="http://schemas.microsoft.com/office/powerpoint/2010/main" val="285965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80FA9-7B4A-447C-AAC5-234CE984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&amp; QA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4BCD6-E389-4943-8F11-92D51AFA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有些内容可能了解的不是很清楚，或者思考的有缺漏；欢迎指正。</a:t>
            </a:r>
          </a:p>
        </p:txBody>
      </p:sp>
    </p:spTree>
    <p:extLst>
      <p:ext uri="{BB962C8B-B14F-4D97-AF65-F5344CB8AC3E}">
        <p14:creationId xmlns:p14="http://schemas.microsoft.com/office/powerpoint/2010/main" val="17557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7FCF8-3651-4DC0-B539-824BABF5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CE92B-C68C-461F-963D-3B3EFF78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架构的演化</a:t>
            </a:r>
            <a:endParaRPr lang="en-US" altLang="zh-CN" dirty="0"/>
          </a:p>
          <a:p>
            <a:pPr lvl="1"/>
            <a:r>
              <a:rPr lang="en-US" altLang="zh-CN" dirty="0"/>
              <a:t>Hardware </a:t>
            </a:r>
            <a:r>
              <a:rPr lang="en-US" altLang="zh-CN" dirty="0">
                <a:sym typeface="Wingdings" panose="05000000000000000000" pitchFamily="2" charset="2"/>
              </a:rPr>
              <a:t> Cloud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Computing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 ? Edge Computing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Network</a:t>
            </a:r>
            <a:r>
              <a:rPr lang="zh-CN" altLang="en-US" dirty="0"/>
              <a:t>的演化</a:t>
            </a:r>
            <a:endParaRPr lang="en-US" altLang="zh-CN" dirty="0"/>
          </a:p>
          <a:p>
            <a:pPr lvl="1"/>
            <a:r>
              <a:rPr lang="en-US" altLang="zh-CN" dirty="0"/>
              <a:t>Hardware </a:t>
            </a:r>
            <a:r>
              <a:rPr lang="en-US" altLang="zh-CN" dirty="0">
                <a:sym typeface="Wingdings" panose="05000000000000000000" pitchFamily="2" charset="2"/>
              </a:rPr>
              <a:t> SDN+NFV in Datacenter ? SD-WAN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</a:t>
            </a:r>
            <a:r>
              <a:rPr lang="zh-CN" altLang="en-US" dirty="0"/>
              <a:t>下的</a:t>
            </a:r>
            <a:r>
              <a:rPr lang="en-US" altLang="zh-CN" dirty="0"/>
              <a:t>IDPS</a:t>
            </a:r>
            <a:r>
              <a:rPr lang="zh-CN" altLang="en-US" dirty="0"/>
              <a:t>的演化</a:t>
            </a:r>
            <a:endParaRPr lang="en-US" altLang="zh-CN" dirty="0"/>
          </a:p>
          <a:p>
            <a:pPr lvl="1"/>
            <a:r>
              <a:rPr lang="en-US" altLang="zh-CN" dirty="0"/>
              <a:t>Middlebox hardware </a:t>
            </a:r>
            <a:r>
              <a:rPr lang="en-US" altLang="zh-CN" dirty="0">
                <a:sym typeface="Wingdings" panose="05000000000000000000" pitchFamily="2" charset="2"/>
              </a:rPr>
              <a:t> IPS in DC ?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4B0A18-5530-47A4-B8F4-5FB70096F26D}"/>
              </a:ext>
            </a:extLst>
          </p:cNvPr>
          <p:cNvSpPr txBox="1"/>
          <p:nvPr/>
        </p:nvSpPr>
        <p:spPr>
          <a:xfrm>
            <a:off x="9889588" y="2940147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5G in ISP</a:t>
            </a:r>
            <a:endParaRPr lang="zh-CN" altLang="en-US" sz="36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ABD43B3-8B41-4C4A-B9A7-354D01BFE4B4}"/>
              </a:ext>
            </a:extLst>
          </p:cNvPr>
          <p:cNvCxnSpPr/>
          <p:nvPr/>
        </p:nvCxnSpPr>
        <p:spPr>
          <a:xfrm>
            <a:off x="8159262" y="2560320"/>
            <a:ext cx="1617784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9A09CB-F543-4C3A-9B81-4BA3A07642A2}"/>
              </a:ext>
            </a:extLst>
          </p:cNvPr>
          <p:cNvCxnSpPr>
            <a:cxnSpLocks/>
          </p:cNvCxnSpPr>
          <p:nvPr/>
        </p:nvCxnSpPr>
        <p:spPr>
          <a:xfrm flipV="1">
            <a:off x="7976382" y="3429000"/>
            <a:ext cx="1786596" cy="3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AF25DC-2E35-4A09-B708-0AE05D33EBFE}"/>
              </a:ext>
            </a:extLst>
          </p:cNvPr>
          <p:cNvCxnSpPr/>
          <p:nvPr/>
        </p:nvCxnSpPr>
        <p:spPr>
          <a:xfrm>
            <a:off x="7849772" y="5247249"/>
            <a:ext cx="1533379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DD234F8-6F28-4423-A621-F303033EB303}"/>
              </a:ext>
            </a:extLst>
          </p:cNvPr>
          <p:cNvSpPr txBox="1"/>
          <p:nvPr/>
        </p:nvSpPr>
        <p:spPr>
          <a:xfrm>
            <a:off x="9200271" y="5630734"/>
            <a:ext cx="1961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What is it?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5057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02BFD-2F7B-4EA8-995A-73B2FDE5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ISP</a:t>
            </a:r>
            <a:endParaRPr lang="zh-CN" altLang="en-US" dirty="0"/>
          </a:p>
        </p:txBody>
      </p:sp>
      <p:pic>
        <p:nvPicPr>
          <p:cNvPr id="1026" name="Picture 2" descr="IP BackBone &#10;Access &#10;Network &#10;Fariy ">
            <a:extLst>
              <a:ext uri="{FF2B5EF4-FFF2-40B4-BE49-F238E27FC236}">
                <a16:creationId xmlns:a16="http://schemas.microsoft.com/office/drawing/2014/main" id="{C9E1D517-48C0-4442-A143-79ED14895D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73" y="1445162"/>
            <a:ext cx="7720253" cy="528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F7B8AA-A230-4D1E-BC81-E8BD1686C611}"/>
              </a:ext>
            </a:extLst>
          </p:cNvPr>
          <p:cNvSpPr txBox="1"/>
          <p:nvPr/>
        </p:nvSpPr>
        <p:spPr>
          <a:xfrm>
            <a:off x="10705631" y="6453499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Internet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83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D6DB9-0E63-45D5-BFC2-8C98FAC4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00456-D4CC-49CF-ACCE-E7238D2C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3782" cy="748763"/>
          </a:xfrm>
        </p:spPr>
        <p:txBody>
          <a:bodyPr/>
          <a:lstStyle/>
          <a:p>
            <a:r>
              <a:rPr lang="en-US" altLang="zh-CN" dirty="0"/>
              <a:t>NFV + Edge Computing</a:t>
            </a:r>
            <a:endParaRPr lang="zh-CN" altLang="en-US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AF0A3F42-63DC-410D-9DDE-2A3D04E1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3" y="0"/>
            <a:ext cx="6351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1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7A803-4F72-4077-A359-BA602DCD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IPS in Cloud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225FC-ADE8-48CB-A056-A566AFA4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security.aliyun.com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4BBD3F-B653-461C-B82F-FEB41591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5" y="2448333"/>
            <a:ext cx="9026769" cy="44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2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94B2E-8594-4BCE-93AF-582B0F7C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DDoS is a big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4A145-EAA1-49EF-A96A-0AB8ADE0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&lt;2019</a:t>
            </a:r>
            <a:r>
              <a:rPr lang="zh-CN" altLang="en-US" dirty="0"/>
              <a:t>上半年</a:t>
            </a:r>
            <a:r>
              <a:rPr lang="en-US" altLang="zh-CN" dirty="0"/>
              <a:t>DDoS</a:t>
            </a:r>
            <a:r>
              <a:rPr lang="zh-CN" altLang="en-US" dirty="0"/>
              <a:t>攻击态势报告</a:t>
            </a:r>
            <a:r>
              <a:rPr lang="en-US" altLang="zh-CN" dirty="0"/>
              <a:t>&gt;(</a:t>
            </a:r>
            <a:r>
              <a:rPr lang="zh-CN" altLang="en-US" dirty="0"/>
              <a:t>阿里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b="1" dirty="0"/>
              <a:t>1. Tb</a:t>
            </a:r>
            <a:r>
              <a:rPr lang="zh-CN" altLang="en-US" b="1" dirty="0"/>
              <a:t>级攻击时代已经到来。</a:t>
            </a:r>
            <a:r>
              <a:rPr lang="en-US" altLang="zh-CN" dirty="0"/>
              <a:t>2019</a:t>
            </a:r>
            <a:r>
              <a:rPr lang="zh-CN" altLang="en-US" dirty="0"/>
              <a:t>年上半年已经出现持续</a:t>
            </a:r>
            <a:r>
              <a:rPr lang="en-US" altLang="zh-CN" dirty="0"/>
              <a:t>2</a:t>
            </a:r>
            <a:r>
              <a:rPr lang="zh-CN" altLang="en-US" dirty="0"/>
              <a:t>个月攻击接近</a:t>
            </a:r>
            <a:r>
              <a:rPr lang="en-US" altLang="zh-CN" dirty="0"/>
              <a:t>Tb</a:t>
            </a:r>
            <a:r>
              <a:rPr lang="zh-CN" altLang="en-US" dirty="0"/>
              <a:t>级，大流量攻击以</a:t>
            </a:r>
            <a:r>
              <a:rPr lang="en-US" altLang="zh-CN" dirty="0"/>
              <a:t>TCP</a:t>
            </a:r>
            <a:r>
              <a:rPr lang="zh-CN" altLang="en-US" dirty="0"/>
              <a:t>类攻击为主，单一网段攻击流量持续且流量大，目前已监控到单一</a:t>
            </a:r>
            <a:r>
              <a:rPr lang="en-US" altLang="zh-CN" dirty="0"/>
              <a:t>C</a:t>
            </a:r>
            <a:r>
              <a:rPr lang="zh-CN" altLang="en-US" dirty="0"/>
              <a:t>段流量近</a:t>
            </a:r>
            <a:r>
              <a:rPr lang="en-US" altLang="zh-CN" dirty="0"/>
              <a:t>200G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4. </a:t>
            </a:r>
            <a:r>
              <a:rPr lang="zh-CN" altLang="en-US" b="1" dirty="0"/>
              <a:t>伪装成正常应用的恶意</a:t>
            </a:r>
            <a:r>
              <a:rPr lang="en-US" altLang="zh-CN" b="1" dirty="0"/>
              <a:t>APP</a:t>
            </a:r>
            <a:r>
              <a:rPr lang="zh-CN" altLang="en-US" b="1" dirty="0"/>
              <a:t>已让海量</a:t>
            </a:r>
            <a:r>
              <a:rPr lang="zh-CN" altLang="en-US" b="1" dirty="0">
                <a:solidFill>
                  <a:srgbClr val="FF0000"/>
                </a:solidFill>
              </a:rPr>
              <a:t>移动设备</a:t>
            </a:r>
            <a:r>
              <a:rPr lang="zh-CN" altLang="en-US" b="1" dirty="0"/>
              <a:t>成为新一代肉鸡。</a:t>
            </a:r>
            <a:r>
              <a:rPr lang="zh-CN" altLang="en-US" dirty="0"/>
              <a:t>攻击者可以轻易在不触发限速防御策略的情况下实现攻击，让</a:t>
            </a:r>
            <a:r>
              <a:rPr lang="zh-CN" altLang="en-US" b="1" dirty="0">
                <a:solidFill>
                  <a:srgbClr val="FF0000"/>
                </a:solidFill>
              </a:rPr>
              <a:t>限速和黑名单</a:t>
            </a:r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肉鸡时代曾是“一键止血”的防御方式失效。对于个人用户而言，切勿从非正规渠道安装未经审核的</a:t>
            </a:r>
            <a:r>
              <a:rPr lang="en-US" altLang="zh-CN" dirty="0"/>
              <a:t>APP</a:t>
            </a:r>
            <a:r>
              <a:rPr lang="zh-CN" altLang="en-US" dirty="0"/>
              <a:t>，让自己手机沦为黑灰产的工具。</a:t>
            </a:r>
            <a:br>
              <a:rPr lang="zh-CN" altLang="en-US" dirty="0"/>
            </a:br>
            <a:endParaRPr lang="zh-CN" altLang="en-US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0D448E-9066-4A64-A968-2DF519C60A2A}"/>
              </a:ext>
            </a:extLst>
          </p:cNvPr>
          <p:cNvCxnSpPr>
            <a:cxnSpLocks/>
          </p:cNvCxnSpPr>
          <p:nvPr/>
        </p:nvCxnSpPr>
        <p:spPr>
          <a:xfrm flipH="1">
            <a:off x="8440616" y="1825625"/>
            <a:ext cx="815926" cy="204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03FB45D-E7CA-4345-B8F1-A2292F3E1C44}"/>
              </a:ext>
            </a:extLst>
          </p:cNvPr>
          <p:cNvCxnSpPr/>
          <p:nvPr/>
        </p:nvCxnSpPr>
        <p:spPr>
          <a:xfrm flipH="1">
            <a:off x="4642338" y="844062"/>
            <a:ext cx="2433711" cy="18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8A671C-CA03-41AF-8994-1A3916AF30F3}"/>
              </a:ext>
            </a:extLst>
          </p:cNvPr>
          <p:cNvSpPr txBox="1"/>
          <p:nvPr/>
        </p:nvSpPr>
        <p:spPr>
          <a:xfrm>
            <a:off x="7025003" y="4963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从集中式防护，走向分布式防护？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4D94C5-AFD4-43D1-BF3E-0D40EC7F4BF1}"/>
              </a:ext>
            </a:extLst>
          </p:cNvPr>
          <p:cNvSpPr txBox="1"/>
          <p:nvPr/>
        </p:nvSpPr>
        <p:spPr>
          <a:xfrm>
            <a:off x="7698388" y="1269718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移动设备的接入的</a:t>
            </a:r>
            <a:r>
              <a:rPr lang="en-US" altLang="zh-CN" dirty="0"/>
              <a:t>ISP</a:t>
            </a:r>
            <a:r>
              <a:rPr lang="zh-CN" altLang="en-US" dirty="0"/>
              <a:t>内网需要加入防护？</a:t>
            </a:r>
            <a:endParaRPr lang="en-US" altLang="zh-CN" dirty="0"/>
          </a:p>
          <a:p>
            <a:r>
              <a:rPr lang="zh-CN" altLang="en-US" dirty="0"/>
              <a:t>长时间的</a:t>
            </a:r>
            <a:r>
              <a:rPr lang="en-US" altLang="zh-CN" dirty="0"/>
              <a:t>DDoS</a:t>
            </a:r>
            <a:r>
              <a:rPr lang="zh-CN" altLang="en-US" dirty="0"/>
              <a:t>攻击，需要尽早掐断源头</a:t>
            </a:r>
          </a:p>
        </p:txBody>
      </p:sp>
    </p:spTree>
    <p:extLst>
      <p:ext uri="{BB962C8B-B14F-4D97-AF65-F5344CB8AC3E}">
        <p14:creationId xmlns:p14="http://schemas.microsoft.com/office/powerpoint/2010/main" val="343217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7FCF8-3651-4DC0-B539-824BABF5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CE92B-C68C-461F-963D-3B3EFF78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架构的演化</a:t>
            </a:r>
            <a:endParaRPr lang="en-US" altLang="zh-CN" dirty="0"/>
          </a:p>
          <a:p>
            <a:pPr lvl="1"/>
            <a:r>
              <a:rPr lang="en-US" altLang="zh-CN" dirty="0"/>
              <a:t>Hardware </a:t>
            </a:r>
            <a:r>
              <a:rPr lang="en-US" altLang="zh-CN" dirty="0">
                <a:sym typeface="Wingdings" panose="05000000000000000000" pitchFamily="2" charset="2"/>
              </a:rPr>
              <a:t> Cloud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Computing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 ? Edge Computing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Network</a:t>
            </a:r>
            <a:r>
              <a:rPr lang="zh-CN" altLang="en-US" dirty="0"/>
              <a:t>的演化</a:t>
            </a:r>
            <a:endParaRPr lang="en-US" altLang="zh-CN" dirty="0"/>
          </a:p>
          <a:p>
            <a:pPr lvl="1"/>
            <a:r>
              <a:rPr lang="en-US" altLang="zh-CN" dirty="0"/>
              <a:t>Hardware </a:t>
            </a:r>
            <a:r>
              <a:rPr lang="en-US" altLang="zh-CN" dirty="0">
                <a:sym typeface="Wingdings" panose="05000000000000000000" pitchFamily="2" charset="2"/>
              </a:rPr>
              <a:t> SDN+NFV in Datacenter ? SD-WAN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</a:t>
            </a:r>
            <a:r>
              <a:rPr lang="zh-CN" altLang="en-US" dirty="0"/>
              <a:t>下的</a:t>
            </a:r>
            <a:r>
              <a:rPr lang="en-US" altLang="zh-CN" dirty="0"/>
              <a:t>IDPS</a:t>
            </a:r>
            <a:r>
              <a:rPr lang="zh-CN" altLang="en-US" dirty="0"/>
              <a:t>的演化</a:t>
            </a:r>
            <a:endParaRPr lang="en-US" altLang="zh-CN" dirty="0"/>
          </a:p>
          <a:p>
            <a:pPr lvl="1"/>
            <a:r>
              <a:rPr lang="en-US" altLang="zh-CN" dirty="0"/>
              <a:t>Middlebox hardware </a:t>
            </a:r>
            <a:r>
              <a:rPr lang="en-US" altLang="zh-CN" dirty="0">
                <a:sym typeface="Wingdings" panose="05000000000000000000" pitchFamily="2" charset="2"/>
              </a:rPr>
              <a:t> IPS in DC ?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IPS in WAN?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4B0A18-5530-47A4-B8F4-5FB70096F26D}"/>
              </a:ext>
            </a:extLst>
          </p:cNvPr>
          <p:cNvSpPr txBox="1"/>
          <p:nvPr/>
        </p:nvSpPr>
        <p:spPr>
          <a:xfrm>
            <a:off x="9889588" y="2940147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5G in ISP</a:t>
            </a:r>
            <a:endParaRPr lang="zh-CN" altLang="en-US" sz="36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ABD43B3-8B41-4C4A-B9A7-354D01BFE4B4}"/>
              </a:ext>
            </a:extLst>
          </p:cNvPr>
          <p:cNvCxnSpPr/>
          <p:nvPr/>
        </p:nvCxnSpPr>
        <p:spPr>
          <a:xfrm>
            <a:off x="8159262" y="2560320"/>
            <a:ext cx="1617784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9A09CB-F543-4C3A-9B81-4BA3A07642A2}"/>
              </a:ext>
            </a:extLst>
          </p:cNvPr>
          <p:cNvCxnSpPr>
            <a:cxnSpLocks/>
          </p:cNvCxnSpPr>
          <p:nvPr/>
        </p:nvCxnSpPr>
        <p:spPr>
          <a:xfrm flipV="1">
            <a:off x="7976382" y="3429000"/>
            <a:ext cx="1786596" cy="3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AF25DC-2E35-4A09-B708-0AE05D33EBFE}"/>
              </a:ext>
            </a:extLst>
          </p:cNvPr>
          <p:cNvCxnSpPr/>
          <p:nvPr/>
        </p:nvCxnSpPr>
        <p:spPr>
          <a:xfrm>
            <a:off x="7849772" y="5247249"/>
            <a:ext cx="1533379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DD234F8-6F28-4423-A621-F303033EB303}"/>
              </a:ext>
            </a:extLst>
          </p:cNvPr>
          <p:cNvSpPr txBox="1"/>
          <p:nvPr/>
        </p:nvSpPr>
        <p:spPr>
          <a:xfrm>
            <a:off x="9200271" y="5630734"/>
            <a:ext cx="1961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What is it?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856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C954C-B82F-479E-AC6F-6AC31563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阿里云高防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CF909-5108-4C31-9DB4-6180541E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肉鸡时代，企业抵御肉鸡</a:t>
            </a:r>
            <a:r>
              <a:rPr lang="en-US" altLang="zh-CN" dirty="0"/>
              <a:t>DDoS</a:t>
            </a:r>
            <a:r>
              <a:rPr lang="zh-CN" altLang="en-US" dirty="0"/>
              <a:t>攻击的做法相对简单粗暴： </a:t>
            </a:r>
            <a:endParaRPr lang="en-US" altLang="zh-CN" dirty="0"/>
          </a:p>
          <a:p>
            <a:pPr lvl="1"/>
            <a:r>
              <a:rPr lang="zh-CN" altLang="en-US" dirty="0"/>
              <a:t>检测单元：请求频率 </a:t>
            </a:r>
            <a:endParaRPr lang="en-US" altLang="zh-CN" dirty="0"/>
          </a:p>
          <a:p>
            <a:pPr lvl="1"/>
            <a:r>
              <a:rPr lang="zh-CN" altLang="en-US" dirty="0"/>
              <a:t>执行动作：限速和黑名单 </a:t>
            </a:r>
            <a:endParaRPr lang="en-US" altLang="zh-CN" dirty="0"/>
          </a:p>
          <a:p>
            <a:pPr lvl="1"/>
            <a:r>
              <a:rPr lang="zh-CN" altLang="en-US" dirty="0"/>
              <a:t>在无法有效防御的情况下，还需要人工介入抓包分析。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当海量移动设备成为新的攻击源，应该采用更为 纵深、智能的防护手段：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丰富攻击流量识别的维度，将每个请求实时的解析出多维度的检测单元； </a:t>
            </a:r>
            <a:endParaRPr lang="en-US" altLang="zh-CN" dirty="0"/>
          </a:p>
          <a:p>
            <a:pPr lvl="1"/>
            <a:r>
              <a:rPr lang="en-US" altLang="zh-CN" dirty="0"/>
              <a:t> 2.</a:t>
            </a:r>
            <a:r>
              <a:rPr lang="zh-CN" altLang="en-US" dirty="0"/>
              <a:t>防护策略的执行需要与多维度的识别相匹配，需要有精细、灵活、丰富的访问控制单元，让各个 维度有机组合，层层过滤攻击流量； </a:t>
            </a:r>
            <a:endParaRPr lang="en-US" altLang="zh-CN" dirty="0"/>
          </a:p>
          <a:p>
            <a:pPr lvl="1"/>
            <a:r>
              <a:rPr lang="en-US" altLang="zh-CN" dirty="0"/>
              <a:t> 3.</a:t>
            </a:r>
            <a:r>
              <a:rPr lang="zh-CN" altLang="en-US" dirty="0"/>
              <a:t>机器智能替代人工排查，提升响应速度，降低业务中断时间。</a:t>
            </a:r>
          </a:p>
        </p:txBody>
      </p:sp>
    </p:spTree>
    <p:extLst>
      <p:ext uri="{BB962C8B-B14F-4D97-AF65-F5344CB8AC3E}">
        <p14:creationId xmlns:p14="http://schemas.microsoft.com/office/powerpoint/2010/main" val="161100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6B8B-E490-499C-876E-ED3185B6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IPS + Edge</a:t>
            </a:r>
            <a:r>
              <a:rPr lang="zh-CN" altLang="en-US" dirty="0"/>
              <a:t>设计框架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4A9E3-A7E2-4043-BC00-9E6AB32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/>
          <a:lstStyle/>
          <a:p>
            <a:r>
              <a:rPr lang="en-US" altLang="zh-CN" dirty="0"/>
              <a:t>Edge Service needs IPS, Cloud Service needs IPS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9CF1E-DC2A-4B64-9243-B08717B1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526"/>
            <a:ext cx="12192000" cy="4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6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926</Words>
  <Application>Microsoft Office PowerPoint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Wingdings</vt:lpstr>
      <vt:lpstr>Office 主题</vt:lpstr>
      <vt:lpstr>IDPS + Edge</vt:lpstr>
      <vt:lpstr>Background</vt:lpstr>
      <vt:lpstr>ISP</vt:lpstr>
      <vt:lpstr>5G</vt:lpstr>
      <vt:lpstr>IPS in Cloud</vt:lpstr>
      <vt:lpstr>DDoS is a big problem</vt:lpstr>
      <vt:lpstr>Background</vt:lpstr>
      <vt:lpstr>阿里云高防</vt:lpstr>
      <vt:lpstr>IPS + Edge设计框架</vt:lpstr>
      <vt:lpstr>如何放置各种IPS的rule？</vt:lpstr>
      <vt:lpstr>需要建模解决，规则放置问题</vt:lpstr>
      <vt:lpstr>实验+资料收集，模拟计算规则分配过程</vt:lpstr>
      <vt:lpstr>核心</vt:lpstr>
      <vt:lpstr>Thanks &amp;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IDPS+Edge</dc:title>
  <dc:creator/>
  <cp:lastModifiedBy>Jia Chengjun</cp:lastModifiedBy>
  <cp:revision>164</cp:revision>
  <dcterms:modified xsi:type="dcterms:W3CDTF">2019-10-30T10:47:32Z</dcterms:modified>
</cp:coreProperties>
</file>