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7" r:id="rId4"/>
    <p:sldId id="257" r:id="rId6"/>
    <p:sldId id="258" r:id="rId7"/>
    <p:sldId id="266" r:id="rId8"/>
    <p:sldId id="263" r:id="rId9"/>
    <p:sldId id="269" r:id="rId10"/>
    <p:sldId id="260" r:id="rId11"/>
    <p:sldId id="268" r:id="rId12"/>
    <p:sldId id="261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操作系统课程里面会涉及这方面内容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SP-PIFO</a:t>
            </a:r>
            <a:r>
              <a:rPr lang="zh-CN" altLang="en-US"/>
              <a:t>是</a:t>
            </a:r>
            <a:r>
              <a:rPr lang="en-US" altLang="zh-CN"/>
              <a:t>ETH Zurich</a:t>
            </a:r>
            <a:r>
              <a:rPr lang="zh-CN" altLang="en-US"/>
              <a:t>的工作，</a:t>
            </a:r>
            <a:r>
              <a:rPr lang="en-US" altLang="zh-CN"/>
              <a:t>AP</a:t>
            </a:r>
            <a:r>
              <a:rPr lang="zh-CN" altLang="en-US"/>
              <a:t>是</a:t>
            </a:r>
            <a:r>
              <a:rPr lang="en-US" altLang="zh-CN"/>
              <a:t>Jennifer</a:t>
            </a:r>
            <a:r>
              <a:rPr lang="zh-CN" altLang="en-US"/>
              <a:t>的博后；他们组也做</a:t>
            </a:r>
            <a:r>
              <a:rPr lang="en-US" altLang="zh-CN"/>
              <a:t>Verification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CalQueue</a:t>
            </a:r>
            <a:r>
              <a:rPr lang="zh-CN" altLang="en-US"/>
              <a:t>最后挂名的</a:t>
            </a:r>
            <a:r>
              <a:rPr lang="en-US" altLang="zh-CN"/>
              <a:t>AP</a:t>
            </a:r>
            <a:r>
              <a:rPr lang="zh-CN" altLang="en-US"/>
              <a:t>导师是</a:t>
            </a:r>
            <a:r>
              <a:rPr lang="en-US" altLang="zh-CN"/>
              <a:t>PIFO</a:t>
            </a:r>
            <a:r>
              <a:rPr lang="zh-CN" altLang="en-US"/>
              <a:t>的作者，</a:t>
            </a:r>
            <a:r>
              <a:rPr lang="en-US" altLang="zh-CN"/>
              <a:t>Nick</a:t>
            </a:r>
            <a:r>
              <a:rPr lang="zh-CN" altLang="en-US"/>
              <a:t>的博士生。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这里主要是根据我阅读相关</a:t>
            </a:r>
            <a:r>
              <a:rPr lang="en-US" altLang="zh-CN"/>
              <a:t>paper</a:t>
            </a:r>
            <a:r>
              <a:rPr lang="zh-CN" altLang="en-US"/>
              <a:t>做出的汇总和个人理解。</a:t>
            </a:r>
            <a:endParaRPr lang="zh-CN" altLang="en-US"/>
          </a:p>
          <a:p>
            <a:r>
              <a:rPr lang="zh-CN" altLang="en-US"/>
              <a:t>一般来说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MLFQ</a:t>
            </a:r>
            <a:r>
              <a:rPr lang="zh-CN" altLang="en-US"/>
              <a:t>是典型的</a:t>
            </a:r>
            <a:r>
              <a:rPr lang="en-US" altLang="zh-CN"/>
              <a:t>CPU</a:t>
            </a:r>
            <a:r>
              <a:rPr lang="zh-CN" altLang="en-US"/>
              <a:t>调度算法（为了识别出需要时间最短的任务），后来用在了</a:t>
            </a:r>
            <a:r>
              <a:rPr lang="en-US" altLang="zh-CN"/>
              <a:t>flow</a:t>
            </a:r>
            <a:r>
              <a:rPr lang="zh-CN" altLang="en-US"/>
              <a:t>调度上，往后延伸出多篇顶会</a:t>
            </a:r>
            <a:r>
              <a:rPr lang="en-US" altLang="zh-CN"/>
              <a:t>paper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order</a:t>
            </a:r>
            <a:r>
              <a:rPr lang="zh-CN" altLang="en-US"/>
              <a:t>重排遵循的目标主要有两个：优化系统（如流完成时间，这方面的典型是</a:t>
            </a:r>
            <a:r>
              <a:rPr lang="en-US" altLang="zh-CN"/>
              <a:t>seminar</a:t>
            </a:r>
            <a:r>
              <a:rPr lang="zh-CN" altLang="en-US"/>
              <a:t>分享过的</a:t>
            </a:r>
            <a:r>
              <a:rPr lang="en-US" altLang="zh-CN"/>
              <a:t>AuTO</a:t>
            </a:r>
            <a:r>
              <a:rPr lang="zh-CN" altLang="en-US"/>
              <a:t>：用</a:t>
            </a:r>
            <a:r>
              <a:rPr lang="en-US" altLang="zh-CN"/>
              <a:t>RL</a:t>
            </a:r>
            <a:r>
              <a:rPr lang="zh-CN" altLang="en-US"/>
              <a:t>的方法，和</a:t>
            </a:r>
            <a:r>
              <a:rPr lang="en-US" altLang="zh-CN"/>
              <a:t>pFabric</a:t>
            </a:r>
            <a:r>
              <a:rPr lang="zh-CN" altLang="en-US"/>
              <a:t>和</a:t>
            </a:r>
            <a:r>
              <a:rPr lang="en-US" altLang="zh-CN"/>
              <a:t>coflow</a:t>
            </a:r>
            <a:r>
              <a:rPr lang="zh-CN" altLang="en-US"/>
              <a:t>有些相似），另一个是人的要求（主要是公平性要求，</a:t>
            </a:r>
            <a:r>
              <a:rPr lang="en-US" altLang="zh-CN"/>
              <a:t>mHTB</a:t>
            </a:r>
            <a:r>
              <a:rPr lang="zh-CN" altLang="en-US"/>
              <a:t>和</a:t>
            </a:r>
            <a:r>
              <a:rPr lang="en-US" altLang="zh-CN"/>
              <a:t>WFQ</a:t>
            </a:r>
            <a:r>
              <a:rPr lang="zh-CN" altLang="en-US"/>
              <a:t>等都有关）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陈凯他们组基于</a:t>
            </a:r>
            <a:r>
              <a:rPr lang="en-US" altLang="zh-CN"/>
              <a:t>pFabric</a:t>
            </a:r>
            <a:r>
              <a:rPr lang="zh-CN" altLang="en-US"/>
              <a:t>往后用</a:t>
            </a:r>
            <a:r>
              <a:rPr lang="en-US" altLang="zh-CN"/>
              <a:t>MLFQ</a:t>
            </a:r>
            <a:r>
              <a:rPr lang="zh-CN" altLang="en-US"/>
              <a:t>来快速识别短流</a:t>
            </a:r>
            <a:r>
              <a:rPr lang="en-US" altLang="zh-CN"/>
              <a:t>(</a:t>
            </a:r>
            <a:r>
              <a:rPr lang="zh-CN" altLang="en-US"/>
              <a:t>借鉴的是</a:t>
            </a:r>
            <a:r>
              <a:rPr lang="en-US" altLang="zh-CN"/>
              <a:t>CPU</a:t>
            </a:r>
            <a:r>
              <a:rPr lang="zh-CN" altLang="en-US"/>
              <a:t>调度中的常用算法</a:t>
            </a:r>
            <a:r>
              <a:rPr lang="en-US" altLang="zh-CN"/>
              <a:t>)</a:t>
            </a:r>
            <a:r>
              <a:rPr lang="zh-CN" altLang="en-US"/>
              <a:t>、而后续用</a:t>
            </a:r>
            <a:r>
              <a:rPr lang="en-US" altLang="zh-CN"/>
              <a:t>ML</a:t>
            </a:r>
            <a:r>
              <a:rPr lang="zh-CN" altLang="en-US"/>
              <a:t>进一步优化</a:t>
            </a:r>
            <a:r>
              <a:rPr lang="en-US" altLang="zh-CN"/>
              <a:t>MLFQ</a:t>
            </a:r>
            <a:r>
              <a:rPr lang="zh-CN" altLang="en-US"/>
              <a:t>的工作</a:t>
            </a:r>
            <a:r>
              <a:rPr lang="en-US" altLang="zh-CN"/>
              <a:t>AuTO(Sigcomm'18)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我的理解是，我们</a:t>
            </a:r>
            <a:r>
              <a:rPr lang="en-US" altLang="zh-CN"/>
              <a:t>output</a:t>
            </a:r>
            <a:r>
              <a:rPr lang="zh-CN" altLang="en-US"/>
              <a:t>有两种形态，一种是</a:t>
            </a:r>
            <a:r>
              <a:rPr lang="en-US" altLang="zh-CN"/>
              <a:t>order</a:t>
            </a:r>
            <a:r>
              <a:rPr lang="zh-CN" altLang="en-US"/>
              <a:t>（就是计算出</a:t>
            </a:r>
            <a:r>
              <a:rPr lang="en-US" altLang="zh-CN"/>
              <a:t>packet1</a:t>
            </a:r>
            <a:r>
              <a:rPr lang="zh-CN" altLang="en-US"/>
              <a:t>应该再</a:t>
            </a:r>
            <a:r>
              <a:rPr lang="en-US" altLang="zh-CN"/>
              <a:t>packet2</a:t>
            </a:r>
            <a:r>
              <a:rPr lang="zh-CN" altLang="en-US"/>
              <a:t>后面，</a:t>
            </a:r>
            <a:r>
              <a:rPr lang="en-US" altLang="zh-CN"/>
              <a:t>p2</a:t>
            </a:r>
            <a:r>
              <a:rPr lang="zh-CN" altLang="en-US"/>
              <a:t>在</a:t>
            </a:r>
            <a:r>
              <a:rPr lang="en-US" altLang="zh-CN"/>
              <a:t>p3</a:t>
            </a:r>
            <a:r>
              <a:rPr lang="zh-CN" altLang="en-US"/>
              <a:t>后面，等等；可以用分布式系统里的</a:t>
            </a:r>
            <a:r>
              <a:rPr lang="en-US" altLang="zh-CN"/>
              <a:t>logical time</a:t>
            </a:r>
            <a:r>
              <a:rPr lang="zh-CN" altLang="en-US"/>
              <a:t>来理解，有些</a:t>
            </a:r>
            <a:r>
              <a:rPr lang="en-US" altLang="zh-CN"/>
              <a:t>paper</a:t>
            </a:r>
            <a:r>
              <a:rPr lang="zh-CN" altLang="en-US"/>
              <a:t>有</a:t>
            </a:r>
            <a:r>
              <a:rPr lang="en-US" altLang="zh-CN"/>
              <a:t>work-conserving</a:t>
            </a:r>
            <a:r>
              <a:rPr lang="zh-CN" altLang="en-US"/>
              <a:t>的算法分类，我觉得</a:t>
            </a:r>
            <a:r>
              <a:rPr lang="en-US" altLang="zh-CN"/>
              <a:t>order</a:t>
            </a:r>
            <a:r>
              <a:rPr lang="zh-CN" altLang="en-US"/>
              <a:t>这种属于</a:t>
            </a:r>
            <a:r>
              <a:rPr lang="en-US" altLang="zh-CN"/>
              <a:t>work-conserving</a:t>
            </a:r>
            <a:r>
              <a:rPr lang="zh-CN" altLang="en-US"/>
              <a:t>）；另一种是</a:t>
            </a:r>
            <a:r>
              <a:rPr lang="en-US" altLang="zh-CN"/>
              <a:t>time</a:t>
            </a:r>
            <a:r>
              <a:rPr lang="zh-CN" altLang="en-US"/>
              <a:t>，告知我们</a:t>
            </a:r>
            <a:r>
              <a:rPr lang="en-US" altLang="zh-CN"/>
              <a:t>p1</a:t>
            </a:r>
            <a:r>
              <a:rPr lang="zh-CN" altLang="en-US"/>
              <a:t>应该再</a:t>
            </a:r>
            <a:r>
              <a:rPr lang="en-US" altLang="zh-CN"/>
              <a:t>xx</a:t>
            </a:r>
            <a:r>
              <a:rPr lang="zh-CN" altLang="en-US"/>
              <a:t>时间后再发送出去，有点偏</a:t>
            </a:r>
            <a:r>
              <a:rPr lang="en-US" altLang="zh-CN"/>
              <a:t>shape</a:t>
            </a:r>
            <a:r>
              <a:rPr lang="zh-CN" altLang="en-US"/>
              <a:t>塑形的感觉。两种算法通过</a:t>
            </a:r>
            <a:r>
              <a:rPr lang="en-US" altLang="zh-CN"/>
              <a:t>NIC queue</a:t>
            </a:r>
            <a:r>
              <a:rPr lang="zh-CN" altLang="en-US"/>
              <a:t>联系起来，也就是：当你给出一个</a:t>
            </a:r>
            <a:r>
              <a:rPr lang="en-US" altLang="zh-CN"/>
              <a:t>pkt order</a:t>
            </a:r>
            <a:r>
              <a:rPr lang="zh-CN" altLang="en-US"/>
              <a:t>后，就形成了一个</a:t>
            </a:r>
            <a:r>
              <a:rPr lang="en-US" altLang="zh-CN"/>
              <a:t>queue</a:t>
            </a:r>
            <a:r>
              <a:rPr lang="zh-CN" altLang="en-US"/>
              <a:t>，</a:t>
            </a:r>
            <a:r>
              <a:rPr lang="en-US" altLang="zh-CN"/>
              <a:t>NIC</a:t>
            </a:r>
            <a:r>
              <a:rPr lang="zh-CN" altLang="en-US"/>
              <a:t>根据自己的空闲时间发送就把</a:t>
            </a:r>
            <a:r>
              <a:rPr lang="en-US" altLang="zh-CN"/>
              <a:t>order</a:t>
            </a:r>
            <a:r>
              <a:rPr lang="zh-CN" altLang="en-US"/>
              <a:t>变成了</a:t>
            </a:r>
            <a:r>
              <a:rPr lang="en-US" altLang="zh-CN"/>
              <a:t>time</a:t>
            </a:r>
            <a:r>
              <a:rPr lang="zh-CN" altLang="en-US"/>
              <a:t>。这些是我的个人理解。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从数据结构的角度可能更好理解不同的算法，对于</a:t>
            </a:r>
            <a:r>
              <a:rPr lang="en-US" altLang="zh-CN"/>
              <a:t>order</a:t>
            </a:r>
            <a:r>
              <a:rPr lang="zh-CN" altLang="en-US"/>
              <a:t>而言目前的算法基本都是对</a:t>
            </a:r>
            <a:r>
              <a:rPr lang="en-US" altLang="zh-CN"/>
              <a:t>queue</a:t>
            </a:r>
            <a:r>
              <a:rPr lang="zh-CN" altLang="en-US"/>
              <a:t>做文章，我理解这里有一个核心在于保序性（也就是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pkt</a:t>
            </a:r>
            <a:r>
              <a:rPr lang="zh-CN" altLang="en-US"/>
              <a:t>之间的偏序关系不变，所以所有的</a:t>
            </a:r>
            <a:r>
              <a:rPr lang="en-US" altLang="zh-CN"/>
              <a:t>pkt</a:t>
            </a:r>
            <a:r>
              <a:rPr lang="zh-CN" altLang="en-US"/>
              <a:t>就存在确定性的排序），为了每次取出</a:t>
            </a:r>
            <a:r>
              <a:rPr lang="en-US" altLang="zh-CN"/>
              <a:t>min order</a:t>
            </a:r>
            <a:r>
              <a:rPr lang="zh-CN" altLang="en-US"/>
              <a:t>的</a:t>
            </a:r>
            <a:r>
              <a:rPr lang="en-US" altLang="zh-CN"/>
              <a:t>pkt</a:t>
            </a:r>
            <a:r>
              <a:rPr lang="zh-CN" altLang="en-US"/>
              <a:t>，我们能想到的就是</a:t>
            </a:r>
            <a:r>
              <a:rPr lang="en-US" altLang="zh-CN"/>
              <a:t>heap</a:t>
            </a:r>
            <a:r>
              <a:rPr lang="zh-CN" altLang="en-US"/>
              <a:t>或者</a:t>
            </a:r>
            <a:r>
              <a:rPr lang="en-US" altLang="zh-CN"/>
              <a:t>PQ</a:t>
            </a:r>
            <a:r>
              <a:rPr lang="zh-CN" altLang="en-US"/>
              <a:t>，基于排序思想延伸出来的还可以使用桶排序、也就是</a:t>
            </a:r>
            <a:r>
              <a:rPr lang="en-US" altLang="zh-CN"/>
              <a:t>Eiffel</a:t>
            </a:r>
            <a:r>
              <a:rPr lang="zh-CN" altLang="en-US"/>
              <a:t>；针对</a:t>
            </a:r>
            <a:r>
              <a:rPr lang="en-US" altLang="zh-CN"/>
              <a:t>Time</a:t>
            </a:r>
            <a:r>
              <a:rPr lang="zh-CN" altLang="en-US"/>
              <a:t>主要的数据结构是</a:t>
            </a:r>
            <a:r>
              <a:rPr lang="en-US" altLang="zh-CN"/>
              <a:t>Timewheel</a:t>
            </a:r>
            <a:r>
              <a:rPr lang="zh-CN" altLang="en-US"/>
              <a:t>，而针对层级性的问题，典型的会使用</a:t>
            </a:r>
            <a:r>
              <a:rPr lang="en-US" altLang="zh-CN"/>
              <a:t>tree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整体来说，因为</a:t>
            </a:r>
            <a:r>
              <a:rPr lang="en-US" altLang="zh-CN"/>
              <a:t>scheduling</a:t>
            </a:r>
            <a:r>
              <a:rPr lang="zh-CN" altLang="en-US"/>
              <a:t>问题在很多领域都有研究而且是</a:t>
            </a:r>
            <a:r>
              <a:rPr lang="en-US" altLang="zh-CN"/>
              <a:t>CS</a:t>
            </a:r>
            <a:r>
              <a:rPr lang="zh-CN" altLang="en-US"/>
              <a:t>的一个很重要的问题，各种算法发展的比较成熟、较多较杂，我这里只是梳理了我看到的一些算法（大家有什么疑问都可以提）。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理解上以上内容后，我分享一下我现在的设计想法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我目前不打算针对</a:t>
            </a:r>
            <a:r>
              <a:rPr lang="en-US" altLang="zh-CN"/>
              <a:t>performance</a:t>
            </a:r>
            <a:r>
              <a:rPr lang="zh-CN" altLang="en-US"/>
              <a:t>提升提出新的优化目标，而是在已知排序等调度要求情况下如何实现这种排序，目前选择的设计是纯软件设计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两个</a:t>
            </a:r>
            <a:r>
              <a:rPr lang="en-US" altLang="zh-CN"/>
              <a:t>TW</a:t>
            </a:r>
            <a:r>
              <a:rPr lang="zh-CN" altLang="en-US"/>
              <a:t>，和</a:t>
            </a:r>
            <a:r>
              <a:rPr lang="en-US" altLang="zh-CN"/>
              <a:t>CPU</a:t>
            </a:r>
            <a:r>
              <a:rPr lang="zh-CN" altLang="en-US"/>
              <a:t>中的定时调度加每次</a:t>
            </a:r>
            <a:r>
              <a:rPr lang="en-US" altLang="zh-CN"/>
              <a:t>CPU</a:t>
            </a:r>
            <a:r>
              <a:rPr lang="zh-CN" altLang="en-US"/>
              <a:t>空闲就调度很相似。</a:t>
            </a:r>
            <a:endParaRPr lang="zh-CN" altLang="en-US"/>
          </a:p>
          <a:p>
            <a:r>
              <a:rPr lang="en-US" altLang="zh-CN"/>
              <a:t>Raft</a:t>
            </a:r>
            <a:r>
              <a:rPr lang="zh-CN" altLang="en-US"/>
              <a:t>中的心跳包会设置为</a:t>
            </a:r>
            <a:r>
              <a:rPr lang="en-US" altLang="zh-CN"/>
              <a:t>50ms</a:t>
            </a:r>
            <a:r>
              <a:rPr lang="zh-CN" altLang="en-US"/>
              <a:t>左右，心跳包比较适合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未来可以</a:t>
            </a:r>
            <a:r>
              <a:rPr lang="en-US" altLang="zh-CN"/>
              <a:t>forget about token bucket</a:t>
            </a:r>
            <a:r>
              <a:rPr lang="zh-CN" altLang="en-US"/>
              <a:t>，因为</a:t>
            </a:r>
            <a:r>
              <a:rPr lang="en-US" altLang="zh-CN"/>
              <a:t>TB</a:t>
            </a:r>
            <a:r>
              <a:rPr lang="zh-CN" altLang="en-US"/>
              <a:t>会有</a:t>
            </a:r>
            <a:r>
              <a:rPr lang="en-US" altLang="zh-CN"/>
              <a:t>false</a:t>
            </a:r>
            <a:r>
              <a:rPr lang="zh-CN" altLang="en-US"/>
              <a:t>的问题（超速后会带来询问失败的结果）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关于第</a:t>
            </a:r>
            <a:r>
              <a:rPr lang="en-US" altLang="zh-CN"/>
              <a:t>3</a:t>
            </a:r>
            <a:r>
              <a:rPr lang="zh-CN" altLang="en-US"/>
              <a:t>点设计，目前</a:t>
            </a:r>
            <a:r>
              <a:rPr lang="en-US" altLang="zh-CN"/>
              <a:t>PIFO</a:t>
            </a:r>
            <a:r>
              <a:rPr lang="zh-CN" altLang="en-US"/>
              <a:t>是针对</a:t>
            </a:r>
            <a:r>
              <a:rPr lang="en-US" altLang="zh-CN"/>
              <a:t>pkt</a:t>
            </a:r>
            <a:r>
              <a:rPr lang="zh-CN" altLang="en-US"/>
              <a:t>计算</a:t>
            </a:r>
            <a:r>
              <a:rPr lang="en-US" altLang="zh-CN"/>
              <a:t>order</a:t>
            </a:r>
            <a:r>
              <a:rPr lang="zh-CN" altLang="en-US"/>
              <a:t>，但实际上</a:t>
            </a:r>
            <a:r>
              <a:rPr lang="en-US" altLang="zh-CN"/>
              <a:t>order</a:t>
            </a:r>
            <a:r>
              <a:rPr lang="zh-CN" altLang="en-US"/>
              <a:t>是由于维护</a:t>
            </a:r>
            <a:r>
              <a:rPr lang="en-US" altLang="zh-CN"/>
              <a:t>flow</a:t>
            </a:r>
            <a:r>
              <a:rPr lang="zh-CN" altLang="en-US"/>
              <a:t>状态带来的。所以应该从</a:t>
            </a:r>
            <a:r>
              <a:rPr lang="en-US" altLang="zh-CN"/>
              <a:t>flow</a:t>
            </a:r>
            <a:r>
              <a:rPr lang="zh-CN" altLang="en-US"/>
              <a:t>上做调度而不是</a:t>
            </a:r>
            <a:r>
              <a:rPr lang="en-US" altLang="zh-CN"/>
              <a:t>pkt</a:t>
            </a:r>
            <a:r>
              <a:rPr lang="zh-CN" altLang="en-US"/>
              <a:t>，例如：针对</a:t>
            </a:r>
            <a:r>
              <a:rPr lang="en-US" altLang="zh-CN"/>
              <a:t>flow</a:t>
            </a:r>
            <a:r>
              <a:rPr lang="zh-CN" altLang="en-US"/>
              <a:t>的</a:t>
            </a:r>
            <a:r>
              <a:rPr lang="en-US" altLang="zh-CN"/>
              <a:t>pkts</a:t>
            </a:r>
            <a:r>
              <a:rPr lang="zh-CN" altLang="en-US"/>
              <a:t>做</a:t>
            </a:r>
            <a:r>
              <a:rPr lang="en-US" altLang="zh-CN"/>
              <a:t>batch</a:t>
            </a:r>
            <a:r>
              <a:rPr lang="zh-CN" altLang="en-US"/>
              <a:t>操作（</a:t>
            </a:r>
            <a:r>
              <a:rPr lang="en-US" altLang="zh-CN"/>
              <a:t>pkt</a:t>
            </a:r>
            <a:r>
              <a:rPr lang="zh-CN" altLang="en-US"/>
              <a:t>数量比</a:t>
            </a:r>
            <a:r>
              <a:rPr lang="en-US" altLang="zh-CN"/>
              <a:t>flow</a:t>
            </a:r>
            <a:r>
              <a:rPr lang="zh-CN" altLang="en-US"/>
              <a:t>数量是高若干数量级的：新增</a:t>
            </a:r>
            <a:r>
              <a:rPr lang="en-US" altLang="zh-CN"/>
              <a:t>flow</a:t>
            </a:r>
            <a:r>
              <a:rPr lang="zh-CN" altLang="en-US"/>
              <a:t>后持续做入队，然后根据后续长短流可以一次性维护完成</a:t>
            </a:r>
            <a:r>
              <a:rPr lang="en-US" altLang="zh-CN"/>
              <a:t>flow</a:t>
            </a:r>
            <a:r>
              <a:rPr lang="zh-CN" altLang="en-US"/>
              <a:t>情况）</a:t>
            </a:r>
            <a:endParaRPr lang="zh-CN" altLang="en-US"/>
          </a:p>
          <a:p>
            <a:r>
              <a:rPr lang="zh-CN" altLang="en-US"/>
              <a:t>算法还没想好，之后</a:t>
            </a:r>
            <a:r>
              <a:rPr lang="en-US" altLang="zh-CN"/>
              <a:t>coding</a:t>
            </a:r>
            <a:r>
              <a:rPr lang="zh-CN" altLang="en-US"/>
              <a:t>和做</a:t>
            </a:r>
            <a:r>
              <a:rPr lang="en-US" altLang="zh-CN"/>
              <a:t>test</a:t>
            </a:r>
            <a:r>
              <a:rPr lang="zh-CN" altLang="en-US"/>
              <a:t>的时候，根据结果做修正。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CalQueue</a:t>
            </a:r>
            <a:r>
              <a:rPr lang="zh-CN" altLang="en-US"/>
              <a:t>没有考虑到前置空隙</a:t>
            </a:r>
            <a:r>
              <a:rPr lang="en-US" altLang="zh-CN"/>
              <a:t>(</a:t>
            </a:r>
            <a:r>
              <a:rPr lang="zh-CN" altLang="en-US"/>
              <a:t>一段时间内不发送数据包，然后短时间内允许</a:t>
            </a:r>
            <a:r>
              <a:rPr lang="en-US" altLang="zh-CN"/>
              <a:t>burst</a:t>
            </a:r>
            <a:r>
              <a:rPr lang="zh-CN" altLang="en-US"/>
              <a:t>更多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这些平台我都没用过，因为</a:t>
            </a:r>
            <a:r>
              <a:rPr lang="en-US" altLang="zh-CN"/>
              <a:t>netbench</a:t>
            </a:r>
            <a:r>
              <a:rPr lang="zh-CN" altLang="en-US"/>
              <a:t>是个</a:t>
            </a:r>
            <a:r>
              <a:rPr lang="en-US" altLang="zh-CN"/>
              <a:t>simulator</a:t>
            </a:r>
            <a:r>
              <a:rPr lang="zh-CN" altLang="en-US"/>
              <a:t>不算太复杂，上</a:t>
            </a:r>
            <a:r>
              <a:rPr lang="en-US" altLang="zh-CN"/>
              <a:t>2</a:t>
            </a:r>
            <a:r>
              <a:rPr lang="zh-CN" altLang="en-US"/>
              <a:t>周把</a:t>
            </a:r>
            <a:r>
              <a:rPr lang="en-US" altLang="zh-CN"/>
              <a:t>Netbench</a:t>
            </a:r>
            <a:r>
              <a:rPr lang="zh-CN" altLang="en-US"/>
              <a:t>的源码大致看了一遍，感觉平台做的不算很好、而且流量，但好处是可以方便复用</a:t>
            </a:r>
            <a:r>
              <a:rPr lang="en-US" altLang="zh-CN"/>
              <a:t>SP-PIFO</a:t>
            </a:r>
            <a:r>
              <a:rPr lang="zh-CN" altLang="en-US"/>
              <a:t>的实验（模拟不同参数的</a:t>
            </a:r>
            <a:r>
              <a:rPr lang="en-US" altLang="zh-CN"/>
              <a:t>flow</a:t>
            </a:r>
            <a:r>
              <a:rPr lang="zh-CN" altLang="en-US"/>
              <a:t>类型，直接复用</a:t>
            </a:r>
            <a:r>
              <a:rPr lang="en-US" altLang="zh-CN"/>
              <a:t>TCP</a:t>
            </a:r>
            <a:r>
              <a:rPr lang="zh-CN" altLang="en-US"/>
              <a:t>、</a:t>
            </a:r>
            <a:r>
              <a:rPr lang="en-US" altLang="zh-CN"/>
              <a:t>DCTCP</a:t>
            </a:r>
            <a:r>
              <a:rPr lang="zh-CN" altLang="en-US"/>
              <a:t>、</a:t>
            </a:r>
            <a:r>
              <a:rPr lang="en-US" altLang="zh-CN"/>
              <a:t>pFabric</a:t>
            </a:r>
            <a:r>
              <a:rPr lang="zh-CN" altLang="en-US"/>
              <a:t>等协议场景），用</a:t>
            </a:r>
            <a:r>
              <a:rPr lang="en-US" altLang="zh-CN"/>
              <a:t>ns-3</a:t>
            </a:r>
            <a:r>
              <a:rPr lang="zh-CN" altLang="en-US"/>
              <a:t>的话可能要自己重新开发一遍。</a:t>
            </a:r>
            <a:r>
              <a:rPr lang="en-US" altLang="zh-CN"/>
              <a:t>BESS</a:t>
            </a:r>
            <a:r>
              <a:rPr lang="zh-CN" altLang="en-US"/>
              <a:t>的话是搭建到实际场景下（修改内核来做实验）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SecEdge</a:t>
            </a:r>
            <a:r>
              <a:rPr lang="zh-CN" altLang="en-US"/>
              <a:t>的</a:t>
            </a:r>
            <a:r>
              <a:rPr lang="en-US" altLang="zh-CN"/>
              <a:t>review</a:t>
            </a:r>
            <a:r>
              <a:rPr lang="zh-CN" altLang="en-US"/>
              <a:t>意见，问题选择上没意见，</a:t>
            </a:r>
            <a:r>
              <a:rPr lang="en-US" altLang="zh-CN"/>
              <a:t>writing</a:t>
            </a:r>
            <a:r>
              <a:rPr lang="zh-CN" altLang="en-US"/>
              <a:t>有问题、</a:t>
            </a:r>
            <a:r>
              <a:rPr lang="en-US" altLang="zh-CN"/>
              <a:t>evaluation</a:t>
            </a:r>
            <a:r>
              <a:rPr lang="zh-CN" altLang="en-US"/>
              <a:t>不够扎实、以及针对</a:t>
            </a:r>
            <a:r>
              <a:rPr lang="en-US" altLang="zh-CN"/>
              <a:t>edge</a:t>
            </a:r>
            <a:r>
              <a:rPr lang="zh-CN" altLang="en-US"/>
              <a:t>的</a:t>
            </a:r>
            <a:r>
              <a:rPr lang="en-US" altLang="zh-CN"/>
              <a:t>novelity</a:t>
            </a:r>
            <a:r>
              <a:rPr lang="zh-CN" altLang="en-US"/>
              <a:t>不足。因为</a:t>
            </a:r>
            <a:r>
              <a:rPr lang="en-US" altLang="zh-CN"/>
              <a:t>SecEdge</a:t>
            </a:r>
            <a:r>
              <a:rPr lang="zh-CN" altLang="en-US"/>
              <a:t>其实是想探究在</a:t>
            </a:r>
            <a:r>
              <a:rPr lang="en-US" altLang="zh-CN"/>
              <a:t>EC</a:t>
            </a:r>
            <a:r>
              <a:rPr lang="zh-CN" altLang="en-US"/>
              <a:t>的场景下</a:t>
            </a:r>
            <a:r>
              <a:rPr lang="en-US" altLang="zh-CN"/>
              <a:t>network security</a:t>
            </a:r>
            <a:r>
              <a:rPr lang="zh-CN" altLang="en-US"/>
              <a:t>应该怎么部署，属于安全和</a:t>
            </a:r>
            <a:r>
              <a:rPr lang="en-US" altLang="zh-CN"/>
              <a:t>Middlebox</a:t>
            </a:r>
            <a:r>
              <a:rPr lang="zh-CN" altLang="en-US"/>
              <a:t>交叉的问题（中间还要考虑到使用</a:t>
            </a:r>
            <a:r>
              <a:rPr lang="en-US" altLang="zh-CN"/>
              <a:t>ML</a:t>
            </a:r>
            <a:r>
              <a:rPr lang="zh-CN" altLang="en-US"/>
              <a:t>来做安全组件），我注意到之前王翔的博士论文里有讨论过</a:t>
            </a:r>
            <a:r>
              <a:rPr lang="en-US" altLang="zh-CN"/>
              <a:t>DC</a:t>
            </a:r>
            <a:r>
              <a:rPr lang="zh-CN" altLang="en-US"/>
              <a:t>中的安全架构问题；在</a:t>
            </a:r>
            <a:r>
              <a:rPr lang="en-US" altLang="zh-CN"/>
              <a:t>Tualatin</a:t>
            </a:r>
            <a:r>
              <a:rPr lang="zh-CN" altLang="en-US"/>
              <a:t>中调用了</a:t>
            </a:r>
            <a:r>
              <a:rPr lang="en-US" altLang="zh-CN"/>
              <a:t>Snort, </a:t>
            </a:r>
            <a:r>
              <a:rPr lang="zh-CN" altLang="en-US"/>
              <a:t>设计了控制器</a:t>
            </a:r>
            <a:r>
              <a:rPr lang="en-US" altLang="zh-CN"/>
              <a:t>, </a:t>
            </a:r>
            <a:r>
              <a:rPr lang="zh-CN" altLang="en-US"/>
              <a:t>还使用了</a:t>
            </a:r>
            <a:r>
              <a:rPr lang="en-US" altLang="zh-CN"/>
              <a:t>Redis</a:t>
            </a:r>
            <a:r>
              <a:rPr lang="zh-CN" altLang="en-US"/>
              <a:t>等数据库来协助；想问一下李老师和效赫师兄当时</a:t>
            </a:r>
            <a:r>
              <a:rPr lang="en-US" altLang="zh-CN"/>
              <a:t>Tualatin</a:t>
            </a:r>
            <a:r>
              <a:rPr lang="zh-CN" altLang="en-US"/>
              <a:t>的实验是怎么设计的？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Packet Scheduling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  <a:p>
            <a:r>
              <a:rPr lang="en-US"/>
              <a:t>Chengjun Jia, NSLab</a:t>
            </a:r>
            <a:endParaRPr lang="en-US"/>
          </a:p>
          <a:p>
            <a:r>
              <a:rPr lang="en-US"/>
              <a:t>2020/03/19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Seek for Advice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sym typeface="+mn-ea"/>
              </a:rPr>
              <a:t>SecEdge</a:t>
            </a:r>
            <a:r>
              <a:rPr lang="en-US">
                <a:sym typeface="+mn-ea"/>
              </a:rPr>
              <a:t>: the network security architecture for Edge Computing. To add contents, I also consider about the policy placement(or middlebox placement, or traffic scheduling) problem. Reviewers think it needs more </a:t>
            </a:r>
            <a:r>
              <a:rPr lang="en-US" b="1">
                <a:sym typeface="+mn-ea"/>
              </a:rPr>
              <a:t>details</a:t>
            </a:r>
            <a:r>
              <a:rPr lang="en-US">
                <a:sym typeface="+mn-ea"/>
              </a:rPr>
              <a:t>, a </a:t>
            </a:r>
            <a:r>
              <a:rPr lang="en-US" b="1">
                <a:sym typeface="+mn-ea"/>
              </a:rPr>
              <a:t>prototype</a:t>
            </a:r>
            <a:r>
              <a:rPr lang="en-US">
                <a:sym typeface="+mn-ea"/>
              </a:rPr>
              <a:t> and more novelity for Edge scenarios (such as </a:t>
            </a:r>
            <a:r>
              <a:rPr lang="en-US" b="1">
                <a:sym typeface="+mn-ea"/>
              </a:rPr>
              <a:t>transportable </a:t>
            </a:r>
            <a:r>
              <a:rPr lang="en-US">
                <a:sym typeface="+mn-ea"/>
              </a:rPr>
              <a:t>nodes).</a:t>
            </a:r>
            <a:endParaRPr lang="en-US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Any advice for the implementation of prototype?</a:t>
            </a:r>
            <a:endParaRPr lang="en-US" sz="2400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Any advice for Edge traffic scheduling?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Wondering about the story of </a:t>
            </a:r>
            <a:r>
              <a:rPr lang="en-US" i="1">
                <a:sym typeface="+mn-ea"/>
              </a:rPr>
              <a:t>Tualatin </a:t>
            </a:r>
            <a:r>
              <a:rPr lang="en-US">
                <a:sym typeface="+mn-ea"/>
              </a:rPr>
              <a:t>of XiangWang?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系统调度问题</a:t>
            </a:r>
            <a:r>
              <a:rPr lang="en-US" altLang="zh-CN"/>
              <a:t>: https://www.jianshu.com/p/d61d93a96d42</a:t>
            </a:r>
            <a:endParaRPr lang="en-US" altLang="zh-CN"/>
          </a:p>
          <a:p>
            <a:endParaRPr lang="en-US"/>
          </a:p>
          <a:p>
            <a:r>
              <a:rPr lang="en-US"/>
              <a:t>MLFQ(Multilevel Feedback Queue Scheduling): https://www.geeksforgeeks.org/multilevel-feedback-queue-scheduling-mlfq-cpu-scheduling/</a:t>
            </a:r>
            <a:endParaRPr lang="en-US"/>
          </a:p>
          <a:p>
            <a:endParaRPr lang="en-US"/>
          </a:p>
          <a:p>
            <a:r>
              <a:rPr lang="en-US"/>
              <a:t>TimeWheel: https://www.cnblogs.com/zhongwencool/p/timing_wheel.html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Recent Papers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0260"/>
          </a:xfrm>
        </p:spPr>
        <p:txBody>
          <a:bodyPr>
            <a:normAutofit lnSpcReduction="10000"/>
          </a:bodyPr>
          <a:p>
            <a:r>
              <a:rPr lang="en-US"/>
              <a:t>NSDI'20:        SP-PIFO, CalQueue</a:t>
            </a:r>
            <a:endParaRPr lang="en-US"/>
          </a:p>
          <a:p>
            <a:r>
              <a:rPr lang="en-US"/>
              <a:t>Sigcomm'19: PIEO</a:t>
            </a:r>
            <a:endParaRPr lang="en-US"/>
          </a:p>
          <a:p>
            <a:r>
              <a:rPr lang="en-US"/>
              <a:t>NSDI'19:        Loom, Eiffel</a:t>
            </a:r>
            <a:endParaRPr lang="en-US"/>
          </a:p>
          <a:p>
            <a:r>
              <a:rPr lang="en-US"/>
              <a:t>NSDI'18:        AFQ</a:t>
            </a:r>
            <a:endParaRPr lang="en-US"/>
          </a:p>
          <a:p>
            <a:r>
              <a:rPr lang="en-US">
                <a:sym typeface="+mn-ea"/>
              </a:rPr>
              <a:t>Sigcomm'17: Carousel</a:t>
            </a:r>
            <a:endParaRPr lang="en-US"/>
          </a:p>
          <a:p>
            <a:r>
              <a:rPr lang="en-US" altLang="zh-CN"/>
              <a:t>NSDI'16:        UPS(Shenker)</a:t>
            </a:r>
            <a:endParaRPr lang="en-US" altLang="zh-CN"/>
          </a:p>
          <a:p>
            <a:r>
              <a:rPr lang="en-US">
                <a:sym typeface="+mn-ea"/>
              </a:rPr>
              <a:t>Sigcomm'16: PIFO(Nick)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CORAL, mHTB</a:t>
            </a:r>
            <a:endParaRPr lang="en-US"/>
          </a:p>
          <a:p>
            <a:endParaRPr lang="en-US" altLang="zh-CN"/>
          </a:p>
        </p:txBody>
      </p:sp>
      <p:cxnSp>
        <p:nvCxnSpPr>
          <p:cNvPr id="7" name="Elbow Connector 6"/>
          <p:cNvCxnSpPr/>
          <p:nvPr/>
        </p:nvCxnSpPr>
        <p:spPr>
          <a:xfrm rot="16200000">
            <a:off x="4413250" y="2778760"/>
            <a:ext cx="2670810" cy="1443990"/>
          </a:xfrm>
          <a:prstGeom prst="bentConnector3">
            <a:avLst>
              <a:gd name="adj1" fmla="val 2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>
            <a:off x="4427220" y="2489835"/>
            <a:ext cx="1746885" cy="1068705"/>
          </a:xfrm>
          <a:prstGeom prst="bentConnector3">
            <a:avLst>
              <a:gd name="adj1" fmla="val -4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Packets of different </a:t>
            </a:r>
            <a:r>
              <a:rPr lang="en-US" b="1"/>
              <a:t>flows </a:t>
            </a:r>
            <a:r>
              <a:rPr lang="en-US"/>
              <a:t>input: </a:t>
            </a:r>
            <a:r>
              <a:rPr lang="en-US">
                <a:sym typeface="+mn-ea"/>
              </a:rPr>
              <a:t>p</a:t>
            </a:r>
            <a:r>
              <a:rPr lang="en-US" baseline="-25000">
                <a:sym typeface="+mn-ea"/>
              </a:rPr>
              <a:t>1</a:t>
            </a:r>
            <a:r>
              <a:rPr lang="en-US">
                <a:sym typeface="+mn-ea"/>
              </a:rPr>
              <a:t>,p</a:t>
            </a:r>
            <a:r>
              <a:rPr lang="en-US" baseline="-25000">
                <a:sym typeface="+mn-ea"/>
              </a:rPr>
              <a:t>2</a:t>
            </a:r>
            <a:r>
              <a:rPr lang="en-US">
                <a:sym typeface="+mn-ea"/>
              </a:rPr>
              <a:t>,p</a:t>
            </a:r>
            <a:r>
              <a:rPr lang="en-US" baseline="-25000">
                <a:sym typeface="+mn-ea"/>
              </a:rPr>
              <a:t>3</a:t>
            </a:r>
            <a:r>
              <a:rPr lang="en-US">
                <a:sym typeface="+mn-ea"/>
              </a:rPr>
              <a:t>... </a:t>
            </a:r>
            <a:r>
              <a:rPr lang="en-US"/>
              <a:t>, then output?</a:t>
            </a:r>
            <a:endParaRPr lang="en-US"/>
          </a:p>
          <a:p>
            <a:pPr lvl="1"/>
            <a:r>
              <a:rPr lang="en-US"/>
              <a:t>It is similar with the CPU scheduling problem(</a:t>
            </a:r>
            <a:r>
              <a:rPr lang="en-US" i="1"/>
              <a:t>MLFQ</a:t>
            </a:r>
            <a:r>
              <a:rPr lang="en-US"/>
              <a:t>)</a:t>
            </a:r>
            <a:endParaRPr lang="en-US"/>
          </a:p>
          <a:p>
            <a:endParaRPr lang="en-US"/>
          </a:p>
          <a:p>
            <a:r>
              <a:rPr lang="en-US"/>
              <a:t>Objectives</a:t>
            </a:r>
            <a:endParaRPr lang="en-US"/>
          </a:p>
          <a:p>
            <a:pPr lvl="1"/>
            <a:r>
              <a:rPr lang="en-US"/>
              <a:t>1. Performance of the system: </a:t>
            </a:r>
            <a:r>
              <a:rPr lang="en-US" b="1"/>
              <a:t>FCT </a:t>
            </a:r>
            <a:r>
              <a:rPr lang="en-US"/>
              <a:t>(</a:t>
            </a:r>
            <a:r>
              <a:rPr lang="en-US" i="1"/>
              <a:t>AuTO, co-flow</a:t>
            </a:r>
            <a:r>
              <a:rPr lang="en-US"/>
              <a:t>) </a:t>
            </a:r>
            <a:endParaRPr lang="en-US"/>
          </a:p>
          <a:p>
            <a:pPr lvl="1"/>
            <a:r>
              <a:rPr lang="en-US"/>
              <a:t>2. Requirement from human: </a:t>
            </a:r>
            <a:r>
              <a:rPr lang="en-US" b="1"/>
              <a:t>SLA</a:t>
            </a:r>
            <a:r>
              <a:rPr lang="en-US"/>
              <a:t>, </a:t>
            </a:r>
            <a:r>
              <a:rPr lang="en-US" b="1"/>
              <a:t>Fairness</a:t>
            </a:r>
            <a:r>
              <a:rPr lang="en-US"/>
              <a:t>(</a:t>
            </a:r>
            <a:r>
              <a:rPr lang="en-US" i="1"/>
              <a:t>mHTB</a:t>
            </a:r>
            <a:r>
              <a:rPr lang="en-US"/>
              <a:t>)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r>
              <a:rPr lang="en-US"/>
              <a:t>Environmnet</a:t>
            </a:r>
            <a:endParaRPr lang="en-US"/>
          </a:p>
          <a:p>
            <a:pPr lvl="1"/>
            <a:r>
              <a:rPr lang="en-US"/>
              <a:t>1. Architecture: node/</a:t>
            </a:r>
            <a:r>
              <a:rPr lang="en-US" b="1"/>
              <a:t>network</a:t>
            </a:r>
            <a:endParaRPr lang="en-US"/>
          </a:p>
          <a:p>
            <a:pPr lvl="1"/>
            <a:r>
              <a:rPr lang="en-US"/>
              <a:t>2. Hardware: CPU, P4, FPGA, SmartNIC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Designs: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900"/>
          </a:xfrm>
        </p:spPr>
        <p:txBody>
          <a:bodyPr>
            <a:normAutofit fontScale="90000" lnSpcReduction="10000"/>
          </a:bodyPr>
          <a:p>
            <a:r>
              <a:rPr lang="en-US"/>
              <a:t>Output?</a:t>
            </a:r>
            <a:endParaRPr lang="en-US"/>
          </a:p>
          <a:p>
            <a:pPr lvl="1"/>
            <a:r>
              <a:rPr lang="en-US"/>
              <a:t>1. Order(Logical time, work-conserving)</a:t>
            </a:r>
            <a:endParaRPr lang="en-US"/>
          </a:p>
          <a:p>
            <a:pPr lvl="1"/>
            <a:r>
              <a:rPr lang="en-US"/>
              <a:t>2. Time(Physical time, support shaping)</a:t>
            </a:r>
            <a:endParaRPr lang="en-US"/>
          </a:p>
          <a:p>
            <a:endParaRPr lang="en-US"/>
          </a:p>
          <a:p>
            <a:r>
              <a:rPr lang="en-US"/>
              <a:t>Algorithms</a:t>
            </a:r>
            <a:endParaRPr lang="en-US"/>
          </a:p>
          <a:p>
            <a:pPr lvl="1"/>
            <a:r>
              <a:rPr lang="en-US"/>
              <a:t>1. Order: </a:t>
            </a:r>
            <a:r>
              <a:rPr lang="en-US" i="1"/>
              <a:t>FIFO, FQ, WFQ,</a:t>
            </a:r>
            <a:r>
              <a:rPr lang="en-US" i="1">
                <a:sym typeface="+mn-ea"/>
              </a:rPr>
              <a:t>PIFO(Push In First Out),</a:t>
            </a:r>
            <a:r>
              <a:rPr lang="en-US" i="1"/>
              <a:t> Carousel, Eiffel, ...</a:t>
            </a:r>
            <a:endParaRPr lang="en-US"/>
          </a:p>
          <a:p>
            <a:pPr lvl="1"/>
            <a:r>
              <a:rPr lang="en-US"/>
              <a:t>2. Time:  </a:t>
            </a:r>
            <a:r>
              <a:rPr lang="en-US" i="1"/>
              <a:t>Token Bucket, Virtual Clock</a:t>
            </a:r>
            <a:endParaRPr lang="en-US" i="1"/>
          </a:p>
          <a:p>
            <a:pPr lvl="1"/>
            <a:r>
              <a:rPr lang="en-US"/>
              <a:t>3. Hierarchical Structure: </a:t>
            </a:r>
            <a:r>
              <a:rPr lang="en-US" i="1"/>
              <a:t>HTB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r>
              <a:rPr lang="en-US">
                <a:sym typeface="+mn-ea"/>
              </a:rPr>
              <a:t>Data structure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1. Order/queue: Priority Queue(PIFO, MLFQ), </a:t>
            </a:r>
            <a:r>
              <a:rPr lang="zh-CN" altLang="en-US">
                <a:sym typeface="+mn-ea"/>
              </a:rPr>
              <a:t>Bucket(Eiffel)</a:t>
            </a:r>
            <a:endParaRPr lang="zh-CN" alt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2. Time:  Timewheel(Carousel, CalQueue)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3. Hierarchical/Tree: Bitmap Tree(Eiffel), Loom</a:t>
            </a:r>
            <a:endParaRPr lang="zh-CN" altLang="en-US">
              <a:sym typeface="+mn-ea"/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6627495" y="2381250"/>
            <a:ext cx="495300" cy="438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47890" y="2416810"/>
            <a:ext cx="1308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NIC Queue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Idea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Objective: Requirement; Environment: CPU</a:t>
            </a:r>
            <a:endParaRPr lang="en-US"/>
          </a:p>
          <a:p>
            <a:r>
              <a:rPr lang="en-US"/>
              <a:t>Problem: </a:t>
            </a:r>
            <a:endParaRPr lang="en-US"/>
          </a:p>
          <a:p>
            <a:pPr lvl="1"/>
            <a:r>
              <a:rPr lang="en-US"/>
              <a:t>1. We need order and time to do scheduling simultaneously (Nowadays, many heartbeat packets)</a:t>
            </a:r>
            <a:endParaRPr lang="en-US"/>
          </a:p>
          <a:p>
            <a:pPr lvl="1"/>
            <a:r>
              <a:rPr lang="en-US"/>
              <a:t>2. Timewheel to shape: we need take burst into consideration</a:t>
            </a:r>
            <a:endParaRPr lang="en-US"/>
          </a:p>
          <a:p>
            <a:endParaRPr lang="en-US"/>
          </a:p>
          <a:p>
            <a:r>
              <a:rPr lang="en-US"/>
              <a:t>Design</a:t>
            </a:r>
            <a:endParaRPr lang="en-US"/>
          </a:p>
          <a:p>
            <a:pPr lvl="1"/>
            <a:r>
              <a:rPr lang="en-US"/>
              <a:t>1. Two timewheels (one for order, one for time)</a:t>
            </a:r>
            <a:endParaRPr lang="en-US"/>
          </a:p>
          <a:p>
            <a:pPr lvl="1"/>
            <a:r>
              <a:rPr lang="en-US"/>
              <a:t>2. Virtual Clock to simulate Token Bucket</a:t>
            </a:r>
            <a:endParaRPr lang="en-US"/>
          </a:p>
          <a:p>
            <a:pPr lvl="1"/>
            <a:r>
              <a:rPr lang="en-US"/>
              <a:t>3. In fact, the order is based on flow instead of packet; </a:t>
            </a:r>
            <a:r>
              <a:rPr lang="en-US" b="1"/>
              <a:t>how to use it?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Design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830" y="1394460"/>
            <a:ext cx="1211580" cy="121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Shape</a:t>
            </a:r>
            <a:endParaRPr lang="en-US"/>
          </a:p>
          <a:p>
            <a:pPr algn="ctr"/>
            <a:r>
              <a:rPr lang="en-US"/>
              <a:t>TW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38830" y="2823210"/>
            <a:ext cx="1211580" cy="121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TW</a:t>
            </a:r>
            <a:endParaRPr lang="en-US"/>
          </a:p>
          <a:p>
            <a:pPr algn="ctr"/>
            <a:r>
              <a:rPr lang="en-US"/>
              <a:t>(PIFO)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0605" y="2524125"/>
            <a:ext cx="631190" cy="29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pkt</a:t>
            </a:r>
            <a:endParaRPr lang="en-US"/>
          </a:p>
        </p:txBody>
      </p:sp>
      <p:cxnSp>
        <p:nvCxnSpPr>
          <p:cNvPr id="7" name="Elbow Connector 6"/>
          <p:cNvCxnSpPr>
            <a:endCxn id="4" idx="2"/>
          </p:cNvCxnSpPr>
          <p:nvPr/>
        </p:nvCxnSpPr>
        <p:spPr>
          <a:xfrm flipV="1">
            <a:off x="1346200" y="2000250"/>
            <a:ext cx="1992630" cy="523875"/>
          </a:xfrm>
          <a:prstGeom prst="bentConnector3">
            <a:avLst>
              <a:gd name="adj1" fmla="val 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9" idx="2"/>
            <a:endCxn id="5" idx="2"/>
          </p:cNvCxnSpPr>
          <p:nvPr/>
        </p:nvCxnSpPr>
        <p:spPr>
          <a:xfrm rot="5400000" flipV="1">
            <a:off x="1627505" y="1717675"/>
            <a:ext cx="605790" cy="28162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7010" y="2524125"/>
            <a:ext cx="631190" cy="29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pkt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026920" y="1564005"/>
            <a:ext cx="80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shape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30070" y="3060700"/>
            <a:ext cx="1198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not shape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46115" y="2041525"/>
            <a:ext cx="3188335" cy="73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queue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41510" y="2041525"/>
            <a:ext cx="1313815" cy="73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NIC</a:t>
            </a:r>
            <a:endParaRPr lang="en-US"/>
          </a:p>
        </p:txBody>
      </p:sp>
      <p:cxnSp>
        <p:nvCxnSpPr>
          <p:cNvPr id="15" name="Elbow Connector 14"/>
          <p:cNvCxnSpPr>
            <a:stCxn id="4" idx="6"/>
            <a:endCxn id="13" idx="1"/>
          </p:cNvCxnSpPr>
          <p:nvPr/>
        </p:nvCxnSpPr>
        <p:spPr>
          <a:xfrm>
            <a:off x="4550410" y="2000250"/>
            <a:ext cx="1195705" cy="407035"/>
          </a:xfrm>
          <a:prstGeom prst="bent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>
            <a:off x="4363085" y="2626995"/>
            <a:ext cx="988695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4550410" y="1394460"/>
            <a:ext cx="4625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If Shape TW is not idle, it has higher priority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761490" y="2099310"/>
            <a:ext cx="265430" cy="2291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329690" y="4251325"/>
            <a:ext cx="5629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CalQueue: R = bytes[f]/max(BpR, BurstSize - bytes[f])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5160" y="4034790"/>
            <a:ext cx="1939290" cy="115379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1346200" y="4619625"/>
            <a:ext cx="47993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r>
              <a:rPr lang="en-US" b="1"/>
              <a:t>My design: </a:t>
            </a:r>
            <a:endParaRPr lang="en-US"/>
          </a:p>
          <a:p>
            <a:r>
              <a:rPr lang="en-US" i="1"/>
              <a:t>if not-overflow:</a:t>
            </a:r>
            <a:endParaRPr lang="en-US" i="1"/>
          </a:p>
          <a:p>
            <a:r>
              <a:rPr lang="en-US" i="1"/>
              <a:t>      R = 1</a:t>
            </a:r>
            <a:endParaRPr lang="en-US" i="1"/>
          </a:p>
          <a:p>
            <a:r>
              <a:rPr lang="en-US" i="1"/>
              <a:t>else:</a:t>
            </a:r>
            <a:endParaRPr lang="en-US" i="1"/>
          </a:p>
          <a:p>
            <a:r>
              <a:rPr lang="en-US" i="1"/>
              <a:t>      R=bytes[f]/max(BpR)</a:t>
            </a:r>
            <a:endParaRPr lang="en-US" i="1"/>
          </a:p>
          <a:p>
            <a:r>
              <a:rPr lang="en-US" i="1"/>
              <a:t>update overflow_stored</a:t>
            </a:r>
            <a:endParaRPr lang="en-US" i="1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736975" y="5761355"/>
            <a:ext cx="1876425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5862955" y="5495925"/>
            <a:ext cx="55968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这里本质上相当于</a:t>
            </a:r>
            <a:r>
              <a:rPr lang="en-US" altLang="zh-CN"/>
              <a:t>“</a:t>
            </a:r>
            <a:r>
              <a:rPr lang="zh-CN" altLang="en-US"/>
              <a:t>响应函数</a:t>
            </a:r>
            <a:r>
              <a:rPr lang="en-US" altLang="zh-CN"/>
              <a:t>”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要把冲击输入进行平滑整形</a:t>
            </a:r>
            <a:endParaRPr lang="zh-CN" altLang="en-US"/>
          </a:p>
          <a:p>
            <a:r>
              <a:rPr lang="zh-CN" altLang="en-US"/>
              <a:t>（设计什么样的整形函数会影响到系统</a:t>
            </a:r>
            <a:r>
              <a:rPr lang="en-US" altLang="zh-CN"/>
              <a:t>performance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ym typeface="+mn-ea"/>
              </a:rPr>
              <a:t>Benchmark: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CalQueue, Carousel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performance for the burst</a:t>
            </a:r>
            <a:endParaRPr 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Hierarchical design to implement shaping and PIFO</a:t>
            </a:r>
            <a:endParaRPr lang="zh-CN" alt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Token Bucket: accuracy</a:t>
            </a:r>
            <a:endParaRPr lang="en-US"/>
          </a:p>
          <a:p>
            <a:endParaRPr lang="en-US"/>
          </a:p>
          <a:p>
            <a:r>
              <a:rPr lang="en-US"/>
              <a:t>Future/Open problem: </a:t>
            </a:r>
            <a:endParaRPr lang="en-US"/>
          </a:p>
          <a:p>
            <a:pPr lvl="1"/>
            <a:r>
              <a:rPr lang="en-US"/>
              <a:t>Hierarchical design (an open problem in many papers' future work). It will change the relative order of packets, so queue seems not-work. Is there a flat-structure to simulate the hierarchical structure?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Seek for Advice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Which platform?</a:t>
            </a:r>
            <a:endParaRPr lang="en-US"/>
          </a:p>
          <a:p>
            <a:pPr lvl="1"/>
            <a:r>
              <a:rPr lang="en-US" sz="2400"/>
              <a:t>NetBench(SP-PIFO)</a:t>
            </a:r>
            <a:r>
              <a:rPr lang="zh-CN" altLang="en-US" sz="2400"/>
              <a:t>、</a:t>
            </a:r>
            <a:r>
              <a:rPr lang="en-US" altLang="zh-CN" sz="2400"/>
              <a:t>NS-3</a:t>
            </a:r>
            <a:r>
              <a:rPr lang="zh-CN" altLang="en-US" sz="2400"/>
              <a:t>、</a:t>
            </a:r>
            <a:r>
              <a:rPr lang="en-US" altLang="zh-CN" sz="2400"/>
              <a:t>BESS</a:t>
            </a:r>
            <a:endParaRPr lang="en-US"/>
          </a:p>
          <a:p>
            <a:endParaRPr lang="en-US"/>
          </a:p>
          <a:p>
            <a:r>
              <a:rPr lang="en-US"/>
              <a:t>What scenario?</a:t>
            </a:r>
            <a:endParaRPr lang="en-US"/>
          </a:p>
          <a:p>
            <a:pPr lvl="1"/>
            <a:r>
              <a:rPr lang="en-US" sz="2400"/>
              <a:t>We need order and time (or scheduling and shaping), but we do not need complex hierarchical structure.</a:t>
            </a:r>
            <a:endParaRPr lang="en-US" sz="2400"/>
          </a:p>
          <a:p>
            <a:pPr lvl="2"/>
            <a:r>
              <a:rPr lang="en-US" sz="2000"/>
              <a:t>Heartbeat packets? others?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2879</Words>
  <Application>WPS Spreadsheets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HYQiHeiKW</vt:lpstr>
      <vt:lpstr/>
      <vt:lpstr>Arial Unicode MS</vt:lpstr>
      <vt:lpstr>SimSun</vt:lpstr>
      <vt:lpstr>HYShuSongErKW</vt:lpstr>
      <vt:lpstr>PingFang SC</vt:lpstr>
      <vt:lpstr>Office Theme</vt:lpstr>
      <vt:lpstr>Packet Scheduling</vt:lpstr>
      <vt:lpstr>Background</vt:lpstr>
      <vt:lpstr>Recent Papers</vt:lpstr>
      <vt:lpstr>Problems</vt:lpstr>
      <vt:lpstr>Designs: algorithms</vt:lpstr>
      <vt:lpstr>Idea</vt:lpstr>
      <vt:lpstr>Design</vt:lpstr>
      <vt:lpstr>Plan</vt:lpstr>
      <vt:lpstr>Seek for Advice</vt:lpstr>
      <vt:lpstr>Seek for Advice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贾成君</dc:creator>
  <cp:lastModifiedBy>贾成君</cp:lastModifiedBy>
  <cp:revision>364</cp:revision>
  <dcterms:created xsi:type="dcterms:W3CDTF">2020-03-19T07:03:42Z</dcterms:created>
  <dcterms:modified xsi:type="dcterms:W3CDTF">2020-03-19T07:03:42Z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