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81" r:id="rId4"/>
    <p:sldId id="282" r:id="rId6"/>
    <p:sldId id="284" r:id="rId7"/>
    <p:sldId id="283" r:id="rId8"/>
    <p:sldId id="290" r:id="rId9"/>
    <p:sldId id="276" r:id="rId10"/>
    <p:sldId id="279" r:id="rId11"/>
    <p:sldId id="277" r:id="rId12"/>
    <p:sldId id="278" r:id="rId1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这篇文章的设计，是类似</a:t>
            </a:r>
            <a:r>
              <a:rPr lang="en-US" altLang="zh-CN"/>
              <a:t>SDN</a:t>
            </a:r>
            <a:r>
              <a:rPr lang="zh-CN" altLang="en-US"/>
              <a:t>的流量调度（提前预知每个</a:t>
            </a:r>
            <a:r>
              <a:rPr lang="en-US" altLang="zh-CN"/>
              <a:t>flow</a:t>
            </a:r>
            <a:r>
              <a:rPr lang="zh-CN" altLang="en-US"/>
              <a:t>的</a:t>
            </a:r>
            <a:r>
              <a:rPr lang="en-US" altLang="zh-CN"/>
              <a:t>deadline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DC</a:t>
            </a:r>
            <a:r>
              <a:rPr lang="zh-CN" altLang="en-US"/>
              <a:t>中的带宽利用率是</a:t>
            </a:r>
            <a:r>
              <a:rPr lang="en-US" altLang="zh-CN"/>
              <a:t>Sigcomm</a:t>
            </a:r>
            <a:r>
              <a:rPr lang="zh-CN" altLang="en-US"/>
              <a:t>的时候和阿里的人聊天得到的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避免</a:t>
            </a:r>
            <a:r>
              <a:rPr lang="en-US" altLang="zh-CN"/>
              <a:t>flow quenching</a:t>
            </a:r>
            <a:r>
              <a:rPr lang="zh-CN" altLang="en-US"/>
              <a:t>的现象？虽然是同</a:t>
            </a:r>
            <a:r>
              <a:rPr lang="en-US" altLang="zh-CN"/>
              <a:t>priority</a:t>
            </a:r>
            <a:r>
              <a:rPr lang="zh-CN" altLang="en-US"/>
              <a:t>，但在满速的情况下还是不能共享带宽的？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有</a:t>
            </a:r>
            <a:r>
              <a:rPr lang="en-US" altLang="zh-CN"/>
              <a:t>1</a:t>
            </a:r>
            <a:r>
              <a:rPr lang="zh-CN" altLang="en-US"/>
              <a:t>个的点是之前没有考虑到的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80</a:t>
            </a:r>
            <a:r>
              <a:rPr lang="zh-CN" altLang="en-US"/>
              <a:t>个</a:t>
            </a:r>
            <a:r>
              <a:rPr lang="en-US" altLang="zh-CN"/>
              <a:t>pkt</a:t>
            </a:r>
            <a:r>
              <a:rPr lang="zh-CN" altLang="en-US"/>
              <a:t>的排序，堆足够了</a:t>
            </a:r>
            <a:r>
              <a:rPr lang="en-US" altLang="zh-CN"/>
              <a:t>; SP-PIFO</a:t>
            </a:r>
            <a:r>
              <a:rPr lang="zh-CN" altLang="en-US"/>
              <a:t>是为了在</a:t>
            </a:r>
            <a:r>
              <a:rPr lang="en-US" altLang="zh-CN"/>
              <a:t>P4</a:t>
            </a:r>
            <a:r>
              <a:rPr lang="zh-CN" altLang="en-US"/>
              <a:t>上实现</a:t>
            </a:r>
            <a:r>
              <a:rPr lang="en-US" altLang="zh-CN"/>
              <a:t>PIFO</a:t>
            </a:r>
            <a:r>
              <a:rPr lang="zh-CN" altLang="en-US"/>
              <a:t>，</a:t>
            </a:r>
            <a:r>
              <a:rPr lang="en-US" altLang="zh-CN"/>
              <a:t>Calendar Queue</a:t>
            </a:r>
            <a:r>
              <a:rPr lang="zh-CN" altLang="en-US"/>
              <a:t>也是说针对</a:t>
            </a:r>
            <a:r>
              <a:rPr lang="en-US" altLang="zh-CN"/>
              <a:t>P4</a:t>
            </a:r>
            <a:r>
              <a:rPr lang="zh-CN" altLang="en-US"/>
              <a:t>设计（算法和数据结构上的创新很小）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略有方向上的茫然，感觉想不清楚问题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Packet Scheduling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  <a:p>
            <a:r>
              <a:rPr lang="en-US"/>
              <a:t>Chengjun Jia, NSLab</a:t>
            </a:r>
            <a:endParaRPr lang="en-US"/>
          </a:p>
          <a:p>
            <a:r>
              <a:rPr lang="en-US"/>
              <a:t>2020/04/16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核心</a:t>
            </a:r>
            <a:r>
              <a:rPr lang="en-US" altLang="zh-CN"/>
              <a:t>Java</a:t>
            </a:r>
            <a:r>
              <a:rPr lang="zh-CN" altLang="en-US"/>
              <a:t>类</a:t>
            </a:r>
            <a:r>
              <a:rPr lang="en-US" altLang="zh-CN"/>
              <a:t>--</a:t>
            </a:r>
            <a:r>
              <a:rPr lang="zh-CN" altLang="en-US"/>
              <a:t>修改流量模型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TrafficSelector</a:t>
            </a:r>
            <a:r>
              <a:rPr lang="zh-CN" altLang="en-US">
                <a:sym typeface="+mn-ea"/>
              </a:rPr>
              <a:t>中selectPlanner</a:t>
            </a:r>
            <a:r>
              <a:rPr lang="en-US" altLang="zh-CN">
                <a:sym typeface="+mn-ea"/>
              </a:rPr>
              <a:t>()</a:t>
            </a:r>
            <a:r>
              <a:rPr lang="zh-CN" altLang="en-US">
                <a:sym typeface="+mn-ea"/>
              </a:rPr>
              <a:t>函数产生流量</a:t>
            </a:r>
            <a:r>
              <a:rPr lang="en-US" altLang="zh-CN">
                <a:sym typeface="+mn-ea"/>
              </a:rPr>
              <a:t>: poisson_arrival, traffic_pair, traffic_arrivals_string</a:t>
            </a:r>
            <a:r>
              <a:rPr lang="zh-CN" altLang="en-US">
                <a:sym typeface="+mn-ea"/>
              </a:rPr>
              <a:t>等类型的流量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poisson</a:t>
            </a:r>
            <a:r>
              <a:rPr lang="zh-CN" altLang="en-US">
                <a:sym typeface="+mn-ea"/>
              </a:rPr>
              <a:t>分布下会根据</a:t>
            </a:r>
            <a:r>
              <a:rPr lang="en-US" altLang="zh-CN">
                <a:sym typeface="+mn-ea"/>
              </a:rPr>
              <a:t>pFabric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web search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data mining</a:t>
            </a:r>
            <a:r>
              <a:rPr lang="zh-CN" altLang="en-US">
                <a:sym typeface="+mn-ea"/>
              </a:rPr>
              <a:t>或自定义traffic_probabilities_file等产生不同的</a:t>
            </a:r>
            <a:r>
              <a:rPr lang="en-US" altLang="zh-CN">
                <a:sym typeface="+mn-ea"/>
              </a:rPr>
              <a:t>flowSizeDistribution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单个</a:t>
            </a:r>
            <a:r>
              <a:rPr lang="en-US" altLang="zh-CN">
                <a:sym typeface="+mn-ea"/>
              </a:rPr>
              <a:t>flow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Byte</a:t>
            </a:r>
            <a:r>
              <a:rPr lang="zh-CN" altLang="en-US">
                <a:sym typeface="+mn-ea"/>
              </a:rPr>
              <a:t>大小</a:t>
            </a:r>
            <a:r>
              <a:rPr lang="en-US" altLang="zh-CN">
                <a:sym typeface="+mn-ea"/>
              </a:rPr>
              <a:t>), </a:t>
            </a:r>
            <a:r>
              <a:rPr lang="zh-CN" altLang="en-US">
                <a:sym typeface="+mn-ea"/>
              </a:rPr>
              <a:t>返回PoissonArrivalPlanner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核心是TrafficPlanner中的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createPlan</a:t>
            </a:r>
            <a:r>
              <a:rPr lang="zh-CN" altLang="en-US">
                <a:sym typeface="+mn-ea"/>
              </a:rPr>
              <a:t>函数，一次性registerFlow。创建不同时刻开始、不同</a:t>
            </a:r>
            <a:r>
              <a:rPr lang="en-US" altLang="zh-CN">
                <a:sym typeface="+mn-ea"/>
              </a:rPr>
              <a:t>flowSize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src--&gt;dst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FlowStartEvent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而</a:t>
            </a:r>
            <a:r>
              <a:rPr lang="en-US" altLang="zh-CN">
                <a:sym typeface="+mn-ea"/>
              </a:rPr>
              <a:t>pkt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priority</a:t>
            </a:r>
            <a:r>
              <a:rPr lang="zh-CN" altLang="en-US">
                <a:sym typeface="+mn-ea"/>
              </a:rPr>
              <a:t>定义是在</a:t>
            </a:r>
            <a:r>
              <a:rPr lang="en-US" altLang="zh-CN">
                <a:sym typeface="+mn-ea"/>
              </a:rPr>
              <a:t>socket</a:t>
            </a:r>
            <a:r>
              <a:rPr lang="zh-CN" altLang="en-US">
                <a:sym typeface="+mn-ea"/>
              </a:rPr>
              <a:t>中的createPacket函数：</a:t>
            </a:r>
            <a:r>
              <a:rPr lang="en-US" altLang="zh-CN">
                <a:sym typeface="+mn-ea"/>
              </a:rPr>
              <a:t>pFabric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socket</a:t>
            </a:r>
            <a:r>
              <a:rPr lang="zh-CN" altLang="en-US">
                <a:sym typeface="+mn-ea"/>
              </a:rPr>
              <a:t>就定义predictedFlowSize - sequenceNumber作为</a:t>
            </a:r>
            <a:r>
              <a:rPr lang="en-US" altLang="zh-CN">
                <a:sym typeface="+mn-ea"/>
              </a:rPr>
              <a:t>priority</a:t>
            </a:r>
            <a:r>
              <a:rPr lang="zh-CN" altLang="en-US">
                <a:sym typeface="+mn-ea"/>
              </a:rPr>
              <a:t>，其中</a:t>
            </a:r>
            <a:r>
              <a:rPr lang="en-US" altLang="zh-CN">
                <a:sym typeface="+mn-ea"/>
              </a:rPr>
              <a:t>predictedFlowSize</a:t>
            </a:r>
            <a:r>
              <a:rPr lang="zh-CN" altLang="en-US">
                <a:sym typeface="+mn-ea"/>
              </a:rPr>
              <a:t>就是</a:t>
            </a:r>
            <a:r>
              <a:rPr lang="en-US" altLang="zh-CN">
                <a:sym typeface="+mn-ea"/>
              </a:rPr>
              <a:t>flowSizeByte</a:t>
            </a:r>
            <a:endParaRPr lang="en-US" altLang="zh-CN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增加存在</a:t>
            </a:r>
            <a:r>
              <a:rPr lang="en-US" altLang="zh-CN">
                <a:sym typeface="+mn-ea"/>
              </a:rPr>
              <a:t>time</a:t>
            </a:r>
            <a:r>
              <a:rPr lang="zh-CN" altLang="en-US">
                <a:sym typeface="+mn-ea"/>
              </a:rPr>
              <a:t>限制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限速的</a:t>
            </a:r>
            <a:r>
              <a:rPr lang="en-US" altLang="zh-CN">
                <a:sym typeface="+mn-ea"/>
              </a:rPr>
              <a:t>flow</a:t>
            </a:r>
            <a:endParaRPr lang="en-US" altLang="zh-CN">
              <a:sym typeface="+mn-ea"/>
            </a:endParaRPr>
          </a:p>
          <a:p>
            <a:pPr lvl="3"/>
            <a:r>
              <a:rPr lang="zh-CN" altLang="en-US">
                <a:sym typeface="+mn-ea"/>
              </a:rPr>
              <a:t>配置新的</a:t>
            </a:r>
            <a:r>
              <a:rPr lang="en-US" altLang="zh-CN">
                <a:sym typeface="+mn-ea"/>
              </a:rPr>
              <a:t>socket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NetworkDevice</a:t>
            </a:r>
            <a:r>
              <a:rPr lang="zh-CN" altLang="en-US">
                <a:sym typeface="+mn-ea"/>
              </a:rPr>
              <a:t>和对应的处理逻辑</a:t>
            </a:r>
            <a:endParaRPr lang="en-US" altLang="zh-CN">
              <a:sym typeface="+mn-ea"/>
            </a:endParaRPr>
          </a:p>
          <a:p>
            <a:pPr lvl="3"/>
            <a:r>
              <a:rPr lang="zh-CN" altLang="en-US">
                <a:sym typeface="+mn-ea"/>
              </a:rPr>
              <a:t>可以直接复用</a:t>
            </a:r>
            <a:r>
              <a:rPr lang="en-US" altLang="zh-CN">
                <a:sym typeface="+mn-ea"/>
              </a:rPr>
              <a:t>priority</a:t>
            </a:r>
            <a:r>
              <a:rPr lang="zh-CN" altLang="en-US">
                <a:sym typeface="+mn-ea"/>
              </a:rPr>
              <a:t>！这样不需要定义新的</a:t>
            </a:r>
            <a:r>
              <a:rPr lang="en-US" altLang="zh-CN">
                <a:sym typeface="+mn-ea"/>
              </a:rPr>
              <a:t>pkt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/>
              <a:t>Better Never Than Late (Sigcomm'11, Microsoft)</a:t>
            </a:r>
            <a:endParaRPr lang="en-US" sz="36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490345"/>
            <a:ext cx="6489065" cy="500697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875145" y="2693035"/>
            <a:ext cx="520192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数据中心的</a:t>
            </a:r>
            <a:r>
              <a:rPr lang="en-US" altLang="zh-CN"/>
              <a:t>query</a:t>
            </a:r>
            <a:r>
              <a:rPr lang="zh-CN" altLang="en-US"/>
              <a:t>，</a:t>
            </a:r>
            <a:r>
              <a:rPr lang="en-US" altLang="zh-CN"/>
              <a:t>Application</a:t>
            </a:r>
            <a:r>
              <a:rPr lang="zh-CN" altLang="en-US"/>
              <a:t>对于</a:t>
            </a:r>
            <a:r>
              <a:rPr lang="en-US" altLang="zh-CN"/>
              <a:t>time</a:t>
            </a:r>
            <a:r>
              <a:rPr lang="zh-CN" altLang="en-US"/>
              <a:t>要求很高，同时</a:t>
            </a:r>
            <a:r>
              <a:rPr lang="en-US" altLang="zh-CN"/>
              <a:t>DC</a:t>
            </a:r>
            <a:r>
              <a:rPr lang="zh-CN" altLang="en-US"/>
              <a:t>中带宽比较冗余</a:t>
            </a:r>
            <a:r>
              <a:rPr lang="en-US" altLang="zh-CN"/>
              <a:t>(</a:t>
            </a:r>
            <a:r>
              <a:rPr lang="zh-CN" altLang="en-US"/>
              <a:t>运营商公网带宽利用要上到</a:t>
            </a:r>
            <a:r>
              <a:rPr lang="en-US" altLang="zh-CN"/>
              <a:t>50%</a:t>
            </a:r>
            <a:r>
              <a:rPr lang="zh-CN" altLang="en-US"/>
              <a:t>，</a:t>
            </a:r>
            <a:r>
              <a:rPr lang="en-US" altLang="zh-CN"/>
              <a:t>B4</a:t>
            </a:r>
            <a:r>
              <a:rPr lang="zh-CN" altLang="en-US"/>
              <a:t>是到</a:t>
            </a:r>
            <a:r>
              <a:rPr lang="en-US" altLang="zh-CN"/>
              <a:t>80%</a:t>
            </a:r>
            <a:r>
              <a:rPr lang="zh-CN" altLang="en-US"/>
              <a:t>；</a:t>
            </a:r>
            <a:r>
              <a:rPr lang="en-US" altLang="zh-CN"/>
              <a:t>DC</a:t>
            </a:r>
            <a:r>
              <a:rPr lang="zh-CN" altLang="en-US"/>
              <a:t>中的带宽利用率印象中是低于</a:t>
            </a:r>
            <a:r>
              <a:rPr lang="en-US" altLang="zh-CN"/>
              <a:t>10%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运营商不关心</a:t>
            </a:r>
            <a:r>
              <a:rPr lang="en-US" altLang="zh-CN"/>
              <a:t>latency</a:t>
            </a:r>
            <a:r>
              <a:rPr lang="zh-CN" altLang="en-US"/>
              <a:t>，只关心</a:t>
            </a:r>
            <a:r>
              <a:rPr lang="en-US" altLang="zh-CN"/>
              <a:t>fairness</a:t>
            </a:r>
            <a:r>
              <a:rPr lang="zh-CN" altLang="en-US"/>
              <a:t>和利用率</a:t>
            </a:r>
            <a:endParaRPr lang="en-US" altLang="zh-CN"/>
          </a:p>
          <a:p>
            <a:r>
              <a:rPr lang="en-US" altLang="zh-CN"/>
              <a:t>- </a:t>
            </a:r>
            <a:r>
              <a:rPr lang="zh-CN" altLang="en-US"/>
              <a:t>单独的</a:t>
            </a:r>
            <a:r>
              <a:rPr lang="en-US" altLang="zh-CN"/>
              <a:t>DataCenter</a:t>
            </a:r>
            <a:r>
              <a:rPr lang="zh-CN" altLang="en-US"/>
              <a:t>集群关心</a:t>
            </a:r>
            <a:r>
              <a:rPr lang="en-US" altLang="zh-CN"/>
              <a:t>latency(</a:t>
            </a:r>
            <a:r>
              <a:rPr lang="zh-CN" altLang="en-US"/>
              <a:t>存在</a:t>
            </a:r>
            <a:r>
              <a:rPr lang="en-US" altLang="zh-CN"/>
              <a:t>deadline)</a:t>
            </a:r>
            <a:r>
              <a:rPr lang="zh-CN" altLang="en-US"/>
              <a:t>，不太关心</a:t>
            </a:r>
            <a:r>
              <a:rPr lang="en-US" altLang="zh-CN"/>
              <a:t>fairness(</a:t>
            </a:r>
            <a:r>
              <a:rPr lang="zh-CN" altLang="en-US"/>
              <a:t>自己能够控制应用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- </a:t>
            </a:r>
            <a:r>
              <a:rPr lang="zh-CN" altLang="en-US"/>
              <a:t>多租户的</a:t>
            </a:r>
            <a:r>
              <a:rPr lang="en-US" altLang="zh-CN"/>
              <a:t>Cloud</a:t>
            </a:r>
            <a:r>
              <a:rPr lang="zh-CN" altLang="en-US"/>
              <a:t>需要</a:t>
            </a:r>
            <a:r>
              <a:rPr lang="en-US" altLang="zh-CN"/>
              <a:t>fairness, </a:t>
            </a:r>
            <a:r>
              <a:rPr lang="zh-CN" altLang="en-US"/>
              <a:t>优先级的要求源于</a:t>
            </a:r>
            <a:r>
              <a:rPr lang="en-US" altLang="zh-CN"/>
              <a:t>management(Hypervisor</a:t>
            </a:r>
            <a:r>
              <a:rPr lang="zh-CN" altLang="en-US"/>
              <a:t>的流量要有更高优先级</a:t>
            </a:r>
            <a:r>
              <a:rPr lang="en-US" altLang="zh-CN"/>
              <a:t>)</a:t>
            </a:r>
            <a:r>
              <a:rPr lang="zh-CN" altLang="en-US"/>
              <a:t>；存在</a:t>
            </a:r>
            <a:r>
              <a:rPr lang="en-US" altLang="zh-CN"/>
              <a:t>time(</a:t>
            </a:r>
            <a:r>
              <a:rPr lang="zh-CN" altLang="en-US"/>
              <a:t>租户的流量不得早于</a:t>
            </a:r>
            <a:r>
              <a:rPr lang="en-US" altLang="zh-CN"/>
              <a:t>)</a:t>
            </a:r>
            <a:r>
              <a:rPr lang="zh-CN" altLang="en-US"/>
              <a:t>和</a:t>
            </a:r>
            <a:r>
              <a:rPr lang="en-US" altLang="zh-CN"/>
              <a:t>order</a:t>
            </a:r>
            <a:r>
              <a:rPr lang="zh-CN" altLang="en-US"/>
              <a:t>的要求</a:t>
            </a:r>
            <a:r>
              <a:rPr lang="en-US" altLang="zh-CN"/>
              <a:t>, </a:t>
            </a:r>
            <a:r>
              <a:rPr lang="zh-CN" altLang="en-US"/>
              <a:t>但不存在</a:t>
            </a:r>
            <a:r>
              <a:rPr lang="en-US" altLang="zh-CN"/>
              <a:t>time(</a:t>
            </a:r>
            <a:r>
              <a:rPr lang="zh-CN" altLang="en-US"/>
              <a:t>不得晚于</a:t>
            </a:r>
            <a:r>
              <a:rPr lang="en-US" altLang="zh-CN"/>
              <a:t>)?</a:t>
            </a:r>
            <a:endParaRPr lang="en-US" altLang="zh-CN"/>
          </a:p>
        </p:txBody>
      </p:sp>
      <p:sp>
        <p:nvSpPr>
          <p:cNvPr id="8" name="Text Box 7"/>
          <p:cNvSpPr txBox="1"/>
          <p:nvPr/>
        </p:nvSpPr>
        <p:spPr>
          <a:xfrm>
            <a:off x="7976870" y="1490345"/>
            <a:ext cx="410019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Less Is More: Trading a Little Bandwidth for Ultra-Low Latency in the Data Center (</a:t>
            </a:r>
            <a:r>
              <a:rPr lang="en-US" altLang="zh-CN"/>
              <a:t>NSDI'12)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实验观察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6780"/>
          </a:xfrm>
        </p:spPr>
        <p:txBody>
          <a:bodyPr>
            <a:normAutofit fontScale="90000" lnSpcReduction="10000"/>
          </a:bodyPr>
          <a:p>
            <a:r>
              <a:rPr lang="en-US"/>
              <a:t>leaf_spine</a:t>
            </a:r>
            <a:r>
              <a:rPr lang="zh-CN" altLang="en-US"/>
              <a:t>拓扑</a:t>
            </a:r>
            <a:r>
              <a:rPr lang="en-US" altLang="zh-CN"/>
              <a:t>(</a:t>
            </a:r>
            <a:r>
              <a:rPr lang="zh-CN" altLang="en-US"/>
              <a:t>数据中心拓扑</a:t>
            </a:r>
            <a:r>
              <a:rPr lang="en-US" altLang="zh-CN"/>
              <a:t>)</a:t>
            </a:r>
            <a:endParaRPr lang="en-US"/>
          </a:p>
          <a:p>
            <a:r>
              <a:rPr lang="en-US"/>
              <a:t>pFabric</a:t>
            </a:r>
            <a:r>
              <a:rPr lang="zh-CN" altLang="en-US"/>
              <a:t>场景</a:t>
            </a:r>
            <a:r>
              <a:rPr lang="en-US" altLang="zh-CN"/>
              <a:t>(</a:t>
            </a:r>
            <a:r>
              <a:rPr lang="zh-CN" altLang="en-US"/>
              <a:t>短流优先</a:t>
            </a:r>
            <a:r>
              <a:rPr lang="en-US" altLang="zh-CN"/>
              <a:t>, pkt priority</a:t>
            </a:r>
            <a:r>
              <a:rPr lang="zh-CN" altLang="en-US"/>
              <a:t>定义为流待发的剩余字节数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en-US" altLang="zh-CN"/>
              <a:t>PIFO/CalQueue </a:t>
            </a:r>
            <a:r>
              <a:rPr lang="zh-CN" altLang="en-US"/>
              <a:t>比</a:t>
            </a:r>
            <a:r>
              <a:rPr lang="en-US" altLang="zh-CN"/>
              <a:t>FIFO</a:t>
            </a:r>
            <a:r>
              <a:rPr lang="zh-CN" altLang="en-US"/>
              <a:t>在</a:t>
            </a:r>
            <a:r>
              <a:rPr lang="en-US" altLang="zh-CN"/>
              <a:t>latency</a:t>
            </a:r>
            <a:r>
              <a:rPr lang="zh-CN" altLang="en-US"/>
              <a:t>上表现良好</a:t>
            </a:r>
            <a:endParaRPr lang="zh-CN" altLang="en-US"/>
          </a:p>
          <a:p>
            <a:pPr lvl="2"/>
            <a:r>
              <a:rPr lang="zh-CN" altLang="en-US"/>
              <a:t>代价是长流的明显饥饿：</a:t>
            </a:r>
            <a:r>
              <a:rPr lang="en-US" altLang="zh-CN"/>
              <a:t>(</a:t>
            </a:r>
            <a:r>
              <a:rPr lang="zh-CN" altLang="en-US"/>
              <a:t>按照原始的配置，</a:t>
            </a:r>
            <a:r>
              <a:rPr lang="en-US" altLang="zh-CN" b="1">
                <a:solidFill>
                  <a:srgbClr val="FF0000"/>
                </a:solidFill>
              </a:rPr>
              <a:t>total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 b="1">
                <a:solidFill>
                  <a:srgbClr val="FF0000"/>
                </a:solidFill>
              </a:rPr>
              <a:t>buffer</a:t>
            </a:r>
            <a:r>
              <a:rPr lang="zh-CN" altLang="en-US" b="1">
                <a:solidFill>
                  <a:srgbClr val="FF0000"/>
                </a:solidFill>
              </a:rPr>
              <a:t>为</a:t>
            </a:r>
            <a:r>
              <a:rPr lang="en-US" altLang="zh-CN" b="1">
                <a:solidFill>
                  <a:srgbClr val="FF0000"/>
                </a:solidFill>
              </a:rPr>
              <a:t>80pkt(</a:t>
            </a:r>
            <a:r>
              <a:rPr lang="zh-CN" altLang="en-US" b="1">
                <a:solidFill>
                  <a:srgbClr val="FF0000"/>
                </a:solidFill>
              </a:rPr>
              <a:t>不区分流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zh-CN" altLang="en-US"/>
              <a:t>，仿真结束时</a:t>
            </a:r>
            <a:r>
              <a:rPr lang="en-US" altLang="zh-CN"/>
              <a:t>, FIFO</a:t>
            </a:r>
            <a:r>
              <a:rPr lang="zh-CN" altLang="en-US"/>
              <a:t>和</a:t>
            </a:r>
            <a:r>
              <a:rPr lang="en-US" altLang="zh-CN"/>
              <a:t>PIFO</a:t>
            </a:r>
            <a:r>
              <a:rPr lang="zh-CN" altLang="en-US"/>
              <a:t>的流完成数量相同</a:t>
            </a:r>
            <a:r>
              <a:rPr lang="en-US" altLang="zh-CN"/>
              <a:t>, </a:t>
            </a:r>
            <a:r>
              <a:rPr lang="zh-CN" altLang="en-US"/>
              <a:t>但长流已发送字节数明显较少</a:t>
            </a:r>
            <a:r>
              <a:rPr lang="en-US" altLang="zh-CN"/>
              <a:t>, 10% vs 80%)</a:t>
            </a:r>
            <a:endParaRPr lang="en-US" altLang="zh-CN"/>
          </a:p>
          <a:p>
            <a:pPr lvl="2"/>
            <a:r>
              <a:rPr lang="zh-CN" altLang="en-US"/>
              <a:t>小的</a:t>
            </a:r>
            <a:r>
              <a:rPr lang="en-US" altLang="zh-CN"/>
              <a:t>buffer</a:t>
            </a:r>
            <a:r>
              <a:rPr lang="zh-CN" altLang="en-US"/>
              <a:t>是必须的！</a:t>
            </a:r>
            <a:endParaRPr lang="en-US" altLang="zh-CN" sz="1800"/>
          </a:p>
          <a:p>
            <a:pPr lvl="3"/>
            <a:r>
              <a:rPr lang="en-US" altLang="zh-CN" sz="1800"/>
              <a:t>80pkt</a:t>
            </a:r>
            <a:r>
              <a:rPr lang="zh-CN" altLang="en-US" sz="1800"/>
              <a:t>排序增加时延</a:t>
            </a:r>
            <a:r>
              <a:rPr lang="en-US" altLang="zh-CN" sz="1800"/>
              <a:t>5us-1ms(10Gbps,64B-1500B ), </a:t>
            </a:r>
            <a:r>
              <a:rPr lang="zh-CN" altLang="en-US" sz="1800"/>
              <a:t>端到端平均</a:t>
            </a:r>
            <a:r>
              <a:rPr lang="zh-CN" altLang="en-US" sz="1800" b="1"/>
              <a:t>流完成时间</a:t>
            </a:r>
            <a:r>
              <a:rPr lang="zh-CN" altLang="en-US" sz="1800"/>
              <a:t>为</a:t>
            </a:r>
            <a:r>
              <a:rPr lang="en-US" altLang="zh-CN" sz="1800"/>
              <a:t>1-2ms</a:t>
            </a:r>
            <a:endParaRPr lang="zh-CN" altLang="en-US"/>
          </a:p>
          <a:p>
            <a:pPr lvl="1"/>
            <a:endParaRPr lang="en-US" altLang="zh-CN"/>
          </a:p>
          <a:p>
            <a:pPr lvl="1"/>
            <a:r>
              <a:rPr lang="en-US" altLang="zh-CN"/>
              <a:t>buffer</a:t>
            </a:r>
            <a:r>
              <a:rPr lang="zh-CN" altLang="en-US"/>
              <a:t>大小设置不太敏感</a:t>
            </a:r>
            <a:r>
              <a:rPr lang="en-US" altLang="zh-CN"/>
              <a:t>(</a:t>
            </a:r>
            <a:r>
              <a:rPr lang="zh-CN" altLang="en-US" b="1" u="sng"/>
              <a:t>有点反常</a:t>
            </a:r>
            <a:r>
              <a:rPr lang="en-US" altLang="zh-CN"/>
              <a:t>)</a:t>
            </a:r>
            <a:r>
              <a:rPr lang="zh-CN" altLang="en-US"/>
              <a:t>，不太会影响</a:t>
            </a:r>
            <a:r>
              <a:rPr lang="en-US" altLang="zh-CN"/>
              <a:t>99.9th-latency??</a:t>
            </a:r>
            <a:endParaRPr lang="en-US" altLang="zh-CN"/>
          </a:p>
          <a:p>
            <a:pPr lvl="2"/>
            <a:r>
              <a:rPr lang="en-US" altLang="zh-CN"/>
              <a:t>PIFO</a:t>
            </a:r>
            <a:r>
              <a:rPr lang="zh-CN" altLang="en-US"/>
              <a:t>：</a:t>
            </a:r>
            <a:r>
              <a:rPr lang="en-US" altLang="zh-CN"/>
              <a:t>80 pkt--39.4ms, 1k--39.1ms, 10k--39.3ms</a:t>
            </a:r>
            <a:endParaRPr lang="en-US" altLang="zh-CN"/>
          </a:p>
          <a:p>
            <a:pPr lvl="2"/>
            <a:r>
              <a:rPr lang="en-US" altLang="zh-CN" sz="2000"/>
              <a:t>FIFO</a:t>
            </a:r>
            <a:r>
              <a:rPr lang="zh-CN" altLang="en-US" sz="2000"/>
              <a:t>：</a:t>
            </a:r>
            <a:r>
              <a:rPr lang="en-US" altLang="zh-CN" sz="2000"/>
              <a:t>80 pkt--145.4ms, 1k-117.5ms, 10k--117.5ms, 1M--145.4ms</a:t>
            </a:r>
            <a:endParaRPr lang="en-US" altLang="zh-CN" sz="2000"/>
          </a:p>
          <a:p>
            <a:pPr lvl="2"/>
            <a:r>
              <a:rPr lang="zh-CN" altLang="en-US" sz="2000"/>
              <a:t>该问题尚不清楚怎么回事？</a:t>
            </a:r>
            <a:endParaRPr lang="zh-CN" altLang="en-US" sz="2000"/>
          </a:p>
          <a:p>
            <a:pPr lvl="3"/>
            <a:r>
              <a:rPr lang="zh-CN" altLang="en-US" sz="1800"/>
              <a:t>追踪一下</a:t>
            </a:r>
            <a:r>
              <a:rPr lang="en-US" altLang="zh-CN" sz="1800"/>
              <a:t>queue</a:t>
            </a:r>
            <a:r>
              <a:rPr lang="zh-CN" altLang="en-US" sz="1800"/>
              <a:t>长度</a:t>
            </a:r>
            <a:r>
              <a:rPr lang="en-US" altLang="zh-CN" sz="1800"/>
              <a:t>(</a:t>
            </a:r>
            <a:r>
              <a:rPr lang="zh-CN" altLang="en-US" sz="1800"/>
              <a:t>可能是低负载导致的？</a:t>
            </a:r>
            <a:r>
              <a:rPr lang="en-US" altLang="zh-CN" sz="1800"/>
              <a:t>)</a:t>
            </a:r>
            <a:endParaRPr lang="en-US" altLang="zh-CN" sz="1800"/>
          </a:p>
          <a:p>
            <a:pPr lvl="3"/>
            <a:r>
              <a:rPr lang="zh-CN" altLang="en-US" sz="1800"/>
              <a:t>最优的</a:t>
            </a:r>
            <a:r>
              <a:rPr lang="en-US" altLang="zh-CN" sz="1800"/>
              <a:t>buffer</a:t>
            </a:r>
            <a:r>
              <a:rPr lang="zh-CN" altLang="en-US" sz="1800"/>
              <a:t>设置会和负载大小相关？低负载可以适当增大</a:t>
            </a:r>
            <a:r>
              <a:rPr lang="en-US" altLang="zh-CN" sz="1800"/>
              <a:t>queue</a:t>
            </a:r>
            <a:r>
              <a:rPr lang="zh-CN" altLang="en-US" sz="1800"/>
              <a:t>？</a:t>
            </a:r>
            <a:r>
              <a:rPr lang="en-US" altLang="zh-CN" sz="1800"/>
              <a:t>sheduling</a:t>
            </a:r>
            <a:r>
              <a:rPr lang="zh-CN" altLang="en-US" sz="1800"/>
              <a:t>的操作也可能需要考虑负载大小</a:t>
            </a:r>
            <a:r>
              <a:rPr lang="en-US" altLang="zh-CN" sz="1800"/>
              <a:t>(flow quenching</a:t>
            </a:r>
            <a:r>
              <a:rPr lang="zh-CN" altLang="en-US" sz="1800"/>
              <a:t>发生是带宽紧张情况下</a:t>
            </a:r>
            <a:r>
              <a:rPr lang="en-US" altLang="zh-CN" sz="1800"/>
              <a:t>fairness</a:t>
            </a:r>
            <a:r>
              <a:rPr lang="zh-CN" altLang="en-US" sz="1800"/>
              <a:t>影响到实际流性能</a:t>
            </a:r>
            <a:r>
              <a:rPr lang="en-US" altLang="zh-CN" sz="1800"/>
              <a:t>)</a:t>
            </a:r>
            <a:endParaRPr lang="en-US" altLang="zh-CN" sz="1800"/>
          </a:p>
          <a:p>
            <a:pPr lvl="2"/>
            <a:endParaRPr lang="en-US" altLang="zh-CN" sz="2000"/>
          </a:p>
          <a:p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DPDK Scheduling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3740150" cy="43516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247005" y="2275205"/>
            <a:ext cx="64433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 Linux TC</a:t>
            </a:r>
            <a:r>
              <a:rPr lang="zh-CN" altLang="en-US"/>
              <a:t>和</a:t>
            </a:r>
            <a:r>
              <a:rPr lang="en-US" altLang="zh-CN"/>
              <a:t>DPDK sched</a:t>
            </a:r>
            <a:r>
              <a:rPr lang="zh-CN" altLang="en-US"/>
              <a:t>模块，虽然假设每条流有</a:t>
            </a:r>
            <a:r>
              <a:rPr lang="en-US" altLang="zh-CN"/>
              <a:t>queue</a:t>
            </a:r>
            <a:r>
              <a:rPr lang="zh-CN" altLang="en-US"/>
              <a:t>，所有</a:t>
            </a:r>
            <a:r>
              <a:rPr lang="en-US" altLang="zh-CN"/>
              <a:t>flow</a:t>
            </a:r>
            <a:r>
              <a:rPr lang="zh-CN" altLang="en-US"/>
              <a:t>组合在一起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在</a:t>
            </a:r>
            <a:r>
              <a:rPr lang="en-US" altLang="zh-CN"/>
              <a:t>DPDK</a:t>
            </a:r>
            <a:r>
              <a:rPr lang="zh-CN" altLang="en-US"/>
              <a:t>给出的配置说明中，</a:t>
            </a:r>
            <a:r>
              <a:rPr lang="en-US" altLang="zh-CN"/>
              <a:t>12</a:t>
            </a:r>
            <a:r>
              <a:rPr lang="zh-CN" altLang="en-US"/>
              <a:t>条</a:t>
            </a:r>
            <a:r>
              <a:rPr lang="en-US" altLang="zh-CN"/>
              <a:t>Trafic Class--&gt;</a:t>
            </a:r>
            <a:r>
              <a:rPr lang="zh-CN" altLang="en-US"/>
              <a:t>每个</a:t>
            </a:r>
            <a:r>
              <a:rPr lang="en-US" altLang="zh-CN"/>
              <a:t>Traffic Class</a:t>
            </a:r>
            <a:r>
              <a:rPr lang="zh-CN" altLang="en-US"/>
              <a:t>的参数设置为</a:t>
            </a:r>
            <a:r>
              <a:rPr lang="en-US" altLang="zh-CN"/>
              <a:t>RED</a:t>
            </a:r>
            <a:r>
              <a:rPr lang="zh-CN" altLang="en-US"/>
              <a:t>在</a:t>
            </a:r>
            <a:r>
              <a:rPr lang="en-US" altLang="zh-CN"/>
              <a:t>64</a:t>
            </a:r>
            <a:r>
              <a:rPr lang="zh-CN" altLang="en-US"/>
              <a:t>左右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</a:t>
            </a:r>
            <a:r>
              <a:rPr lang="en-US" altLang="zh-CN"/>
              <a:t>SP-PIFO</a:t>
            </a:r>
            <a:r>
              <a:rPr lang="zh-CN" altLang="en-US"/>
              <a:t>的误解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trike="sngStrike">
                <a:solidFill>
                  <a:schemeClr val="tx1"/>
                </a:solidFill>
                <a:uFillTx/>
              </a:rPr>
              <a:t>降低性能消耗</a:t>
            </a:r>
            <a:r>
              <a:rPr lang="zh-CN" altLang="en-US"/>
              <a:t>，逼近</a:t>
            </a:r>
            <a:r>
              <a:rPr lang="en-US" altLang="zh-CN"/>
              <a:t>PIFO</a:t>
            </a:r>
            <a:r>
              <a:rPr lang="zh-CN" altLang="en-US"/>
              <a:t>排序结果</a:t>
            </a:r>
            <a:endParaRPr lang="zh-CN" altLang="en-US"/>
          </a:p>
          <a:p>
            <a:r>
              <a:rPr lang="zh-CN" altLang="en-US"/>
              <a:t>用</a:t>
            </a:r>
            <a:r>
              <a:rPr lang="en-US" altLang="zh-CN"/>
              <a:t>8</a:t>
            </a:r>
            <a:r>
              <a:rPr lang="zh-CN" altLang="en-US"/>
              <a:t>个</a:t>
            </a:r>
            <a:r>
              <a:rPr lang="en-US" altLang="zh-CN"/>
              <a:t>queue(10pkt/Q)</a:t>
            </a:r>
            <a:r>
              <a:rPr lang="zh-CN" altLang="en-US"/>
              <a:t>逼近</a:t>
            </a:r>
            <a:r>
              <a:rPr lang="en-US" altLang="zh-CN"/>
              <a:t>PIFO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2835" y="2693670"/>
            <a:ext cx="5871210" cy="4105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85" y="2900045"/>
            <a:ext cx="4392930" cy="3692525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7" idx="1"/>
          </p:cNvCxnSpPr>
          <p:nvPr/>
        </p:nvCxnSpPr>
        <p:spPr>
          <a:xfrm flipH="1">
            <a:off x="3404870" y="2593340"/>
            <a:ext cx="4239895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7644765" y="1993900"/>
            <a:ext cx="469709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有个想法是，努力让</a:t>
            </a:r>
            <a:r>
              <a:rPr lang="en-US" altLang="zh-CN"/>
              <a:t>per queue</a:t>
            </a:r>
            <a:r>
              <a:rPr lang="zh-CN" altLang="en-US"/>
              <a:t>的出包数量</a:t>
            </a:r>
            <a:endParaRPr lang="zh-CN" altLang="en-US"/>
          </a:p>
          <a:p>
            <a:r>
              <a:rPr lang="zh-CN" altLang="en-US"/>
              <a:t>均匀分布</a:t>
            </a:r>
            <a:r>
              <a:rPr lang="en-US" altLang="zh-CN"/>
              <a:t>/</a:t>
            </a:r>
            <a:r>
              <a:rPr lang="zh-CN" altLang="en-US"/>
              <a:t>指数分布（修改</a:t>
            </a:r>
            <a:r>
              <a:rPr lang="en-US" altLang="zh-CN"/>
              <a:t>rank+</a:t>
            </a:r>
            <a:r>
              <a:rPr lang="zh-CN" altLang="en-US"/>
              <a:t>修改</a:t>
            </a:r>
            <a:r>
              <a:rPr lang="en-US" altLang="zh-CN"/>
              <a:t>bound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——</a:t>
            </a:r>
            <a:r>
              <a:rPr lang="zh-CN" altLang="en-US"/>
              <a:t>防止长流饥饿</a:t>
            </a:r>
            <a:endParaRPr lang="zh-CN" altLang="en-US"/>
          </a:p>
          <a:p>
            <a:r>
              <a:rPr lang="en-US" altLang="zh-CN"/>
              <a:t>——</a:t>
            </a:r>
            <a:r>
              <a:rPr lang="zh-CN" altLang="en-US"/>
              <a:t>可能比较逼近</a:t>
            </a:r>
            <a:r>
              <a:rPr lang="en-US" altLang="zh-CN"/>
              <a:t>PIFO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1642745" y="1443355"/>
            <a:ext cx="82810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排序和性能的</a:t>
            </a:r>
            <a:r>
              <a:rPr lang="en-US" altLang="zh-CN"/>
              <a:t>trade-off</a:t>
            </a:r>
            <a:r>
              <a:rPr lang="zh-CN" altLang="en-US"/>
              <a:t>，从</a:t>
            </a:r>
            <a:r>
              <a:rPr lang="en-US" altLang="zh-CN"/>
              <a:t>Software</a:t>
            </a:r>
            <a:r>
              <a:rPr lang="zh-CN" altLang="en-US"/>
              <a:t>角度似乎没有价值？还需要看看</a:t>
            </a:r>
            <a:r>
              <a:rPr lang="en-US" altLang="zh-CN"/>
              <a:t>Loom</a:t>
            </a:r>
            <a:r>
              <a:rPr lang="zh-CN" altLang="en-US"/>
              <a:t>等文章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后续计划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Packet Scheduling</a:t>
            </a:r>
            <a:r>
              <a:rPr lang="zh-CN" altLang="en-US"/>
              <a:t>的事情还没想清楚</a:t>
            </a:r>
            <a:endParaRPr lang="zh-CN" altLang="en-US"/>
          </a:p>
          <a:p>
            <a:pPr lvl="1"/>
            <a:r>
              <a:rPr lang="en-US" altLang="zh-CN"/>
              <a:t>Coding</a:t>
            </a:r>
            <a:r>
              <a:rPr lang="zh-CN" altLang="en-US"/>
              <a:t>暂时搁置，设计还不够清晰</a:t>
            </a:r>
            <a:endParaRPr lang="zh-CN" altLang="en-US"/>
          </a:p>
          <a:p>
            <a:pPr lvl="1"/>
            <a:r>
              <a:rPr lang="en-US" altLang="zh-CN"/>
              <a:t>Switch</a:t>
            </a:r>
            <a:r>
              <a:rPr lang="zh-CN" altLang="en-US"/>
              <a:t>和</a:t>
            </a:r>
            <a:r>
              <a:rPr lang="en-US" altLang="zh-CN"/>
              <a:t>Endhost</a:t>
            </a:r>
            <a:r>
              <a:rPr lang="zh-CN" altLang="en-US"/>
              <a:t>上的行为、流量场景差别是</a:t>
            </a:r>
            <a:r>
              <a:rPr lang="zh-CN" altLang="en-US"/>
              <a:t>很大</a:t>
            </a:r>
            <a:endParaRPr lang="zh-CN" altLang="en-US"/>
          </a:p>
          <a:p>
            <a:pPr lvl="2"/>
            <a:r>
              <a:rPr lang="en-US" altLang="zh-CN" sz="2000"/>
              <a:t>Carousel</a:t>
            </a:r>
            <a:r>
              <a:rPr lang="zh-CN" altLang="en-US" sz="2000"/>
              <a:t>要在</a:t>
            </a:r>
            <a:r>
              <a:rPr lang="en-US" altLang="zh-CN" sz="2000"/>
              <a:t>end host</a:t>
            </a:r>
            <a:r>
              <a:rPr lang="zh-CN" altLang="en-US" sz="2000"/>
              <a:t>限速，对比</a:t>
            </a:r>
            <a:r>
              <a:rPr lang="en-US" altLang="zh-CN" sz="2000"/>
              <a:t>TB</a:t>
            </a:r>
            <a:r>
              <a:rPr lang="zh-CN" altLang="en-US" sz="2000"/>
              <a:t>、</a:t>
            </a:r>
            <a:r>
              <a:rPr lang="en-US" altLang="zh-CN" sz="2000"/>
              <a:t>HTB</a:t>
            </a:r>
            <a:endParaRPr lang="zh-CN" altLang="en-US" sz="2000"/>
          </a:p>
          <a:p>
            <a:pPr lvl="2"/>
            <a:r>
              <a:rPr lang="en-US" altLang="zh-CN" sz="2000"/>
              <a:t>PIFO</a:t>
            </a:r>
            <a:r>
              <a:rPr lang="zh-CN" altLang="en-US" sz="2000"/>
              <a:t>在</a:t>
            </a:r>
            <a:r>
              <a:rPr lang="en-US" altLang="zh-CN" sz="2000"/>
              <a:t>switch</a:t>
            </a:r>
            <a:r>
              <a:rPr lang="zh-CN" altLang="en-US" sz="2000"/>
              <a:t>上，尽力发送；</a:t>
            </a:r>
            <a:r>
              <a:rPr lang="en-US" altLang="zh-CN" sz="2000"/>
              <a:t>SP-PIFO</a:t>
            </a:r>
            <a:r>
              <a:rPr lang="zh-CN" altLang="en-US" sz="2000"/>
              <a:t>、</a:t>
            </a:r>
            <a:r>
              <a:rPr lang="en-US" altLang="zh-CN"/>
              <a:t>CalQueue</a:t>
            </a:r>
            <a:r>
              <a:rPr lang="zh-CN" altLang="en-US"/>
              <a:t>在</a:t>
            </a:r>
            <a:r>
              <a:rPr lang="en-US" altLang="zh-CN"/>
              <a:t>P4 switch</a:t>
            </a:r>
            <a:r>
              <a:rPr lang="zh-CN" altLang="en-US"/>
              <a:t>上</a:t>
            </a:r>
            <a:endParaRPr lang="zh-CN" altLang="en-US"/>
          </a:p>
          <a:p>
            <a:pPr lvl="1"/>
            <a:r>
              <a:rPr lang="zh-CN" altLang="en-US"/>
              <a:t>可能是</a:t>
            </a:r>
            <a:r>
              <a:rPr lang="en-US" altLang="zh-CN"/>
              <a:t>1</a:t>
            </a:r>
            <a:r>
              <a:rPr lang="zh-CN" altLang="en-US"/>
              <a:t>个好问题：如何用</a:t>
            </a:r>
            <a:r>
              <a:rPr lang="en-US" altLang="zh-CN"/>
              <a:t>Calendar Queue</a:t>
            </a:r>
            <a:r>
              <a:rPr lang="zh-CN" altLang="en-US"/>
              <a:t>模拟</a:t>
            </a:r>
            <a:r>
              <a:rPr lang="en-US" altLang="zh-CN"/>
              <a:t>HTB</a:t>
            </a:r>
            <a:r>
              <a:rPr lang="zh-CN" altLang="en-US"/>
              <a:t>的带宽共享？</a:t>
            </a:r>
            <a:endParaRPr lang="zh-CN" altLang="en-US"/>
          </a:p>
          <a:p>
            <a:pPr lvl="2"/>
            <a:r>
              <a:rPr lang="zh-CN" altLang="en-US" sz="2000"/>
              <a:t>之前想的是</a:t>
            </a:r>
            <a:r>
              <a:rPr lang="en-US" altLang="zh-CN" sz="2000"/>
              <a:t>Calendar Queue</a:t>
            </a:r>
            <a:r>
              <a:rPr lang="zh-CN" altLang="en-US" sz="2000"/>
              <a:t>模拟</a:t>
            </a:r>
            <a:r>
              <a:rPr lang="en-US" altLang="zh-CN" sz="2000"/>
              <a:t>TB</a:t>
            </a:r>
            <a:endParaRPr lang="zh-CN" altLang="en-US"/>
          </a:p>
          <a:p>
            <a:pPr lvl="1"/>
            <a:endParaRPr lang="zh-CN" altLang="en-US"/>
          </a:p>
          <a:p>
            <a:r>
              <a:rPr lang="zh-CN" altLang="en-US"/>
              <a:t>下周先修改</a:t>
            </a:r>
            <a:r>
              <a:rPr lang="en-US" altLang="zh-CN"/>
              <a:t>SecEdge</a:t>
            </a:r>
            <a:r>
              <a:rPr lang="zh-CN" altLang="en-US"/>
              <a:t>文章和相应实验工作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NetBench</a:t>
            </a:r>
            <a:r>
              <a:rPr lang="zh-CN" altLang="en-US"/>
              <a:t>架构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87525" y="1825625"/>
            <a:ext cx="8615680" cy="435165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配置文件说明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General</a:t>
            </a:r>
            <a:endParaRPr lang="en-US"/>
          </a:p>
          <a:p>
            <a:pPr lvl="1"/>
            <a:r>
              <a:rPr lang="en-US"/>
              <a:t>Topology</a:t>
            </a:r>
            <a:r>
              <a:rPr lang="zh-CN" altLang="en-US"/>
              <a:t>、run_folder、</a:t>
            </a:r>
            <a:r>
              <a:rPr lang="en-US" altLang="zh-CN"/>
              <a:t>seed</a:t>
            </a:r>
            <a:r>
              <a:rPr lang="zh-CN" altLang="en-US"/>
              <a:t>、</a:t>
            </a:r>
            <a:r>
              <a:rPr lang="en-US" altLang="zh-CN"/>
              <a:t>time</a:t>
            </a:r>
            <a:endParaRPr lang="zh-CN" altLang="en-US"/>
          </a:p>
          <a:p>
            <a:r>
              <a:rPr lang="en-US"/>
              <a:t>Transport layer protocol</a:t>
            </a:r>
            <a:endParaRPr lang="en-US"/>
          </a:p>
          <a:p>
            <a:pPr lvl="1"/>
            <a:r>
              <a:rPr lang="en-US"/>
              <a:t>rank distribution(LSTF_TCP)</a:t>
            </a:r>
            <a:endParaRPr lang="en-US"/>
          </a:p>
          <a:p>
            <a:r>
              <a:rPr lang="en-US"/>
              <a:t>Switch</a:t>
            </a:r>
            <a:endParaRPr lang="en-US"/>
          </a:p>
          <a:p>
            <a:r>
              <a:rPr lang="en-US"/>
              <a:t>Output Port</a:t>
            </a:r>
            <a:endParaRPr lang="en-US"/>
          </a:p>
          <a:p>
            <a:r>
              <a:rPr lang="en-US"/>
              <a:t>Link</a:t>
            </a:r>
            <a:endParaRPr lang="en-US"/>
          </a:p>
          <a:p>
            <a:r>
              <a:rPr lang="en-US"/>
              <a:t>Traffic</a:t>
            </a:r>
            <a:endParaRPr lang="en-US"/>
          </a:p>
          <a:p>
            <a:pPr lvl="1"/>
            <a:r>
              <a:rPr lang="zh-CN" altLang="en-US"/>
              <a:t>不同类型的流量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核心</a:t>
            </a:r>
            <a:r>
              <a:rPr lang="en-US" altLang="zh-CN"/>
              <a:t>Java</a:t>
            </a:r>
            <a:r>
              <a:rPr lang="zh-CN" altLang="en-US"/>
              <a:t>类</a:t>
            </a:r>
            <a:r>
              <a:rPr lang="en-US" altLang="zh-CN"/>
              <a:t>--</a:t>
            </a:r>
            <a:r>
              <a:rPr lang="zh-CN" altLang="en-US"/>
              <a:t>修改</a:t>
            </a:r>
            <a:r>
              <a:rPr lang="en-US" altLang="zh-CN"/>
              <a:t>queue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</a:t>
            </a:r>
            <a:r>
              <a:rPr lang="en-US" altLang="zh-CN"/>
              <a:t>InfrastructureSelector</a:t>
            </a:r>
            <a:r>
              <a:rPr lang="zh-CN" altLang="en-US"/>
              <a:t>中selectOutputPortGenerator</a:t>
            </a:r>
            <a:r>
              <a:rPr lang="en-US" altLang="zh-CN"/>
              <a:t>()</a:t>
            </a:r>
            <a:r>
              <a:rPr lang="zh-CN" altLang="en-US"/>
              <a:t>函数根据配置生成各种类型</a:t>
            </a:r>
            <a:r>
              <a:rPr lang="en-US" altLang="zh-CN"/>
              <a:t>: </a:t>
            </a:r>
            <a:r>
              <a:rPr lang="zh-CN" altLang="en-US"/>
              <a:t>EcnTail</a:t>
            </a:r>
            <a:r>
              <a:rPr lang="en-US" altLang="zh-CN"/>
              <a:t>, SPPIFO, WFQPIFO, Priority</a:t>
            </a:r>
            <a:r>
              <a:rPr lang="zh-CN" altLang="en-US"/>
              <a:t>等</a:t>
            </a:r>
            <a:endParaRPr lang="zh-CN" altLang="en-US"/>
          </a:p>
          <a:p>
            <a:pPr lvl="1"/>
            <a:r>
              <a:rPr lang="zh-CN" altLang="en-US"/>
              <a:t>核心是要实现</a:t>
            </a:r>
            <a:r>
              <a:rPr lang="en-US" altLang="zh-CN"/>
              <a:t>OutputPort</a:t>
            </a:r>
            <a:r>
              <a:rPr lang="zh-CN" altLang="en-US"/>
              <a:t>类型中的</a:t>
            </a:r>
            <a:r>
              <a:rPr lang="en-US" altLang="zh-CN" b="1">
                <a:solidFill>
                  <a:srgbClr val="FF0000"/>
                </a:solidFill>
              </a:rPr>
              <a:t>enqueue</a:t>
            </a:r>
            <a:r>
              <a:rPr lang="zh-CN" altLang="en-US" b="1">
                <a:solidFill>
                  <a:srgbClr val="FF0000"/>
                </a:solidFill>
              </a:rPr>
              <a:t>函数</a:t>
            </a:r>
            <a:r>
              <a:rPr lang="en-US" altLang="zh-CN"/>
              <a:t>: </a:t>
            </a:r>
            <a:r>
              <a:rPr lang="zh-CN" altLang="en-US"/>
              <a:t>当报文能传输的时候</a:t>
            </a:r>
            <a:r>
              <a:rPr lang="en-US" altLang="zh-CN"/>
              <a:t>, </a:t>
            </a:r>
            <a:r>
              <a:rPr lang="zh-CN" altLang="en-US"/>
              <a:t>要</a:t>
            </a:r>
            <a:r>
              <a:rPr lang="en-US" altLang="zh-CN"/>
              <a:t>registerEvent( PacketDispatchedEvent)</a:t>
            </a:r>
            <a:r>
              <a:rPr lang="zh-CN" altLang="en-US"/>
              <a:t>；当</a:t>
            </a:r>
            <a:r>
              <a:rPr lang="en-US" altLang="zh-CN"/>
              <a:t>pkt</a:t>
            </a:r>
            <a:r>
              <a:rPr lang="zh-CN" altLang="en-US"/>
              <a:t>传输完毕后会</a:t>
            </a:r>
            <a:r>
              <a:rPr lang="en-US" altLang="zh-CN"/>
              <a:t>trigger</a:t>
            </a:r>
            <a:r>
              <a:rPr lang="zh-CN" altLang="en-US"/>
              <a:t>到</a:t>
            </a:r>
            <a:r>
              <a:rPr lang="en-US" altLang="zh-CN"/>
              <a:t>OutputPort</a:t>
            </a:r>
            <a:r>
              <a:rPr lang="zh-CN" altLang="en-US"/>
              <a:t>中的</a:t>
            </a:r>
            <a:r>
              <a:rPr lang="en-US" altLang="zh-CN"/>
              <a:t>dispatch</a:t>
            </a:r>
            <a:r>
              <a:rPr lang="zh-CN" altLang="en-US"/>
              <a:t>函数</a:t>
            </a:r>
            <a:endParaRPr lang="zh-CN" altLang="en-US"/>
          </a:p>
          <a:p>
            <a:pPr lvl="1"/>
            <a:r>
              <a:rPr lang="zh-CN" altLang="en-US"/>
              <a:t>需要维护好</a:t>
            </a:r>
            <a:r>
              <a:rPr lang="en-US" altLang="zh-CN"/>
              <a:t>queue</a:t>
            </a:r>
            <a:r>
              <a:rPr lang="zh-CN" altLang="en-US"/>
              <a:t>的</a:t>
            </a:r>
            <a:r>
              <a:rPr lang="en-US" altLang="zh-CN"/>
              <a:t>isEmpty</a:t>
            </a:r>
            <a:r>
              <a:rPr lang="zh-CN" altLang="en-US"/>
              <a:t>、</a:t>
            </a:r>
            <a:r>
              <a:rPr lang="en-US" altLang="zh-CN"/>
              <a:t>poll(pop</a:t>
            </a:r>
            <a:r>
              <a:rPr lang="zh-CN" altLang="en-US"/>
              <a:t>操作</a:t>
            </a:r>
            <a:r>
              <a:rPr lang="en-US" altLang="zh-CN"/>
              <a:t>)</a:t>
            </a:r>
            <a:r>
              <a:rPr lang="zh-CN" altLang="en-US"/>
              <a:t>、</a:t>
            </a:r>
            <a:r>
              <a:rPr lang="en-US" altLang="zh-CN"/>
              <a:t>offer(push</a:t>
            </a:r>
            <a:r>
              <a:rPr lang="zh-CN" altLang="en-US"/>
              <a:t>操作</a:t>
            </a:r>
            <a:r>
              <a:rPr lang="en-US" altLang="zh-CN"/>
              <a:t>)</a:t>
            </a:r>
            <a:r>
              <a:rPr lang="zh-CN" altLang="en-US"/>
              <a:t>、</a:t>
            </a:r>
            <a:r>
              <a:rPr lang="en-US" altLang="zh-CN"/>
              <a:t>size</a:t>
            </a:r>
            <a:r>
              <a:rPr lang="zh-CN" altLang="en-US"/>
              <a:t>接口。注意是否需要直接调用</a:t>
            </a:r>
            <a:r>
              <a:rPr lang="en-US" altLang="zh-CN"/>
              <a:t>OutputPort</a:t>
            </a:r>
            <a:r>
              <a:rPr lang="zh-CN" altLang="en-US"/>
              <a:t>中已有的potentialEnqueue、</a:t>
            </a:r>
            <a:r>
              <a:rPr lang="en-US" altLang="zh-CN"/>
              <a:t>PIFOPush</a:t>
            </a:r>
            <a:r>
              <a:rPr lang="zh-CN" altLang="en-US"/>
              <a:t>、guaranteedEnqueue等</a:t>
            </a:r>
            <a:r>
              <a:rPr lang="en-US" altLang="zh-CN"/>
              <a:t>enqueue</a:t>
            </a:r>
            <a:r>
              <a:rPr lang="zh-CN" altLang="en-US"/>
              <a:t>的实现类型</a:t>
            </a:r>
            <a:endParaRPr lang="zh-CN" altLang="en-US"/>
          </a:p>
          <a:p>
            <a:pPr lvl="1"/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2601</Words>
  <Application>WPS Writer</Application>
  <PresentationFormat>Widescreen</PresentationFormat>
  <Paragraphs>101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SimSun</vt:lpstr>
      <vt:lpstr>Wingdings</vt:lpstr>
      <vt:lpstr>Calibri Light</vt:lpstr>
      <vt:lpstr>Helvetica Neue</vt:lpstr>
      <vt:lpstr>Calibri</vt:lpstr>
      <vt:lpstr>微软雅黑</vt:lpstr>
      <vt:lpstr>HYQiHeiKW</vt:lpstr>
      <vt:lpstr/>
      <vt:lpstr>Arial Unicode MS</vt:lpstr>
      <vt:lpstr>SimSun</vt:lpstr>
      <vt:lpstr>HYShuSongErKW</vt:lpstr>
      <vt:lpstr>SimSun</vt:lpstr>
      <vt:lpstr>PingFang SC</vt:lpstr>
      <vt:lpstr>Office Theme</vt:lpstr>
      <vt:lpstr>Packet Scheduling</vt:lpstr>
      <vt:lpstr>Better Never Than Late (Sigcomm'11, Microsoft)</vt:lpstr>
      <vt:lpstr>实验观察</vt:lpstr>
      <vt:lpstr>DPDK Scheduling</vt:lpstr>
      <vt:lpstr>对SP-PIFO的误解</vt:lpstr>
      <vt:lpstr>PowerPoint 演示文稿</vt:lpstr>
      <vt:lpstr>NetBench架构</vt:lpstr>
      <vt:lpstr>配置文件说明</vt:lpstr>
      <vt:lpstr>核心Java类--修改queue</vt:lpstr>
      <vt:lpstr>核心Java类--修改流量模型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贾成君</dc:creator>
  <cp:lastModifiedBy>贾成君</cp:lastModifiedBy>
  <cp:revision>753</cp:revision>
  <dcterms:created xsi:type="dcterms:W3CDTF">2020-04-16T06:32:38Z</dcterms:created>
  <dcterms:modified xsi:type="dcterms:W3CDTF">2020-04-16T06:32:38Z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1033-1.5.2.2273</vt:lpwstr>
  </property>
</Properties>
</file>