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1" r:id="rId4"/>
    <p:sldId id="295" r:id="rId5"/>
    <p:sldId id="288" r:id="rId6"/>
    <p:sldId id="291" r:id="rId7"/>
    <p:sldId id="281" r:id="rId8"/>
    <p:sldId id="263" r:id="rId9"/>
    <p:sldId id="297" r:id="rId10"/>
    <p:sldId id="262" r:id="rId11"/>
    <p:sldId id="298" r:id="rId12"/>
    <p:sldId id="279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8" autoAdjust="0"/>
    <p:restoredTop sz="75915" autoAdjust="0"/>
  </p:normalViewPr>
  <p:slideViewPr>
    <p:cSldViewPr snapToGrid="0">
      <p:cViewPr>
        <p:scale>
          <a:sx n="80" d="100"/>
          <a:sy n="80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9C92-35D9-46C5-B63B-5D18D6145BDA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9E41C-C8D4-4B4F-B161-BA8DAA9A1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5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7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0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Residuals after subtraction of a mean SZ profile by excluding the substructure region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0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1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1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6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3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4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9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7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0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9E41C-C8D4-4B4F-B161-BA8DAA9A13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2AB44-B352-4B67-88AC-D5B4031A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5212A-AA7A-4B1F-87EB-C6578288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32D45-0B0D-4BAB-91B8-7933CAE7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6D301-49F4-4C91-828E-66FA4DAD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75436-4D01-4543-B730-3931E98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5B8F-28F0-40E2-925E-815CCFED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B5FC51-B329-48A8-9775-59EEE5208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51565-C80F-406A-A4B6-21E63380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66AC5-21FA-455F-ACD6-5ABFDABE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0203A-2A9D-479E-B2B6-E89223C0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4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D8F36C-AAC4-47F6-8C3F-78957DFF9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00350-C263-4BA4-83EC-A6BBA51AD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4974-7547-44DA-9776-A198B6F8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F81A9-59B7-4E38-971F-4EA7788C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6B3CD-A8E3-41A9-9A18-3B26E14A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4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6DCD8-C333-4262-AC34-3BDBF07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8B7C7-5334-4ED7-B0BB-310FDD77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11054-83A2-4ADA-BC3F-24839F96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CEF3B-C698-49A5-B62A-4BE09734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73F2F-25AC-4664-A68B-105831F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5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B9603-4EC8-49EE-8E82-275DBDA3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1C1ED-F43B-447A-8C89-7CFBA7FC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EDF5B-E25B-457C-9B7F-B2021590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3AE22-0A46-40E4-B1AE-8002E41A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3F7D-D965-44DC-9F1E-5F008E1C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2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2AA88-FC3C-4DA1-9FD4-BA1740AC1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4899D-A8D3-4138-B182-B3F11610006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err="1"/>
              <a:t>foret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518F8B-C13A-4AC9-A124-8BFCADDC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FC699-A493-4512-AEC6-B5464464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D8B54-21AB-4649-A5FA-D8045BF3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4D922-ABC1-40A5-8A1B-649CD17B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F0692-B866-48E0-93A7-2E219205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21462-7297-4EFF-A6BD-D7C7E302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707B1-C3E3-4ACD-AE70-02C1BF99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1F19C-273F-4F7A-A8BD-4BFA452E4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E728BA-E7A1-44AB-976F-2648CDBF3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7AC30D-9D32-4DE5-B645-1D6C7E95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E09C08-9BC2-4D64-99DB-1C6E853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EB2475-6C4C-4319-8D7B-1B3AF6A4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CA9B8-DA21-4278-8FA0-B6668C3F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6904C8-259A-4FC9-A3B6-55ADD7BB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DC6F8-D97A-4BB8-AD76-89F4897A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B388D-F330-47CE-83D9-8F25D24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82EA2-FCEE-472E-B72E-5C0B7C1C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96AA1-EA42-4B0D-B812-E99B6FCB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8047F-C30E-4AEA-90D9-1E252D5D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AC9CB-07D1-4F68-AF91-C66CEFBC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B6C0-C979-40BB-A554-7563FF0B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4F382-F1D7-47ED-B02B-CF91A39F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ECD06-3CA5-43C9-B32C-B09DF510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13C2C2-89BC-4131-9B91-9052DC87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5ECD1-96D8-44F8-8B71-29CDF80E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5C481-8891-44C6-88B0-BADCAE92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DD739-B241-4B62-A8D8-81E3FF4A2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6F683-6B58-4D19-896D-BF4C50FE3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66083-4016-46C1-A3F3-9A762D89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1FF6B-5394-4717-93CD-FD893738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B6936-29FE-4181-A51B-A3A8694B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99B1B4-E94F-4CB5-B5B2-BA19B6C7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E1177-8A20-47E2-B643-D410E973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295C6-AD74-4DEA-B8EF-210A493FC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273F-836F-4342-8680-A71A76B0C7C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DE58C-D150-43C2-86EE-E82A41BE3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A876F-5F78-4982-A6BD-2635C1326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B526-B9BE-4AEC-8FC6-BBBD43DCF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7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2KFVxPENcEw" TargetMode="External"/><Relationship Id="rId3" Type="http://schemas.openxmlformats.org/officeDocument/2006/relationships/hyperlink" Target="https://doi.org/10.1007/s11214-019-0581-2" TargetMode="External"/><Relationship Id="rId7" Type="http://schemas.openxmlformats.org/officeDocument/2006/relationships/hyperlink" Target="https://youtu.be/5S1Jjc8_gO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S1Jjc8_gOQ&amp;feature=youtu.be" TargetMode="External"/><Relationship Id="rId5" Type="http://schemas.openxmlformats.org/officeDocument/2006/relationships/hyperlink" Target="https://arxiv.org/abs/astro-ph/0208192v1" TargetMode="External"/><Relationship Id="rId4" Type="http://schemas.openxmlformats.org/officeDocument/2006/relationships/hyperlink" Target="https://arxiv.org/abs/astro-ph/9808050v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300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1E92-EB2A-4241-9810-270FE3D47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</a:t>
            </a:r>
            <a:r>
              <a:rPr lang="en-US" altLang="zh-CN" sz="4000" dirty="0" err="1"/>
              <a:t>Sunyaev-Zel'dovich</a:t>
            </a:r>
            <a:r>
              <a:rPr lang="en-US" altLang="zh-CN" sz="4000" dirty="0"/>
              <a:t> Effect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FB9E7-933E-4ADB-A253-A35260401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Sifan</a:t>
            </a:r>
            <a:r>
              <a:rPr lang="en-US" altLang="zh-CN" dirty="0"/>
              <a:t> Wang </a:t>
            </a:r>
            <a:r>
              <a:rPr lang="zh-CN" altLang="en-US" dirty="0"/>
              <a:t>（王思凡）</a:t>
            </a:r>
            <a:endParaRPr lang="en-US" altLang="zh-CN" dirty="0"/>
          </a:p>
          <a:p>
            <a:r>
              <a:rPr lang="en-US" altLang="zh-CN" dirty="0"/>
              <a:t>Supervised by Prof. Zheng Cai</a:t>
            </a:r>
          </a:p>
          <a:p>
            <a:r>
              <a:rPr lang="en-US" altLang="zh-CN" dirty="0"/>
              <a:t>student seminar  2019/11/15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 descr="Image result for Sunyaev-Zel'dovich">
            <a:extLst>
              <a:ext uri="{FF2B5EF4-FFF2-40B4-BE49-F238E27FC236}">
                <a16:creationId xmlns:a16="http://schemas.microsoft.com/office/drawing/2014/main" id="{DDA98B18-EE62-4581-951A-CDC45A60C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8" r="11838"/>
          <a:stretch/>
        </p:blipFill>
        <p:spPr bwMode="auto">
          <a:xfrm>
            <a:off x="3437358" y="1122363"/>
            <a:ext cx="1205206" cy="13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Zel'dovich">
            <a:extLst>
              <a:ext uri="{FF2B5EF4-FFF2-40B4-BE49-F238E27FC236}">
                <a16:creationId xmlns:a16="http://schemas.microsoft.com/office/drawing/2014/main" id="{829362DB-A281-42C4-B131-1CE5AE81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33" y="1110171"/>
            <a:ext cx="1013460" cy="141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0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A720-0C7D-417A-8EE5-872FB7BB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is the SZ effect important?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CF0DB-7AF5-4791-AF38-0ED87F6D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John E. Carlstrom +  (2002)    &amp;    </a:t>
            </a:r>
            <a:r>
              <a:rPr lang="pl-PL" altLang="zh-CN" dirty="0"/>
              <a:t>Tony Mroczkowski +</a:t>
            </a:r>
            <a:r>
              <a:rPr lang="en-US" altLang="zh-CN" dirty="0"/>
              <a:t>  (2019)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SZ effect applies in</a:t>
            </a:r>
          </a:p>
          <a:p>
            <a:r>
              <a:rPr lang="en-US" altLang="zh-CN" dirty="0"/>
              <a:t>Cluster properties</a:t>
            </a:r>
          </a:p>
          <a:p>
            <a:pPr lvl="1"/>
            <a:r>
              <a:rPr lang="en-US" altLang="zh-CN" dirty="0"/>
              <a:t>Gas properties</a:t>
            </a:r>
          </a:p>
          <a:p>
            <a:pPr lvl="1"/>
            <a:r>
              <a:rPr lang="en-US" altLang="zh-CN" dirty="0"/>
              <a:t>Cluster velocities</a:t>
            </a:r>
          </a:p>
          <a:p>
            <a:r>
              <a:rPr lang="en-US" altLang="zh-CN" dirty="0"/>
              <a:t>Intra-cluster medium (ICM) physics</a:t>
            </a:r>
          </a:p>
          <a:p>
            <a:pPr lvl="1"/>
            <a:r>
              <a:rPr lang="en-US" altLang="zh-CN" dirty="0"/>
              <a:t>Pressure Profile</a:t>
            </a:r>
          </a:p>
          <a:p>
            <a:pPr lvl="1"/>
            <a:r>
              <a:rPr lang="en-US" altLang="zh-CN" dirty="0"/>
              <a:t>Complementarity of X-ray and SZ Measurements</a:t>
            </a:r>
          </a:p>
          <a:p>
            <a:pPr lvl="1"/>
            <a:r>
              <a:rPr lang="en-US" altLang="zh-CN" dirty="0"/>
              <a:t>ICM (Sub)structure</a:t>
            </a:r>
          </a:p>
          <a:p>
            <a:r>
              <a:rPr lang="en-US" altLang="zh-CN" dirty="0"/>
              <a:t>Cosmology</a:t>
            </a:r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69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E86BB-2C83-4728-85C7-25E3208D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 pressure substructures with </a:t>
            </a:r>
            <a:r>
              <a:rPr lang="en-US" altLang="zh-CN" dirty="0" err="1"/>
              <a:t>tSZ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6ACFA3-800B-4F49-9F3F-7F28C1817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910837"/>
            <a:ext cx="7886700" cy="34372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00FB8A-DB51-4B9D-9BCF-06FE3E9621EB}"/>
              </a:ext>
            </a:extLst>
          </p:cNvPr>
          <p:cNvSpPr/>
          <p:nvPr/>
        </p:nvSpPr>
        <p:spPr>
          <a:xfrm>
            <a:off x="7553937" y="6308208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Ueda + (2018)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0DE65F-E171-4FA6-94EF-18544A90E33A}"/>
              </a:ext>
            </a:extLst>
          </p:cNvPr>
          <p:cNvSpPr/>
          <p:nvPr/>
        </p:nvSpPr>
        <p:spPr>
          <a:xfrm>
            <a:off x="2279772" y="2591252"/>
            <a:ext cx="4746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ALMA + ACA maps of RX J1347.5-1145 (z = 0.45)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D774E1-865D-4433-8933-04AFCF3F7FCE}"/>
              </a:ext>
            </a:extLst>
          </p:cNvPr>
          <p:cNvSpPr/>
          <p:nvPr/>
        </p:nvSpPr>
        <p:spPr>
          <a:xfrm>
            <a:off x="628650" y="1351658"/>
            <a:ext cx="8356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</a:pPr>
            <a:r>
              <a:rPr lang="en-US" altLang="zh-CN" sz="1600" b="1" dirty="0"/>
              <a:t>gas compression driven by merger events associated with infalling substructures in the ICM</a:t>
            </a:r>
          </a:p>
          <a:p>
            <a:pPr marL="114300" indent="-171450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detected an offset between the dense X-ray core and the pressure peak in the cluster, overpressure caused by the merging of a sub-cluster</a:t>
            </a:r>
          </a:p>
          <a:p>
            <a:pPr marL="114300" indent="-171450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 comparison of the offsets between the peaks in the SZ and strong lensing signals was used to infer the self-interaction cross-section of dark matter to be less than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EBCC36-9F5B-473E-9C9A-792180A586F5}"/>
              </a:ext>
            </a:extLst>
          </p:cNvPr>
          <p:cNvSpPr/>
          <p:nvPr/>
        </p:nvSpPr>
        <p:spPr>
          <a:xfrm>
            <a:off x="3939227" y="5335526"/>
            <a:ext cx="142725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</a:pPr>
            <a:r>
              <a:rPr lang="en-US" altLang="zh-CN" dirty="0"/>
              <a:t>Resolution 5”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E6818A-1CA2-44BD-958D-6FA64480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803" y="2277673"/>
            <a:ext cx="1169157" cy="2456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75F137-58A3-4781-97FA-56F5676D2FD8}"/>
              </a:ext>
            </a:extLst>
          </p:cNvPr>
          <p:cNvSpPr/>
          <p:nvPr/>
        </p:nvSpPr>
        <p:spPr>
          <a:xfrm>
            <a:off x="775650" y="6448377"/>
            <a:ext cx="6778287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the first direct observational evidence for sub-sonic nature of sloshing motion of the cool core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739034-34FA-40BE-AB06-782BD8B3E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09" y="137004"/>
            <a:ext cx="4902452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5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2CF19-51B9-4284-AD06-A85910E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F46A0-B38D-4C57-9220-E48F523E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Tony </a:t>
            </a:r>
            <a:r>
              <a:rPr lang="en-US" altLang="zh-CN" dirty="0" err="1"/>
              <a:t>Mroczkowski</a:t>
            </a:r>
            <a:r>
              <a:rPr lang="en-US" altLang="zh-CN" dirty="0"/>
              <a:t> +  </a:t>
            </a:r>
            <a:r>
              <a:rPr lang="en-US" altLang="zh-CN" dirty="0">
                <a:hlinkClick r:id="rId3"/>
              </a:rPr>
              <a:t>https://doi.org/10.1007/s11214-019-0581-2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Mark </a:t>
            </a:r>
            <a:r>
              <a:rPr lang="en-US" altLang="zh-CN" dirty="0" err="1"/>
              <a:t>Birkinshaw</a:t>
            </a:r>
            <a:r>
              <a:rPr lang="en-US" altLang="zh-CN" dirty="0"/>
              <a:t>  </a:t>
            </a:r>
            <a:r>
              <a:rPr lang="en-US" altLang="zh-CN" dirty="0">
                <a:hlinkClick r:id="rId4"/>
              </a:rPr>
              <a:t>https://arxiv.org/abs/astro-ph/9808050v1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John E. Carlstrom +  </a:t>
            </a:r>
            <a:r>
              <a:rPr lang="en-US" altLang="zh-CN" dirty="0">
                <a:hlinkClick r:id="rId5"/>
              </a:rPr>
              <a:t>https://arxiv.org/abs/astro-ph/0208192v1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hlinkClick r:id="rId6"/>
            </a:endParaRPr>
          </a:p>
          <a:p>
            <a:r>
              <a:rPr lang="en-US" altLang="zh-CN" dirty="0"/>
              <a:t>SZ effect  </a:t>
            </a:r>
            <a:r>
              <a:rPr lang="en-US" altLang="zh-CN" dirty="0">
                <a:hlinkClick r:id="rId7"/>
              </a:rPr>
              <a:t>https://youtu.be/5S1Jjc8_gOQ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Inverse Compton scattering </a:t>
            </a:r>
            <a:r>
              <a:rPr lang="en-US" altLang="zh-CN" dirty="0">
                <a:hlinkClick r:id="rId8"/>
              </a:rPr>
              <a:t>https://youtu.be/2KFVxPENcEw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5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16C0-7B61-4E24-9317-ED033082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545C8-4B19-41FD-B059-FD11F410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SZ effect comes from the inverse Compton scattering of CMB photons by keV electrons in the cluster of galaxies and it has many manifestations.</a:t>
            </a:r>
          </a:p>
          <a:p>
            <a:endParaRPr lang="en-US" altLang="zh-CN" dirty="0"/>
          </a:p>
          <a:p>
            <a:r>
              <a:rPr lang="en-US" altLang="zh-CN" dirty="0"/>
              <a:t>The redshift-independency makes SZ a unique cosmological prob.</a:t>
            </a:r>
          </a:p>
          <a:p>
            <a:endParaRPr lang="en-US" altLang="zh-CN" dirty="0"/>
          </a:p>
          <a:p>
            <a:r>
              <a:rPr lang="en-US" altLang="zh-CN" dirty="0"/>
              <a:t>SZ measurements take the advantage of cm/mm/submm-wave instrumentation.</a:t>
            </a:r>
          </a:p>
          <a:p>
            <a:endParaRPr lang="en-US" altLang="zh-CN" dirty="0"/>
          </a:p>
          <a:p>
            <a:r>
              <a:rPr lang="en-US" altLang="zh-CN" dirty="0"/>
              <a:t>SZ effect has many applications in cluster physics and cosmology.</a:t>
            </a:r>
          </a:p>
        </p:txBody>
      </p:sp>
    </p:spTree>
    <p:extLst>
      <p:ext uri="{BB962C8B-B14F-4D97-AF65-F5344CB8AC3E}">
        <p14:creationId xmlns:p14="http://schemas.microsoft.com/office/powerpoint/2010/main" val="20162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11A0-A1D6-458D-85EF-380290AA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BC77F-3B37-4B86-9E88-C96394B5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Introduction to</a:t>
            </a:r>
            <a:r>
              <a:rPr lang="zh-CN" altLang="en-US" dirty="0"/>
              <a:t> </a:t>
            </a:r>
            <a:r>
              <a:rPr lang="en-US" altLang="zh-CN" dirty="0"/>
              <a:t>the SZ effect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SZ measurement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Application (one example)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Summary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5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B1245-AED9-43B1-883C-CBC35F4D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the (thermal) SZ effect?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1D168-589A-4F02-AA88-016C9AB2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56" y="1734728"/>
            <a:ext cx="7886700" cy="4351338"/>
          </a:xfrm>
        </p:spPr>
        <p:txBody>
          <a:bodyPr/>
          <a:lstStyle/>
          <a:p>
            <a:r>
              <a:rPr lang="en-US" altLang="zh-CN" dirty="0"/>
              <a:t>Inverse-Compton scattering of CMB photons by keV electrons in the cluster of galaxies          (at rest ×</a:t>
            </a:r>
            <a:r>
              <a:rPr lang="zh-CN" altLang="en-US" dirty="0"/>
              <a:t>   </a:t>
            </a:r>
            <a:r>
              <a:rPr lang="en-US" altLang="zh-CN" dirty="0"/>
              <a:t>moving </a:t>
            </a:r>
            <a:r>
              <a:rPr lang="zh-CN" altLang="en-US" dirty="0"/>
              <a:t>√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C0FCBC-00FB-4321-89BF-D15387E5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0208"/>
            <a:ext cx="2537591" cy="242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23B24D-4020-4D62-ABD1-9379E1D0E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17" y="2560395"/>
            <a:ext cx="4261069" cy="9588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C6FA21-505D-43D5-BA25-0001BC954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141" y="3910397"/>
            <a:ext cx="3073558" cy="29516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F21D2B-C881-435B-AB0E-F10E92373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62" y="4485458"/>
            <a:ext cx="3905250" cy="15621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E9922A0-82A2-4856-80C3-FC9CBB0B55FD}"/>
              </a:ext>
            </a:extLst>
          </p:cNvPr>
          <p:cNvSpPr/>
          <p:nvPr/>
        </p:nvSpPr>
        <p:spPr>
          <a:xfrm>
            <a:off x="6397838" y="4031452"/>
            <a:ext cx="13468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/>
              <a:t>Abell 2319</a:t>
            </a:r>
            <a:endParaRPr lang="zh-CN" altLang="en-US" sz="2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CB9264-767A-40AA-A050-6D41D98BD5BF}"/>
              </a:ext>
            </a:extLst>
          </p:cNvPr>
          <p:cNvSpPr/>
          <p:nvPr/>
        </p:nvSpPr>
        <p:spPr>
          <a:xfrm>
            <a:off x="6010227" y="6207121"/>
            <a:ext cx="23487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/>
              <a:t>217 GHz (≈ 1.4 mm)</a:t>
            </a:r>
            <a:endParaRPr lang="zh-CN" alt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DB359B-AF95-40E6-9FAF-32297C794E5B}"/>
                  </a:ext>
                </a:extLst>
              </p:cNvPr>
              <p:cNvSpPr/>
              <p:nvPr/>
            </p:nvSpPr>
            <p:spPr>
              <a:xfrm>
                <a:off x="177432" y="5633294"/>
                <a:ext cx="9217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1600" dirty="0"/>
                  <a:t>1e8 K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DB359B-AF95-40E6-9FAF-32297C794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2" y="5633294"/>
                <a:ext cx="921727" cy="338554"/>
              </a:xfrm>
              <a:prstGeom prst="rect">
                <a:avLst/>
              </a:prstGeom>
              <a:blipFill>
                <a:blip r:embed="rId7"/>
                <a:stretch>
                  <a:fillRect t="-5357" r="-2649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CE0E95E-0560-4C8D-8DB7-383CCB58F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4226" y="2680152"/>
            <a:ext cx="812842" cy="317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F86F36-4CF1-4937-9FDF-3AB55985D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3965" y="2616781"/>
            <a:ext cx="1568531" cy="4064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C2E7AB-B8DE-4264-B888-A0E8E7FB94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2475" y="3086853"/>
            <a:ext cx="876345" cy="2476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BE57D2-6149-41FB-A721-000AEC301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0663" y="3073425"/>
            <a:ext cx="1644735" cy="2984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3154C6-50F8-4C0A-B0EB-268DBA8551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7075" y="3119929"/>
            <a:ext cx="330217" cy="215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1C73976-8713-416F-87B0-34B6B22F12C5}"/>
                  </a:ext>
                </a:extLst>
              </p:cNvPr>
              <p:cNvSpPr/>
              <p:nvPr/>
            </p:nvSpPr>
            <p:spPr>
              <a:xfrm>
                <a:off x="2475500" y="3431355"/>
                <a:ext cx="4186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Up-scattering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l-G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 occurs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1C73976-8713-416F-87B0-34B6B22F1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500" y="3431355"/>
                <a:ext cx="4186211" cy="369332"/>
              </a:xfrm>
              <a:prstGeom prst="rect">
                <a:avLst/>
              </a:prstGeom>
              <a:blipFill>
                <a:blip r:embed="rId13"/>
                <a:stretch>
                  <a:fillRect l="-72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34A3DED5-878F-44A9-B1E2-C0CEB44A756F}"/>
              </a:ext>
            </a:extLst>
          </p:cNvPr>
          <p:cNvSpPr/>
          <p:nvPr/>
        </p:nvSpPr>
        <p:spPr>
          <a:xfrm>
            <a:off x="317848" y="4002436"/>
            <a:ext cx="15626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M-B distribution</a:t>
            </a:r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BC08BF-398F-4DDB-AA9E-19BB5830AA09}"/>
              </a:ext>
            </a:extLst>
          </p:cNvPr>
          <p:cNvSpPr/>
          <p:nvPr/>
        </p:nvSpPr>
        <p:spPr>
          <a:xfrm>
            <a:off x="1593394" y="4705697"/>
            <a:ext cx="603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1-2%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37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  <p:bldP spid="19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D48324-C18C-4D87-806E-EA84F1CA53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Effect on spectrum -- </a:t>
                </a:r>
                <a:r>
                  <a:rPr lang="en-US" altLang="zh-CN" sz="2800" dirty="0"/>
                  <a:t>from </a:t>
                </a:r>
                <a:r>
                  <a:rPr lang="zh-CN" altLang="en-US" sz="2800" dirty="0"/>
                  <a:t>𝜈</a:t>
                </a:r>
                <a:r>
                  <a:rPr lang="en-US" altLang="zh-CN" sz="2800" dirty="0"/>
                  <a:t>′/</a:t>
                </a:r>
                <a:r>
                  <a:rPr lang="zh-CN" altLang="en-US" sz="2800" dirty="0"/>
                  <a:t>𝜈 </a:t>
                </a:r>
                <a:r>
                  <a:rPr lang="en-US" altLang="zh-CN" sz="28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800" dirty="0"/>
                          <m:t>𝜈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7D48324-C18C-4D87-806E-EA84F1CA5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D357F4E-2B3F-467E-A6D9-F84C292CE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842" y="1630753"/>
            <a:ext cx="3232316" cy="6858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D060DE-AB41-4317-BFBF-95E989066F0E}"/>
              </a:ext>
            </a:extLst>
          </p:cNvPr>
          <p:cNvSpPr txBox="1"/>
          <p:nvPr/>
        </p:nvSpPr>
        <p:spPr>
          <a:xfrm>
            <a:off x="1026826" y="2659717"/>
            <a:ext cx="201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Scattered spectrum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76BDF6-234B-45FE-BEFF-074D0B0BA819}"/>
              </a:ext>
            </a:extLst>
          </p:cNvPr>
          <p:cNvSpPr txBox="1"/>
          <p:nvPr/>
        </p:nvSpPr>
        <p:spPr>
          <a:xfrm>
            <a:off x="1026826" y="1789004"/>
            <a:ext cx="187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Incident spectrum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8E46CC-A9FC-403E-A80E-C831DA7B6F12}"/>
              </a:ext>
            </a:extLst>
          </p:cNvPr>
          <p:cNvGrpSpPr/>
          <p:nvPr/>
        </p:nvGrpSpPr>
        <p:grpSpPr>
          <a:xfrm>
            <a:off x="6390487" y="2676098"/>
            <a:ext cx="1358970" cy="336567"/>
            <a:chOff x="5976148" y="2676099"/>
            <a:chExt cx="1358970" cy="33656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316561F-6C44-4DF8-9FD0-3C716A0F5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6148" y="2676099"/>
              <a:ext cx="1358970" cy="336567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ECBD08B-D4A4-4F02-89BE-ED3827611671}"/>
                </a:ext>
              </a:extLst>
            </p:cNvPr>
            <p:cNvSpPr/>
            <p:nvPr/>
          </p:nvSpPr>
          <p:spPr>
            <a:xfrm flipH="1">
              <a:off x="6941195" y="2676099"/>
              <a:ext cx="51717" cy="1345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337F48C1-6274-4FF7-8F2C-D1361DBBC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453" y="4679700"/>
            <a:ext cx="2387723" cy="3556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C8BED3-8C89-4F44-93B8-F8354F472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94" y="5241584"/>
            <a:ext cx="5200917" cy="7239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2BFA86-4D78-44AF-BABC-3768777CC8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5822" y="2469713"/>
            <a:ext cx="2406774" cy="7493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FC771C-0556-4598-88FD-4E58ECF3A5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9345" y="3265909"/>
            <a:ext cx="3168813" cy="3238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6A11E79-0D91-40B2-83D9-B483896668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5347" y="3634995"/>
            <a:ext cx="4540483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5ADA81F9-DEA2-4186-BE3E-CEE781DED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256" y="1734728"/>
                <a:ext cx="7886700" cy="50008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In the non-relativistic limit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Typical cluster: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dirty="0"/>
                  <a:t> 0.01-0.02,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~ </m:t>
                    </m:r>
                  </m:oMath>
                </a14:m>
                <a:r>
                  <a:rPr lang="en-US" altLang="zh-CN" dirty="0"/>
                  <a:t>1e-2,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dirty="0"/>
                  <a:t> 1e-4</a:t>
                </a:r>
              </a:p>
              <a:p>
                <a:r>
                  <a:rPr lang="en-US" altLang="zh-CN" dirty="0"/>
                  <a:t>Rayleigh-Jeans limit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&lt;&lt;1):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high frequencies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&gt;&gt;1):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−4)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5ADA81F9-DEA2-4186-BE3E-CEE781DED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256" y="1734728"/>
                <a:ext cx="7886700" cy="5000808"/>
              </a:xfrm>
              <a:blipFill>
                <a:blip r:embed="rId3"/>
                <a:stretch>
                  <a:fillRect l="-619" t="-1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61573A86-D56A-4CFF-AF92-5DBA3A6E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Kompaneets</a:t>
            </a:r>
            <a:r>
              <a:rPr lang="en-US" altLang="zh-CN" dirty="0"/>
              <a:t> approximation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90C5DC-AB0F-4B7C-810C-0BEBF02A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763" y="4319175"/>
            <a:ext cx="3619686" cy="7493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D40798-16EA-4A2E-96B9-E044E8C3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031" y="2967767"/>
            <a:ext cx="2921150" cy="355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84E295-A108-45C3-BE51-567ABB67F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380" y="3510285"/>
            <a:ext cx="4902452" cy="6794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CB8B0F-10C1-43D7-A282-42F63E70C614}"/>
              </a:ext>
            </a:extLst>
          </p:cNvPr>
          <p:cNvSpPr/>
          <p:nvPr/>
        </p:nvSpPr>
        <p:spPr>
          <a:xfrm>
            <a:off x="6651589" y="4509179"/>
            <a:ext cx="241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Independent of redshift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FA27D1-C5A8-4904-A6B7-3DAC033F7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6759" y="1999777"/>
            <a:ext cx="4743694" cy="7810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9A9E2E2-5E64-4A8F-BAA4-9336719EFD86}"/>
              </a:ext>
            </a:extLst>
          </p:cNvPr>
          <p:cNvSpPr/>
          <p:nvPr/>
        </p:nvSpPr>
        <p:spPr>
          <a:xfrm>
            <a:off x="7201010" y="3638644"/>
            <a:ext cx="1869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Compton-y parameter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59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996361-41E7-4DA3-905B-C9831E95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93" y="36057"/>
            <a:ext cx="2756042" cy="2594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CD6B84-3671-4FE9-8C6D-5F406710F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0781"/>
                <a:ext cx="8272463" cy="547374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All SZ: spectral shape </a:t>
                </a:r>
                <a:r>
                  <a:rPr lang="zh-CN" altLang="en-US" sz="2400" dirty="0"/>
                  <a:t>↔ </a:t>
                </a:r>
                <a:r>
                  <a:rPr lang="en-US" altLang="zh-CN" sz="2400" dirty="0"/>
                  <a:t>velocity distribution</a:t>
                </a:r>
              </a:p>
              <a:p>
                <a:pPr marL="0" indent="0">
                  <a:buNone/>
                </a:pPr>
                <a:r>
                  <a:rPr lang="en-US" altLang="zh-CN" sz="2400" dirty="0" err="1"/>
                  <a:t>kSZ</a:t>
                </a:r>
                <a:r>
                  <a:rPr lang="en-US" altLang="zh-CN" sz="2400" dirty="0"/>
                  <a:t>: Caused by motion of the galaxy clusters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with respect to the rest frame of the CMB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:r>
                  <a:rPr lang="en-US" altLang="zh-CN" sz="2400" dirty="0"/>
                  <a:t>Typical: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altLang="zh-CN" sz="2400" dirty="0"/>
                  <a:t> few e−3 (speed  few 100 km/s)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kSZ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dirty="0"/>
                  <a:t> few e−5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SZ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sz="2400" dirty="0"/>
                  <a:t> 1e-4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CD6B84-3671-4FE9-8C6D-5F406710F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0781"/>
                <a:ext cx="8272463" cy="5473740"/>
              </a:xfrm>
              <a:blipFill>
                <a:blip r:embed="rId4"/>
                <a:stretch>
                  <a:fillRect l="-958" t="-2339" b="-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86AD589-F49B-4FFB-82F9-B8F8466A2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178" y="3237064"/>
            <a:ext cx="5721644" cy="271158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80342D8-2962-4F0B-AB3F-14AA5C5A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kinematic SZ effect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096ADD-F02A-4C6B-B84E-6AD27F533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06" y="2513127"/>
            <a:ext cx="5188217" cy="7239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644D68-6E2D-48C3-8B5B-7FB02B64C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625" y="2732212"/>
            <a:ext cx="2133710" cy="285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04509AD-7DC4-45CB-85D1-3CA7E8498249}"/>
                  </a:ext>
                </a:extLst>
              </p:cNvPr>
              <p:cNvSpPr/>
              <p:nvPr/>
            </p:nvSpPr>
            <p:spPr>
              <a:xfrm>
                <a:off x="155524" y="3833163"/>
                <a:ext cx="1293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altLang="zh-CN" dirty="0"/>
                  <a:t> 10 keV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04509AD-7DC4-45CB-85D1-3CA7E8498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24" y="3833163"/>
                <a:ext cx="1293367" cy="369332"/>
              </a:xfrm>
              <a:prstGeom prst="rect">
                <a:avLst/>
              </a:prstGeom>
              <a:blipFill>
                <a:blip r:embed="rId10"/>
                <a:stretch>
                  <a:fillRect t="-10000" r="-330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38A91C9-A9BB-411C-BFA7-FEFCE9DD5770}"/>
                  </a:ext>
                </a:extLst>
              </p:cNvPr>
              <p:cNvSpPr/>
              <p:nvPr/>
            </p:nvSpPr>
            <p:spPr>
              <a:xfrm>
                <a:off x="216539" y="4291904"/>
                <a:ext cx="1009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dirty="0"/>
                  <a:t> 1e-4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38A91C9-A9BB-411C-BFA7-FEFCE9DD5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39" y="4291904"/>
                <a:ext cx="1009379" cy="369332"/>
              </a:xfrm>
              <a:prstGeom prst="rect">
                <a:avLst/>
              </a:prstGeom>
              <a:blipFill>
                <a:blip r:embed="rId11"/>
                <a:stretch>
                  <a:fillRect t="-8197" r="-484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2C0C6A-37EA-4223-8955-DB54FAA608AA}"/>
                  </a:ext>
                </a:extLst>
              </p:cNvPr>
              <p:cNvSpPr/>
              <p:nvPr/>
            </p:nvSpPr>
            <p:spPr>
              <a:xfrm>
                <a:off x="126898" y="4766474"/>
                <a:ext cx="1560107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US" altLang="zh-CN" dirty="0"/>
                  <a:t>500 km/s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C2C0C6A-37EA-4223-8955-DB54FAA60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8" y="4766474"/>
                <a:ext cx="1560107" cy="394019"/>
              </a:xfrm>
              <a:prstGeom prst="rect">
                <a:avLst/>
              </a:prstGeom>
              <a:blipFill>
                <a:blip r:embed="rId12"/>
                <a:stretch>
                  <a:fillRect l="-1172" t="-7692" r="-273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8D0FB7-3E67-45ED-8FF7-09C29ED03B54}"/>
              </a:ext>
            </a:extLst>
          </p:cNvPr>
          <p:cNvCxnSpPr>
            <a:cxnSpLocks/>
          </p:cNvCxnSpPr>
          <p:nvPr/>
        </p:nvCxnSpPr>
        <p:spPr>
          <a:xfrm>
            <a:off x="1356610" y="4476570"/>
            <a:ext cx="2496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CDAD1D-5236-4C29-9199-90958E45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725" y="3774790"/>
            <a:ext cx="4370549" cy="30832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1DDF461-B47D-4C3F-AE4B-6AF7261F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manifestations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431FD-8129-4516-BD22-C0A194F7D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582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The thermal SZ effect (</a:t>
                </a:r>
                <a:r>
                  <a:rPr lang="en-US" altLang="zh-CN" dirty="0" err="1">
                    <a:solidFill>
                      <a:schemeClr val="bg1">
                        <a:lumMod val="65000"/>
                      </a:schemeClr>
                    </a:solidFill>
                  </a:rPr>
                  <a:t>tSZ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The kinematic SZ effect (</a:t>
                </a:r>
                <a:r>
                  <a:rPr lang="en-US" altLang="zh-CN" dirty="0" err="1">
                    <a:solidFill>
                      <a:schemeClr val="bg1">
                        <a:lumMod val="65000"/>
                      </a:schemeClr>
                    </a:solidFill>
                  </a:rPr>
                  <a:t>kSZ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endParaRPr lang="en-US" altLang="zh-CN" dirty="0"/>
              </a:p>
              <a:p>
                <a:r>
                  <a:rPr lang="en-US" altLang="zh-CN" dirty="0"/>
                  <a:t>Relativistic corrections to the SZ effect</a:t>
                </a:r>
              </a:p>
              <a:p>
                <a:pPr lvl="1"/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zh-CN" dirty="0"/>
                  <a:t> 5keV, typical speeds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~ 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US" altLang="zh-CN" dirty="0"/>
                  <a:t>0.1–0.2</a:t>
                </a:r>
              </a:p>
              <a:p>
                <a:r>
                  <a:rPr lang="en-US" altLang="zh-CN" dirty="0"/>
                  <a:t>The non-thermal SZ effect</a:t>
                </a:r>
              </a:p>
              <a:p>
                <a:pPr lvl="1"/>
                <a:r>
                  <a:rPr lang="en-US" altLang="zh-CN" dirty="0"/>
                  <a:t>Momentum distribution can be more complex and highly relativistic</a:t>
                </a:r>
              </a:p>
              <a:p>
                <a:pPr lvl="1"/>
                <a:r>
                  <a:rPr lang="en-US" altLang="zh-CN" dirty="0"/>
                  <a:t>e.g., having long power-law tails at high energies</a:t>
                </a:r>
              </a:p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431FD-8129-4516-BD22-C0A194F7D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5829"/>
                <a:ext cx="7886700" cy="4351338"/>
              </a:xfrm>
              <a:blipFill>
                <a:blip r:embed="rId4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E5A585A-6251-4145-A396-7DF4E4BFBDC4}"/>
              </a:ext>
            </a:extLst>
          </p:cNvPr>
          <p:cNvSpPr/>
          <p:nvPr/>
        </p:nvSpPr>
        <p:spPr>
          <a:xfrm>
            <a:off x="4139091" y="1315829"/>
            <a:ext cx="440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non-relativistic limit         thermal distribution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4220F2-4CD9-4D7A-89C8-2B2DECB57A30}"/>
              </a:ext>
            </a:extLst>
          </p:cNvPr>
          <p:cNvSpPr/>
          <p:nvPr/>
        </p:nvSpPr>
        <p:spPr>
          <a:xfrm>
            <a:off x="4139090" y="1685161"/>
            <a:ext cx="371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non-relativistic limit         bulk motion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725C8-4F9F-47E3-976E-7819C6AD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SZ measurement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DB226-5B35-4C5C-B6A2-C7EBA045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6625"/>
            <a:ext cx="7886700" cy="4440952"/>
          </a:xfrm>
        </p:spPr>
        <p:txBody>
          <a:bodyPr>
            <a:normAutofit/>
          </a:bodyPr>
          <a:lstStyle/>
          <a:p>
            <a:r>
              <a:rPr lang="en-US" altLang="zh-CN" dirty="0"/>
              <a:t>Development in cm/mm/submm-wave instrumentation on ground-based facilities + Planck satellite</a:t>
            </a:r>
          </a:p>
          <a:p>
            <a:r>
              <a:rPr lang="en-US" altLang="zh-CN" dirty="0"/>
              <a:t>SZ imaging from massive objects </a:t>
            </a:r>
            <a:r>
              <a:rPr lang="zh-CN" altLang="en-US" dirty="0"/>
              <a:t>→</a:t>
            </a:r>
            <a:r>
              <a:rPr lang="en-US" altLang="zh-CN" dirty="0"/>
              <a:t> routine!</a:t>
            </a:r>
          </a:p>
          <a:p>
            <a:r>
              <a:rPr lang="en-US" altLang="zh-CN" dirty="0"/>
              <a:t>Single-dish radiometric / Interferometric / Bolometric methods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32D56A-5C08-4AC3-9F88-BCCF36F08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1" b="5222"/>
          <a:stretch/>
        </p:blipFill>
        <p:spPr>
          <a:xfrm>
            <a:off x="1595475" y="2945624"/>
            <a:ext cx="5953050" cy="39123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28032A-FCA8-45DA-A62B-E2062F7D27F9}"/>
              </a:ext>
            </a:extLst>
          </p:cNvPr>
          <p:cNvSpPr/>
          <p:nvPr/>
        </p:nvSpPr>
        <p:spPr>
          <a:xfrm>
            <a:off x="7619408" y="5509222"/>
            <a:ext cx="1467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Dual band </a:t>
            </a:r>
          </a:p>
          <a:p>
            <a:r>
              <a:rPr lang="en-US" altLang="zh-CN" sz="1400" dirty="0"/>
              <a:t>(150 &amp; 260 GHz)</a:t>
            </a:r>
          </a:p>
          <a:p>
            <a:r>
              <a:rPr lang="en-US" altLang="zh-CN" sz="1400" dirty="0"/>
              <a:t>mm KID camera</a:t>
            </a:r>
          </a:p>
          <a:p>
            <a:r>
              <a:rPr lang="en-US" altLang="zh-CN" sz="1400" dirty="0"/>
              <a:t>@IRAM 30m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7DB46BC-4A47-4C66-B817-543CDB3D6FE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421686" y="5063476"/>
            <a:ext cx="2197722" cy="92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DCA6749-211A-41C6-BC8B-CF4A33D090FF}"/>
              </a:ext>
            </a:extLst>
          </p:cNvPr>
          <p:cNvSpPr/>
          <p:nvPr/>
        </p:nvSpPr>
        <p:spPr>
          <a:xfrm>
            <a:off x="127591" y="5487062"/>
            <a:ext cx="13970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12m * 50 ALMA</a:t>
            </a:r>
          </a:p>
          <a:p>
            <a:r>
              <a:rPr lang="en-US" altLang="zh-CN" sz="1400" dirty="0"/>
              <a:t>7m * 12 ACA</a:t>
            </a:r>
          </a:p>
          <a:p>
            <a:r>
              <a:rPr lang="en-US" altLang="zh-CN" sz="1400" dirty="0"/>
              <a:t>@ALMA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FB67ED-6A44-44B4-824E-857E3EB5E95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524593" y="5524876"/>
            <a:ext cx="1098861" cy="33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9F4BCE0-CE47-414D-BD07-8A6191884ED1}"/>
              </a:ext>
            </a:extLst>
          </p:cNvPr>
          <p:cNvSpPr/>
          <p:nvPr/>
        </p:nvSpPr>
        <p:spPr>
          <a:xfrm>
            <a:off x="56707" y="3434101"/>
            <a:ext cx="1467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SQUID/TEC Array</a:t>
            </a:r>
          </a:p>
          <a:p>
            <a:r>
              <a:rPr lang="en-US" altLang="zh-CN" sz="1400" dirty="0"/>
              <a:t>@GBT </a:t>
            </a:r>
            <a:r>
              <a:rPr lang="nl-NL" altLang="zh-CN" sz="1400" dirty="0"/>
              <a:t>100m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C1CB76-B0E3-48B5-8E8A-5E01A409C05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524592" y="3695711"/>
            <a:ext cx="1648292" cy="408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8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DF5D84-EAB0-4C90-BC3D-42A4C60C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84812"/>
            <a:ext cx="8115717" cy="23337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8EF381-FC6D-40B1-B7B0-9BFF9442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EA57F-2D8C-4FD8-A424-4863CEA4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6959"/>
            <a:ext cx="7886700" cy="4351338"/>
          </a:xfrm>
        </p:spPr>
        <p:txBody>
          <a:bodyPr/>
          <a:lstStyle/>
          <a:p>
            <a:r>
              <a:rPr lang="en-US" altLang="zh-CN" dirty="0"/>
              <a:t>Small signal </a:t>
            </a:r>
          </a:p>
          <a:p>
            <a:pPr lvl="1"/>
            <a:r>
              <a:rPr lang="en-US" altLang="zh-CN" dirty="0"/>
              <a:t>15mK @30GHz; 5mK @150GHz</a:t>
            </a:r>
          </a:p>
          <a:p>
            <a:r>
              <a:rPr lang="en-US" altLang="zh-CN" dirty="0"/>
              <a:t>Systematics </a:t>
            </a:r>
            <a:r>
              <a:rPr lang="en-US" altLang="zh-CN" sz="1200" dirty="0"/>
              <a:t>(scale size of clusters 1Mpc </a:t>
            </a:r>
            <a:r>
              <a:rPr lang="zh-CN" altLang="en-US" sz="1200" dirty="0"/>
              <a:t>→ </a:t>
            </a:r>
            <a:r>
              <a:rPr lang="en-US" altLang="zh-CN" sz="1200" dirty="0"/>
              <a:t>arcmin)</a:t>
            </a:r>
          </a:p>
          <a:p>
            <a:pPr lvl="1"/>
            <a:r>
              <a:rPr lang="en-US" altLang="zh-CN" dirty="0"/>
              <a:t>large angular scale </a:t>
            </a:r>
            <a:r>
              <a:rPr lang="zh-CN" altLang="en-US" dirty="0"/>
              <a:t>→ </a:t>
            </a:r>
            <a:r>
              <a:rPr lang="en-US" altLang="zh-CN" dirty="0"/>
              <a:t>ground pick-up and atmospheric variations</a:t>
            </a:r>
          </a:p>
          <a:p>
            <a:r>
              <a:rPr lang="en-US" altLang="zh-CN" dirty="0"/>
              <a:t>Contaminations</a:t>
            </a:r>
          </a:p>
          <a:p>
            <a:pPr lvl="1"/>
            <a:r>
              <a:rPr lang="en-US" altLang="zh-CN" dirty="0"/>
              <a:t>Radio point sources (synchrotron)</a:t>
            </a:r>
          </a:p>
          <a:p>
            <a:pPr lvl="1"/>
            <a:r>
              <a:rPr lang="en-US" altLang="zh-CN" dirty="0"/>
              <a:t>Point sources in mm/submm (galactic and extragalactic dust)</a:t>
            </a:r>
          </a:p>
          <a:p>
            <a:pPr lvl="1"/>
            <a:r>
              <a:rPr lang="en-US" altLang="zh-CN" dirty="0"/>
              <a:t>Primary anisotropies of the CMB</a:t>
            </a:r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4821D4-97AE-445A-B1E4-4EE1EB1C37BE}"/>
              </a:ext>
            </a:extLst>
          </p:cNvPr>
          <p:cNvSpPr/>
          <p:nvPr/>
        </p:nvSpPr>
        <p:spPr>
          <a:xfrm>
            <a:off x="3512148" y="6285125"/>
            <a:ext cx="21451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/>
              <a:t>150 GHz (≈ 2 mm)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09979199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88CD988-4E0F-4FED-8DF6-DF66F92AE7A0}" vid="{B20A0510-C29E-400E-9B46-829D6B6F6D3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6847</TotalTime>
  <Words>735</Words>
  <Application>Microsoft Office PowerPoint</Application>
  <PresentationFormat>全屏显示(4:3)</PresentationFormat>
  <Paragraphs>162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Cambria Math</vt:lpstr>
      <vt:lpstr>主题1</vt:lpstr>
      <vt:lpstr>The Sunyaev-Zel'dovich Effect</vt:lpstr>
      <vt:lpstr>Outline</vt:lpstr>
      <vt:lpstr>What is the (thermal) SZ effect?</vt:lpstr>
      <vt:lpstr>Effect on spectrum -- from 𝜈′/𝜈 to ∆I_"ν" </vt:lpstr>
      <vt:lpstr>The Kompaneets approximation</vt:lpstr>
      <vt:lpstr>kinematic SZ effect</vt:lpstr>
      <vt:lpstr>Other manifestations</vt:lpstr>
      <vt:lpstr>SZ measurement</vt:lpstr>
      <vt:lpstr>Experimental Challenge</vt:lpstr>
      <vt:lpstr>Why is the SZ effect important?</vt:lpstr>
      <vt:lpstr>Prob pressure substructures with tSZ</vt:lpstr>
      <vt:lpstr>Main Reference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思凡</dc:creator>
  <cp:lastModifiedBy>王 思凡</cp:lastModifiedBy>
  <cp:revision>912</cp:revision>
  <dcterms:created xsi:type="dcterms:W3CDTF">2019-10-12T07:05:26Z</dcterms:created>
  <dcterms:modified xsi:type="dcterms:W3CDTF">2019-11-15T03:39:09Z</dcterms:modified>
</cp:coreProperties>
</file>