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8" r:id="rId7"/>
    <p:sldId id="261" r:id="rId8"/>
    <p:sldId id="263" r:id="rId9"/>
    <p:sldId id="262" r:id="rId10"/>
    <p:sldId id="264" r:id="rId11"/>
    <p:sldId id="267" r:id="rId12"/>
    <p:sldId id="285" r:id="rId13"/>
    <p:sldId id="266"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3" d="100"/>
          <a:sy n="123" d="100"/>
        </p:scale>
        <p:origin x="-124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180143BB-6645-4EE1-88A0-10EDF3261821}" type="datetimeFigureOut">
              <a:rPr lang="zh-CN" altLang="en-US" smtClean="0"/>
              <a:t>2017/9/26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60C8F8-3A4E-4F94-8AAA-5C23A12D73D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80143BB-6645-4EE1-88A0-10EDF3261821}" type="datetimeFigureOut">
              <a:rPr lang="zh-CN" altLang="en-US" smtClean="0"/>
              <a:t>2017/9/26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60C8F8-3A4E-4F94-8AAA-5C23A12D73D5}" type="slidenum">
              <a:rPr lang="zh-CN" altLang="en-US" smtClean="0"/>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80143BB-6645-4EE1-88A0-10EDF3261821}" type="datetimeFigureOut">
              <a:rPr lang="zh-CN" altLang="en-US" smtClean="0"/>
              <a:t>2017/9/26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60C8F8-3A4E-4F94-8AAA-5C23A12D73D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180143BB-6645-4EE1-88A0-10EDF3261821}" type="datetimeFigureOut">
              <a:rPr lang="zh-CN" altLang="en-US" smtClean="0"/>
              <a:t>2017/9/26</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F560C8F8-3A4E-4F94-8AAA-5C23A12D73D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80143BB-6645-4EE1-88A0-10EDF3261821}" type="datetimeFigureOut">
              <a:rPr lang="zh-CN" altLang="en-US" smtClean="0"/>
              <a:t>2017/9/26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60C8F8-3A4E-4F94-8AAA-5C23A12D73D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180143BB-6645-4EE1-88A0-10EDF3261821}" type="datetimeFigureOut">
              <a:rPr lang="zh-CN" altLang="en-US" smtClean="0"/>
              <a:t>2017/9/26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60C8F8-3A4E-4F94-8AAA-5C23A12D73D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180143BB-6645-4EE1-88A0-10EDF3261821}" type="datetimeFigureOut">
              <a:rPr lang="zh-CN" altLang="en-US" smtClean="0"/>
              <a:t>2017/9/26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560C8F8-3A4E-4F94-8AAA-5C23A12D73D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180143BB-6645-4EE1-88A0-10EDF3261821}" type="datetimeFigureOut">
              <a:rPr lang="zh-CN" altLang="en-US" smtClean="0"/>
              <a:t>2017/9/26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560C8F8-3A4E-4F94-8AAA-5C23A12D73D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143BB-6645-4EE1-88A0-10EDF3261821}" type="datetimeFigureOut">
              <a:rPr lang="zh-CN" altLang="en-US" smtClean="0"/>
              <a:t>2017/9/26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560C8F8-3A4E-4F94-8AAA-5C23A12D73D5}"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180143BB-6645-4EE1-88A0-10EDF3261821}" type="datetimeFigureOut">
              <a:rPr lang="zh-CN" altLang="en-US" smtClean="0"/>
              <a:t>2017/9/26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60C8F8-3A4E-4F94-8AAA-5C23A12D73D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180143BB-6645-4EE1-88A0-10EDF3261821}" type="datetimeFigureOut">
              <a:rPr lang="zh-CN" altLang="en-US" smtClean="0"/>
              <a:t>2017/9/26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60C8F8-3A4E-4F94-8AAA-5C23A12D73D5}"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180143BB-6645-4EE1-88A0-10EDF3261821}" type="datetimeFigureOut">
              <a:rPr lang="zh-CN" altLang="en-US" smtClean="0"/>
              <a:t>2017/9/26</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F560C8F8-3A4E-4F94-8AAA-5C23A12D73D5}" type="slidenum">
              <a:rPr lang="zh-CN" altLang="en-US" smtClean="0"/>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中国：跨世纪的对外开放</a:t>
            </a:r>
            <a:endParaRPr lang="zh-CN" altLang="en-US" dirty="0"/>
          </a:p>
        </p:txBody>
      </p:sp>
      <p:sp>
        <p:nvSpPr>
          <p:cNvPr id="3" name="副标题 2"/>
          <p:cNvSpPr>
            <a:spLocks noGrp="1"/>
          </p:cNvSpPr>
          <p:nvPr>
            <p:ph type="subTitle" idx="1"/>
          </p:nvPr>
        </p:nvSpPr>
        <p:spPr/>
        <p:txBody>
          <a:bodyPr/>
          <a:lstStyle/>
          <a:p>
            <a:r>
              <a:rPr lang="zh-CN" altLang="en-US" dirty="0" smtClean="0"/>
              <a:t>隆国强</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a:t>
            </a:r>
            <a:r>
              <a:rPr lang="zh-CN" altLang="en-US" dirty="0" smtClean="0"/>
              <a:t>，</a:t>
            </a:r>
            <a:r>
              <a:rPr lang="zh-CN" altLang="zh-CN" dirty="0" smtClean="0"/>
              <a:t>落实</a:t>
            </a:r>
            <a:r>
              <a:rPr lang="zh-CN" altLang="zh-CN" dirty="0"/>
              <a:t>“入世”承诺，以大开放促大改革</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按照承诺与</a:t>
            </a:r>
            <a:r>
              <a:rPr lang="en-US" altLang="zh-CN" dirty="0" smtClean="0"/>
              <a:t>WTO</a:t>
            </a:r>
            <a:r>
              <a:rPr lang="zh-CN" altLang="en-US" dirty="0" smtClean="0"/>
              <a:t>规则，修订法律法规</a:t>
            </a:r>
            <a:endParaRPr lang="en-US" altLang="zh-CN" dirty="0" smtClean="0"/>
          </a:p>
          <a:p>
            <a:r>
              <a:rPr lang="zh-CN" altLang="en-US" dirty="0" smtClean="0"/>
              <a:t>货物贸易领域：三年内放开外贸经营权；</a:t>
            </a:r>
            <a:r>
              <a:rPr lang="zh-CN" altLang="zh-CN" dirty="0"/>
              <a:t>关税减让和关税</a:t>
            </a:r>
            <a:r>
              <a:rPr lang="zh-CN" altLang="zh-CN" dirty="0" smtClean="0"/>
              <a:t>配额</a:t>
            </a:r>
            <a:r>
              <a:rPr lang="zh-CN" altLang="en-US" dirty="0" smtClean="0"/>
              <a:t>；取消非关税壁垒；</a:t>
            </a:r>
            <a:r>
              <a:rPr lang="zh-CN" altLang="zh-CN" dirty="0" smtClean="0"/>
              <a:t>对</a:t>
            </a:r>
            <a:r>
              <a:rPr lang="zh-CN" altLang="zh-CN" dirty="0"/>
              <a:t>进口产品适用与</a:t>
            </a:r>
            <a:r>
              <a:rPr lang="en-US" altLang="zh-CN" dirty="0"/>
              <a:t>WTO</a:t>
            </a:r>
            <a:r>
              <a:rPr lang="zh-CN" altLang="zh-CN" dirty="0"/>
              <a:t>一致的反倾销反补贴</a:t>
            </a:r>
            <a:r>
              <a:rPr lang="zh-CN" altLang="zh-CN" dirty="0" smtClean="0"/>
              <a:t>规则</a:t>
            </a:r>
            <a:r>
              <a:rPr lang="zh-CN" altLang="en-US" dirty="0" smtClean="0"/>
              <a:t>；</a:t>
            </a:r>
            <a:r>
              <a:rPr lang="zh-CN" altLang="zh-CN" dirty="0" smtClean="0"/>
              <a:t>技术性</a:t>
            </a:r>
            <a:r>
              <a:rPr lang="zh-CN" altLang="zh-CN" dirty="0"/>
              <a:t>贸易壁垒（</a:t>
            </a:r>
            <a:r>
              <a:rPr lang="en-US" altLang="zh-CN" dirty="0"/>
              <a:t>TBT</a:t>
            </a:r>
            <a:r>
              <a:rPr lang="zh-CN" altLang="zh-CN" dirty="0"/>
              <a:t>）及卫生与植物卫生措施（</a:t>
            </a:r>
            <a:r>
              <a:rPr lang="en-US" altLang="zh-CN" dirty="0"/>
              <a:t>SPS</a:t>
            </a:r>
            <a:r>
              <a:rPr lang="zh-CN" altLang="zh-CN" dirty="0"/>
              <a:t>）</a:t>
            </a:r>
            <a:r>
              <a:rPr lang="zh-CN" altLang="zh-CN" dirty="0" smtClean="0"/>
              <a:t>。</a:t>
            </a:r>
            <a:endParaRPr lang="en-US" altLang="zh-CN" dirty="0" smtClean="0"/>
          </a:p>
          <a:p>
            <a:r>
              <a:rPr lang="zh-CN" altLang="en-US" dirty="0" smtClean="0"/>
              <a:t>服务贸易领域：</a:t>
            </a:r>
            <a:r>
              <a:rPr lang="zh-CN" altLang="zh-CN" dirty="0"/>
              <a:t>中国签署</a:t>
            </a:r>
            <a:r>
              <a:rPr lang="en-US" altLang="zh-CN" dirty="0"/>
              <a:t>GATS</a:t>
            </a:r>
            <a:r>
              <a:rPr lang="zh-CN" altLang="zh-CN" dirty="0"/>
              <a:t>时，承诺对境外消费和跨境提供模式减少限制。在商业存在模式，在</a:t>
            </a:r>
            <a:r>
              <a:rPr lang="en-US" altLang="zh-CN" dirty="0"/>
              <a:t>WTO</a:t>
            </a:r>
            <a:r>
              <a:rPr lang="zh-CN" altLang="zh-CN" dirty="0"/>
              <a:t>服务贸易分类的</a:t>
            </a:r>
            <a:r>
              <a:rPr lang="en-US" altLang="zh-CN" dirty="0"/>
              <a:t>160</a:t>
            </a:r>
            <a:r>
              <a:rPr lang="zh-CN" altLang="zh-CN" dirty="0"/>
              <a:t>多个部门和分部门中，中国对</a:t>
            </a:r>
            <a:r>
              <a:rPr lang="en-US" altLang="zh-CN" dirty="0"/>
              <a:t>100</a:t>
            </a:r>
            <a:r>
              <a:rPr lang="zh-CN" altLang="zh-CN" dirty="0"/>
              <a:t>多个部门和分部门作出了开放承诺，占服务部门总数的</a:t>
            </a:r>
            <a:r>
              <a:rPr lang="en-US" altLang="zh-CN" dirty="0"/>
              <a:t>62.5%</a:t>
            </a:r>
            <a:r>
              <a:rPr lang="zh-CN" altLang="zh-CN" dirty="0"/>
              <a:t>，</a:t>
            </a:r>
            <a:r>
              <a:rPr lang="zh-CN" altLang="en-US" dirty="0" smtClean="0"/>
              <a:t> </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1" algn="ctr" rtl="0">
              <a:spcBef>
                <a:spcPct val="0"/>
              </a:spcBef>
            </a:pPr>
            <a:r>
              <a:rPr lang="en-US" altLang="zh-CN" sz="3600" dirty="0" smtClean="0"/>
              <a:t>5</a:t>
            </a:r>
            <a:r>
              <a:rPr lang="zh-CN" altLang="en-US" sz="3600" dirty="0" smtClean="0"/>
              <a:t>，</a:t>
            </a:r>
            <a:r>
              <a:rPr lang="zh-CN" altLang="zh-CN" sz="3600" dirty="0" smtClean="0"/>
              <a:t>启动</a:t>
            </a:r>
            <a:r>
              <a:rPr lang="zh-CN" altLang="zh-CN" sz="3600" dirty="0"/>
              <a:t>区域经济合作，提出自由贸易战略</a:t>
            </a:r>
            <a:r>
              <a:rPr lang="zh-CN" altLang="zh-CN" sz="1100" dirty="0"/>
              <a:t/>
            </a:r>
            <a:br>
              <a:rPr lang="zh-CN" altLang="zh-CN" sz="1100" dirty="0"/>
            </a:b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2000</a:t>
            </a:r>
            <a:r>
              <a:rPr lang="zh-CN" altLang="zh-CN" dirty="0"/>
              <a:t>年</a:t>
            </a:r>
            <a:r>
              <a:rPr lang="en-US" altLang="zh-CN" dirty="0"/>
              <a:t>11</a:t>
            </a:r>
            <a:r>
              <a:rPr lang="zh-CN" altLang="zh-CN" dirty="0"/>
              <a:t>月，朱镕基在新加坡举行的第四次中国</a:t>
            </a:r>
            <a:r>
              <a:rPr lang="en-US" altLang="zh-CN" dirty="0"/>
              <a:t>—</a:t>
            </a:r>
            <a:r>
              <a:rPr lang="zh-CN" altLang="zh-CN" dirty="0"/>
              <a:t>东盟领导人会议上首次提出建立“中国</a:t>
            </a:r>
            <a:r>
              <a:rPr lang="en-US" altLang="zh-CN" dirty="0"/>
              <a:t>—</a:t>
            </a:r>
            <a:r>
              <a:rPr lang="zh-CN" altLang="zh-CN" dirty="0"/>
              <a:t>东盟自由贸易区”的构想（即</a:t>
            </a:r>
            <a:r>
              <a:rPr lang="en-US" altLang="zh-CN" dirty="0"/>
              <a:t>“10+1”</a:t>
            </a:r>
            <a:r>
              <a:rPr lang="zh-CN" altLang="zh-CN" dirty="0"/>
              <a:t>），并建议在中国</a:t>
            </a:r>
            <a:r>
              <a:rPr lang="en-US" altLang="zh-CN" dirty="0"/>
              <a:t>—</a:t>
            </a:r>
            <a:r>
              <a:rPr lang="zh-CN" altLang="zh-CN" dirty="0"/>
              <a:t>东盟经济贸易合作联合委员会框架下成立中国</a:t>
            </a:r>
            <a:r>
              <a:rPr lang="en-US" altLang="zh-CN" dirty="0"/>
              <a:t>—</a:t>
            </a:r>
            <a:r>
              <a:rPr lang="zh-CN" altLang="zh-CN" dirty="0"/>
              <a:t>东盟经济合作专家组，就中国与东盟建立自由贸易关系的可行性进行研究</a:t>
            </a:r>
            <a:r>
              <a:rPr lang="zh-CN" altLang="zh-CN" dirty="0" smtClean="0"/>
              <a:t>。</a:t>
            </a:r>
            <a:endParaRPr lang="en-US" altLang="zh-CN" dirty="0" smtClean="0"/>
          </a:p>
          <a:p>
            <a:r>
              <a:rPr lang="en-US" altLang="zh-CN" dirty="0" smtClean="0"/>
              <a:t>2001</a:t>
            </a:r>
            <a:r>
              <a:rPr lang="zh-CN" altLang="zh-CN" dirty="0"/>
              <a:t>年</a:t>
            </a:r>
            <a:r>
              <a:rPr lang="en-US" altLang="zh-CN" dirty="0"/>
              <a:t>3</a:t>
            </a:r>
            <a:r>
              <a:rPr lang="zh-CN" altLang="zh-CN" dirty="0"/>
              <a:t>月，中国</a:t>
            </a:r>
            <a:r>
              <a:rPr lang="en-US" altLang="zh-CN" dirty="0"/>
              <a:t>—</a:t>
            </a:r>
            <a:r>
              <a:rPr lang="zh-CN" altLang="zh-CN" dirty="0"/>
              <a:t>东盟经济合作专家组在中国</a:t>
            </a:r>
            <a:r>
              <a:rPr lang="en-US" altLang="zh-CN" dirty="0"/>
              <a:t>—</a:t>
            </a:r>
            <a:r>
              <a:rPr lang="zh-CN" altLang="zh-CN" dirty="0"/>
              <a:t>东盟经济贸易合作联合委员会框架下正式成立。专家组围绕中国加入世界贸易组织的影响、中国与东盟建立自由贸易关系两个议题进行了充分研究，建议中国和东盟用</a:t>
            </a:r>
            <a:r>
              <a:rPr lang="en-US" altLang="zh-CN" dirty="0"/>
              <a:t>10</a:t>
            </a:r>
            <a:r>
              <a:rPr lang="zh-CN" altLang="zh-CN" dirty="0"/>
              <a:t>年时间建立自由贸易区。这一建议于</a:t>
            </a:r>
            <a:r>
              <a:rPr lang="en-US" altLang="zh-CN" dirty="0"/>
              <a:t>2001</a:t>
            </a:r>
            <a:r>
              <a:rPr lang="zh-CN" altLang="zh-CN" dirty="0"/>
              <a:t>年</a:t>
            </a:r>
            <a:r>
              <a:rPr lang="en-US" altLang="zh-CN" dirty="0"/>
              <a:t>11</a:t>
            </a:r>
            <a:r>
              <a:rPr lang="zh-CN" altLang="zh-CN" dirty="0"/>
              <a:t>月，在文莱举行的第五次中国</a:t>
            </a:r>
            <a:r>
              <a:rPr lang="en-US" altLang="zh-CN" dirty="0"/>
              <a:t>—</a:t>
            </a:r>
            <a:r>
              <a:rPr lang="zh-CN" altLang="zh-CN" dirty="0"/>
              <a:t>东盟领导人会议上正式宣布</a:t>
            </a:r>
            <a:r>
              <a:rPr lang="zh-CN" altLang="zh-CN" dirty="0" smtClean="0"/>
              <a:t>。</a:t>
            </a:r>
            <a:endParaRPr lang="en-US" altLang="zh-CN" dirty="0" smtClean="0"/>
          </a:p>
          <a:p>
            <a:r>
              <a:rPr lang="en-US" altLang="zh-CN" dirty="0" smtClean="0"/>
              <a:t>2002</a:t>
            </a:r>
            <a:r>
              <a:rPr lang="zh-CN" altLang="zh-CN" dirty="0"/>
              <a:t>年</a:t>
            </a:r>
            <a:r>
              <a:rPr lang="en-US" altLang="zh-CN" dirty="0"/>
              <a:t>11</a:t>
            </a:r>
            <a:r>
              <a:rPr lang="zh-CN" altLang="zh-CN" dirty="0"/>
              <a:t>月，朱镕基和东盟</a:t>
            </a:r>
            <a:r>
              <a:rPr lang="en-US" altLang="zh-CN" dirty="0"/>
              <a:t>10</a:t>
            </a:r>
            <a:r>
              <a:rPr lang="zh-CN" altLang="zh-CN" dirty="0"/>
              <a:t>国领导人签署了《中国与东盟全面经济合作框架协议》，决定到</a:t>
            </a:r>
            <a:r>
              <a:rPr lang="en-US" altLang="zh-CN" dirty="0"/>
              <a:t>2010</a:t>
            </a:r>
            <a:r>
              <a:rPr lang="zh-CN" altLang="zh-CN" dirty="0"/>
              <a:t>年建成中国</a:t>
            </a:r>
            <a:r>
              <a:rPr lang="en-US" altLang="zh-CN" dirty="0"/>
              <a:t>—</a:t>
            </a:r>
            <a:r>
              <a:rPr lang="zh-CN" altLang="zh-CN" dirty="0"/>
              <a:t>东盟自由贸易区。</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中国东盟自贸区</a:t>
            </a:r>
            <a:endParaRPr lang="zh-CN" altLang="en-US" dirty="0"/>
          </a:p>
        </p:txBody>
      </p:sp>
      <p:sp>
        <p:nvSpPr>
          <p:cNvPr id="3" name="内容占位符 2"/>
          <p:cNvSpPr>
            <a:spLocks noGrp="1"/>
          </p:cNvSpPr>
          <p:nvPr>
            <p:ph idx="1"/>
          </p:nvPr>
        </p:nvSpPr>
        <p:spPr/>
        <p:txBody>
          <a:bodyPr/>
          <a:lstStyle/>
          <a:p>
            <a:r>
              <a:rPr lang="en-US" altLang="zh-CN" dirty="0" smtClean="0"/>
              <a:t>2004</a:t>
            </a:r>
            <a:r>
              <a:rPr lang="zh-CN" altLang="zh-CN" dirty="0" smtClean="0"/>
              <a:t>年</a:t>
            </a:r>
            <a:r>
              <a:rPr lang="en-US" altLang="zh-CN" dirty="0" smtClean="0"/>
              <a:t>1</a:t>
            </a:r>
            <a:r>
              <a:rPr lang="zh-CN" altLang="zh-CN" dirty="0" smtClean="0"/>
              <a:t>月</a:t>
            </a:r>
            <a:r>
              <a:rPr lang="en-US" altLang="zh-CN" dirty="0" smtClean="0"/>
              <a:t>1</a:t>
            </a:r>
            <a:r>
              <a:rPr lang="zh-CN" altLang="zh-CN" dirty="0" smtClean="0"/>
              <a:t>日</a:t>
            </a:r>
            <a:r>
              <a:rPr lang="zh-CN" altLang="zh-CN" dirty="0" smtClean="0"/>
              <a:t>，</a:t>
            </a:r>
            <a:r>
              <a:rPr lang="zh-CN" altLang="en-US" dirty="0" smtClean="0"/>
              <a:t>中国东盟</a:t>
            </a:r>
            <a:r>
              <a:rPr lang="zh-CN" altLang="zh-CN" dirty="0" smtClean="0"/>
              <a:t>自由贸易区</a:t>
            </a:r>
            <a:r>
              <a:rPr lang="zh-CN" altLang="zh-CN" dirty="0" smtClean="0"/>
              <a:t>的先期成果</a:t>
            </a:r>
            <a:r>
              <a:rPr lang="en-US" altLang="zh-CN" dirty="0" smtClean="0"/>
              <a:t>——“</a:t>
            </a:r>
            <a:r>
              <a:rPr lang="zh-CN" altLang="zh-CN" dirty="0" smtClean="0"/>
              <a:t>早期收获计划</a:t>
            </a:r>
            <a:r>
              <a:rPr lang="en-US" altLang="zh-CN" dirty="0" smtClean="0"/>
              <a:t>”</a:t>
            </a:r>
            <a:r>
              <a:rPr lang="zh-CN" altLang="zh-CN" dirty="0" smtClean="0"/>
              <a:t>顺利实施</a:t>
            </a:r>
            <a:r>
              <a:rPr lang="zh-CN" altLang="zh-CN" dirty="0" smtClean="0"/>
              <a:t>。</a:t>
            </a:r>
            <a:endParaRPr lang="en-US" altLang="zh-CN" dirty="0" smtClean="0"/>
          </a:p>
          <a:p>
            <a:r>
              <a:rPr lang="en-US" altLang="zh-CN" dirty="0" smtClean="0"/>
              <a:t>2004</a:t>
            </a:r>
            <a:r>
              <a:rPr lang="zh-CN" altLang="zh-CN" dirty="0" smtClean="0"/>
              <a:t>年</a:t>
            </a:r>
            <a:r>
              <a:rPr lang="en-US" altLang="zh-CN" dirty="0" smtClean="0"/>
              <a:t>11</a:t>
            </a:r>
            <a:r>
              <a:rPr lang="zh-CN" altLang="zh-CN" dirty="0" smtClean="0"/>
              <a:t>月，双方签署自由贸易区《货物贸易协议》，并于</a:t>
            </a:r>
            <a:r>
              <a:rPr lang="en-US" altLang="zh-CN" dirty="0" smtClean="0"/>
              <a:t>2005</a:t>
            </a:r>
            <a:r>
              <a:rPr lang="zh-CN" altLang="zh-CN" dirty="0" smtClean="0"/>
              <a:t>年</a:t>
            </a:r>
            <a:r>
              <a:rPr lang="en-US" altLang="zh-CN" dirty="0" smtClean="0"/>
              <a:t>7</a:t>
            </a:r>
            <a:r>
              <a:rPr lang="zh-CN" altLang="zh-CN" dirty="0" smtClean="0"/>
              <a:t>月开始相互实施全面降税</a:t>
            </a:r>
            <a:r>
              <a:rPr lang="zh-CN" altLang="zh-CN" dirty="0" smtClean="0"/>
              <a:t>。</a:t>
            </a:r>
            <a:endParaRPr lang="en-US" altLang="zh-CN" dirty="0" smtClean="0"/>
          </a:p>
          <a:p>
            <a:r>
              <a:rPr lang="en-US" altLang="zh-CN" dirty="0" smtClean="0"/>
              <a:t>2007</a:t>
            </a:r>
            <a:r>
              <a:rPr lang="zh-CN" altLang="zh-CN" dirty="0" smtClean="0"/>
              <a:t>年</a:t>
            </a:r>
            <a:r>
              <a:rPr lang="en-US" altLang="zh-CN" dirty="0" smtClean="0"/>
              <a:t>1</a:t>
            </a:r>
            <a:r>
              <a:rPr lang="zh-CN" altLang="zh-CN" dirty="0" smtClean="0"/>
              <a:t>月，双方又签署了自由贸易区《服务贸易协议》，并于</a:t>
            </a:r>
            <a:r>
              <a:rPr lang="en-US" altLang="zh-CN" dirty="0" smtClean="0"/>
              <a:t>7</a:t>
            </a:r>
            <a:r>
              <a:rPr lang="zh-CN" altLang="zh-CN" dirty="0" smtClean="0"/>
              <a:t>月顺利实施。</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lgn="ctr" rtl="0">
              <a:spcBef>
                <a:spcPct val="0"/>
              </a:spcBef>
            </a:pPr>
            <a:r>
              <a:rPr lang="zh-CN" altLang="en-US" sz="3600" dirty="0" smtClean="0"/>
              <a:t>经验与启示</a:t>
            </a:r>
            <a:endParaRPr lang="zh-CN" altLang="en-US" sz="3600" dirty="0"/>
          </a:p>
        </p:txBody>
      </p:sp>
      <p:sp>
        <p:nvSpPr>
          <p:cNvPr id="3" name="内容占位符 2"/>
          <p:cNvSpPr>
            <a:spLocks noGrp="1"/>
          </p:cNvSpPr>
          <p:nvPr>
            <p:ph idx="1"/>
          </p:nvPr>
        </p:nvSpPr>
        <p:spPr/>
        <p:txBody>
          <a:bodyPr/>
          <a:lstStyle/>
          <a:p>
            <a:r>
              <a:rPr lang="zh-CN" altLang="en-US" dirty="0" smtClean="0"/>
              <a:t>坚持对外开放是全球化时代的要求</a:t>
            </a:r>
            <a:endParaRPr lang="en-US" altLang="zh-CN" dirty="0" smtClean="0"/>
          </a:p>
          <a:p>
            <a:r>
              <a:rPr lang="zh-CN" altLang="en-US" dirty="0" smtClean="0"/>
              <a:t>成功的对外开放要靠成功的开放战略，才能趋利避害。</a:t>
            </a:r>
            <a:endParaRPr lang="en-US" altLang="zh-CN" dirty="0" smtClean="0"/>
          </a:p>
          <a:p>
            <a:r>
              <a:rPr lang="zh-CN" altLang="en-US" dirty="0" smtClean="0"/>
              <a:t>开放战略必须与时俱进，既不能闭关锁国，也不能一开了之；既不能僵化不前，也不能盲目冒进</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未来我国对外开放面临新形势</a:t>
            </a:r>
            <a:endParaRPr lang="zh-CN" altLang="en-US" dirty="0"/>
          </a:p>
        </p:txBody>
      </p:sp>
      <p:sp>
        <p:nvSpPr>
          <p:cNvPr id="3" name="内容占位符 2"/>
          <p:cNvSpPr>
            <a:spLocks noGrp="1"/>
          </p:cNvSpPr>
          <p:nvPr>
            <p:ph idx="1"/>
          </p:nvPr>
        </p:nvSpPr>
        <p:spPr/>
        <p:txBody>
          <a:bodyPr/>
          <a:lstStyle/>
          <a:p>
            <a:r>
              <a:rPr lang="zh-CN" altLang="en-US" dirty="0" smtClean="0"/>
              <a:t>全球经济处于危机后的调整修复期</a:t>
            </a:r>
          </a:p>
          <a:p>
            <a:r>
              <a:rPr lang="zh-CN" altLang="en-US" dirty="0" smtClean="0"/>
              <a:t>全球经济治理变革与新一轮经贸规则的密集构造期</a:t>
            </a:r>
          </a:p>
          <a:p>
            <a:r>
              <a:rPr lang="zh-CN" altLang="en-US" dirty="0" smtClean="0"/>
              <a:t>中国对外经济关系的转换期</a:t>
            </a: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国际环境的新挑战</a:t>
            </a:r>
          </a:p>
        </p:txBody>
      </p:sp>
      <p:sp>
        <p:nvSpPr>
          <p:cNvPr id="11267" name="Rectangle 3"/>
          <p:cNvSpPr>
            <a:spLocks noGrp="1" noChangeArrowheads="1"/>
          </p:cNvSpPr>
          <p:nvPr>
            <p:ph idx="1"/>
          </p:nvPr>
        </p:nvSpPr>
        <p:spPr/>
        <p:txBody>
          <a:bodyPr/>
          <a:lstStyle/>
          <a:p>
            <a:pPr eaLnBrk="1" hangingPunct="1"/>
            <a:r>
              <a:rPr lang="zh-CN" altLang="en-US" smtClean="0"/>
              <a:t>外需低迷，竞争加剧，</a:t>
            </a:r>
          </a:p>
          <a:p>
            <a:pPr eaLnBrk="1" hangingPunct="1"/>
            <a:r>
              <a:rPr lang="zh-CN" altLang="en-US" smtClean="0"/>
              <a:t>双边贸易失衡与保护主义</a:t>
            </a:r>
          </a:p>
          <a:p>
            <a:pPr eaLnBrk="1" hangingPunct="1"/>
            <a:r>
              <a:rPr lang="zh-CN" altLang="en-US" smtClean="0"/>
              <a:t>增长格局调整，金融风险增加</a:t>
            </a:r>
          </a:p>
          <a:p>
            <a:pPr eaLnBrk="1" hangingPunct="1"/>
            <a:r>
              <a:rPr lang="zh-CN" altLang="en-US" smtClean="0"/>
              <a:t>全球经济治理与规则调整</a:t>
            </a:r>
          </a:p>
          <a:p>
            <a:pPr eaLnBrk="1" hangingPunct="1"/>
            <a:r>
              <a:rPr lang="zh-CN" altLang="en-US" smtClean="0"/>
              <a:t>中国机遇论、威胁论、崩溃论交织，国际环境日益复杂</a:t>
            </a:r>
          </a:p>
          <a:p>
            <a:pPr eaLnBrk="1" hangingPunct="1"/>
            <a:endParaRPr lang="en-US" altLang="zh-CN"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t>战略机遇期的新内涵：促升级</a:t>
            </a:r>
          </a:p>
        </p:txBody>
      </p:sp>
      <p:sp>
        <p:nvSpPr>
          <p:cNvPr id="12291" name="Rectangle 3"/>
          <p:cNvSpPr>
            <a:spLocks noGrp="1" noChangeArrowheads="1"/>
          </p:cNvSpPr>
          <p:nvPr>
            <p:ph idx="1"/>
          </p:nvPr>
        </p:nvSpPr>
        <p:spPr/>
        <p:txBody>
          <a:bodyPr/>
          <a:lstStyle/>
          <a:p>
            <a:pPr eaLnBrk="1" hangingPunct="1"/>
            <a:r>
              <a:rPr lang="zh-CN" altLang="en-US" smtClean="0"/>
              <a:t>和平与发展是主流</a:t>
            </a:r>
          </a:p>
          <a:p>
            <a:pPr eaLnBrk="1" hangingPunct="1"/>
            <a:r>
              <a:rPr lang="zh-CN" altLang="en-US" smtClean="0"/>
              <a:t>新技术革命与产业变革蓄势待发</a:t>
            </a:r>
          </a:p>
          <a:p>
            <a:pPr eaLnBrk="1" hangingPunct="1"/>
            <a:r>
              <a:rPr lang="zh-CN" altLang="en-US" smtClean="0"/>
              <a:t>基础设施热潮有利于出口结构升级</a:t>
            </a:r>
          </a:p>
          <a:p>
            <a:pPr eaLnBrk="1" hangingPunct="1"/>
            <a:r>
              <a:rPr lang="zh-CN" altLang="en-US" smtClean="0"/>
              <a:t>海外并购</a:t>
            </a:r>
          </a:p>
          <a:p>
            <a:pPr eaLnBrk="1" hangingPunct="1"/>
            <a:r>
              <a:rPr lang="zh-CN" altLang="en-US" smtClean="0"/>
              <a:t>人才与高端产业引进</a:t>
            </a:r>
          </a:p>
          <a:p>
            <a:pPr eaLnBrk="1" hangingPunct="1"/>
            <a:endParaRPr lang="en-US" altLang="zh-CN"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dirty="0" smtClean="0"/>
              <a:t>参与全球竞争新优势</a:t>
            </a:r>
            <a:endParaRPr lang="zh-CN" altLang="en-US" dirty="0" smtClean="0"/>
          </a:p>
        </p:txBody>
      </p:sp>
      <p:sp>
        <p:nvSpPr>
          <p:cNvPr id="15363" name="Rectangle 3"/>
          <p:cNvSpPr>
            <a:spLocks noGrp="1" noChangeArrowheads="1"/>
          </p:cNvSpPr>
          <p:nvPr>
            <p:ph idx="1"/>
          </p:nvPr>
        </p:nvSpPr>
        <p:spPr/>
        <p:txBody>
          <a:bodyPr/>
          <a:lstStyle/>
          <a:p>
            <a:pPr eaLnBrk="1" hangingPunct="1"/>
            <a:r>
              <a:rPr lang="zh-CN" altLang="en-US" dirty="0" smtClean="0"/>
              <a:t>低成本劳动力优势渐弱</a:t>
            </a:r>
            <a:endParaRPr lang="en-US" altLang="zh-CN" dirty="0" smtClean="0"/>
          </a:p>
          <a:p>
            <a:pPr eaLnBrk="1" hangingPunct="1"/>
            <a:r>
              <a:rPr lang="zh-CN" altLang="en-US" dirty="0" smtClean="0"/>
              <a:t>新</a:t>
            </a:r>
            <a:r>
              <a:rPr lang="zh-CN" altLang="en-US" dirty="0" smtClean="0"/>
              <a:t>优势显现：本土大市场</a:t>
            </a:r>
            <a:r>
              <a:rPr lang="en-US" altLang="zh-CN" dirty="0" smtClean="0"/>
              <a:t>(</a:t>
            </a:r>
            <a:r>
              <a:rPr lang="zh-CN" altLang="en-US" dirty="0" smtClean="0"/>
              <a:t>研发与品牌</a:t>
            </a:r>
            <a:r>
              <a:rPr lang="en-US" altLang="zh-CN" dirty="0" smtClean="0"/>
              <a:t>) </a:t>
            </a:r>
            <a:r>
              <a:rPr lang="zh-CN" altLang="en-US" dirty="0" smtClean="0"/>
              <a:t>、人力资源、产业配套</a:t>
            </a:r>
            <a:r>
              <a:rPr lang="en-US" altLang="zh-CN" dirty="0" smtClean="0"/>
              <a:t>(</a:t>
            </a:r>
            <a:r>
              <a:rPr lang="zh-CN" altLang="en-US" dirty="0" smtClean="0"/>
              <a:t>例如：大疆无人机</a:t>
            </a:r>
            <a:r>
              <a:rPr lang="en-US" altLang="zh-CN" dirty="0" smtClean="0"/>
              <a:t>)</a:t>
            </a:r>
            <a:r>
              <a:rPr lang="zh-CN" altLang="en-US" dirty="0" smtClean="0"/>
              <a:t>、基础设施</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对外开放新战略</a:t>
            </a:r>
          </a:p>
        </p:txBody>
      </p:sp>
      <p:sp>
        <p:nvSpPr>
          <p:cNvPr id="18435" name="Rectangle 3"/>
          <p:cNvSpPr>
            <a:spLocks noGrp="1" noChangeArrowheads="1"/>
          </p:cNvSpPr>
          <p:nvPr>
            <p:ph idx="1"/>
          </p:nvPr>
        </p:nvSpPr>
        <p:spPr/>
        <p:txBody>
          <a:bodyPr/>
          <a:lstStyle/>
          <a:p>
            <a:pPr eaLnBrk="1" hangingPunct="1">
              <a:lnSpc>
                <a:spcPct val="80000"/>
              </a:lnSpc>
            </a:pPr>
            <a:r>
              <a:rPr lang="zh-CN" altLang="en-US" sz="2800" dirty="0" smtClean="0"/>
              <a:t>新战略：新兴大国竞争力升级战略</a:t>
            </a:r>
          </a:p>
          <a:p>
            <a:pPr eaLnBrk="1" hangingPunct="1">
              <a:lnSpc>
                <a:spcPct val="80000"/>
              </a:lnSpc>
            </a:pPr>
            <a:r>
              <a:rPr lang="zh-CN" altLang="en-US" sz="2800" dirty="0" smtClean="0"/>
              <a:t>新目标：国际竞争力升级与实现互利共赢</a:t>
            </a:r>
          </a:p>
          <a:p>
            <a:pPr eaLnBrk="1" hangingPunct="1">
              <a:lnSpc>
                <a:spcPct val="80000"/>
              </a:lnSpc>
            </a:pPr>
            <a:r>
              <a:rPr lang="zh-CN" altLang="en-US" sz="2800" dirty="0" smtClean="0"/>
              <a:t>战略重点与举措：</a:t>
            </a:r>
          </a:p>
          <a:p>
            <a:pPr eaLnBrk="1" hangingPunct="1">
              <a:lnSpc>
                <a:spcPct val="80000"/>
              </a:lnSpc>
            </a:pPr>
            <a:r>
              <a:rPr lang="zh-CN" altLang="en-US" sz="2800" dirty="0" smtClean="0"/>
              <a:t>形成国际竞争新优势</a:t>
            </a:r>
          </a:p>
          <a:p>
            <a:pPr eaLnBrk="1" hangingPunct="1">
              <a:lnSpc>
                <a:spcPct val="80000"/>
              </a:lnSpc>
            </a:pPr>
            <a:r>
              <a:rPr lang="zh-CN" altLang="en-US" sz="2800" dirty="0" smtClean="0"/>
              <a:t>构建对外开放新格局</a:t>
            </a:r>
          </a:p>
          <a:p>
            <a:pPr eaLnBrk="1" hangingPunct="1">
              <a:lnSpc>
                <a:spcPct val="80000"/>
              </a:lnSpc>
            </a:pPr>
            <a:r>
              <a:rPr lang="zh-CN" altLang="en-US" sz="2800" dirty="0" smtClean="0"/>
              <a:t>构造开放型经济新体制，以开放促改革</a:t>
            </a:r>
          </a:p>
          <a:p>
            <a:pPr eaLnBrk="1" hangingPunct="1">
              <a:lnSpc>
                <a:spcPct val="80000"/>
              </a:lnSpc>
            </a:pPr>
            <a:r>
              <a:rPr lang="zh-CN" altLang="en-US" sz="2800" dirty="0" smtClean="0"/>
              <a:t>积极参与国际治理，实现合作共赢（多边、区域、双边，一带一路）</a:t>
            </a:r>
          </a:p>
          <a:p>
            <a:pPr eaLnBrk="1" hangingPunct="1">
              <a:lnSpc>
                <a:spcPct val="80000"/>
              </a:lnSpc>
            </a:pPr>
            <a:r>
              <a:rPr lang="zh-CN" altLang="en-US" sz="2800" dirty="0" smtClean="0"/>
              <a:t>保证金融安全与资源安全</a:t>
            </a:r>
          </a:p>
          <a:p>
            <a:pPr eaLnBrk="1" hangingPunct="1">
              <a:lnSpc>
                <a:spcPct val="80000"/>
              </a:lnSpc>
            </a:pPr>
            <a:endParaRPr lang="en-US" altLang="zh-CN" sz="28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smtClean="0"/>
              <a:t>竞争优势：从成本到技术</a:t>
            </a:r>
          </a:p>
        </p:txBody>
      </p:sp>
      <p:sp>
        <p:nvSpPr>
          <p:cNvPr id="19459" name="Rectangle 3"/>
          <p:cNvSpPr>
            <a:spLocks noGrp="1" noChangeArrowheads="1"/>
          </p:cNvSpPr>
          <p:nvPr>
            <p:ph idx="1"/>
          </p:nvPr>
        </p:nvSpPr>
        <p:spPr/>
        <p:txBody>
          <a:bodyPr/>
          <a:lstStyle/>
          <a:p>
            <a:pPr marL="812800" indent="-812800">
              <a:lnSpc>
                <a:spcPct val="90000"/>
              </a:lnSpc>
            </a:pPr>
            <a:r>
              <a:rPr lang="en-US" altLang="zh-CN" sz="2400" smtClean="0"/>
              <a:t>1</a:t>
            </a:r>
            <a:r>
              <a:rPr lang="zh-CN" altLang="en-US" sz="2400" smtClean="0"/>
              <a:t>、构建有利于技术创新的体制机制。一是牢固树立制造业立国的理念。欧美发达国家在全球金融危机后痛定思痛，开始实行“再制造业化”战略。对于中国而言，制造业更是在全球竞争中立足的根本。必须在全社会重新树立高度重视实业特别是制造业的思想意识。二是形成具有中国特色的产、学、研合作的有效机制。三是大力引进高端人才。四是加强知识产权保护。五是探索多种多样的有利于促进研发及其产业化的新机制，如新技术孵化器、留学生创业园、风险投资基金、创业板市场、技术交易市场、产业技术联盟、共性技术研发平台等。</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a:t>
            </a:r>
            <a:endParaRPr lang="zh-CN" altLang="en-US" dirty="0"/>
          </a:p>
        </p:txBody>
      </p:sp>
      <p:sp>
        <p:nvSpPr>
          <p:cNvPr id="3" name="内容占位符 2"/>
          <p:cNvSpPr>
            <a:spLocks noGrp="1"/>
          </p:cNvSpPr>
          <p:nvPr>
            <p:ph idx="1"/>
          </p:nvPr>
        </p:nvSpPr>
        <p:spPr/>
        <p:txBody>
          <a:bodyPr/>
          <a:lstStyle/>
          <a:p>
            <a:r>
              <a:rPr lang="zh-CN" altLang="en-US" dirty="0" smtClean="0"/>
              <a:t>跨世纪对外开放的主要进展</a:t>
            </a:r>
            <a:endParaRPr lang="en-US" altLang="zh-CN" dirty="0" smtClean="0"/>
          </a:p>
          <a:p>
            <a:r>
              <a:rPr lang="zh-CN" altLang="en-US" dirty="0" smtClean="0"/>
              <a:t>经验与启示</a:t>
            </a:r>
            <a:endParaRPr lang="en-US" altLang="zh-CN" dirty="0" smtClean="0"/>
          </a:p>
          <a:p>
            <a:r>
              <a:rPr lang="zh-CN" altLang="en-US" dirty="0" smtClean="0"/>
              <a:t>对外开放前景展望</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r>
              <a:rPr lang="zh-CN" altLang="en-US" smtClean="0"/>
              <a:t>资本技术密集产业：从保护发展到开放发展</a:t>
            </a:r>
          </a:p>
        </p:txBody>
      </p:sp>
      <p:sp>
        <p:nvSpPr>
          <p:cNvPr id="20483" name="Rectangle 3"/>
          <p:cNvSpPr>
            <a:spLocks noGrp="1" noChangeArrowheads="1"/>
          </p:cNvSpPr>
          <p:nvPr>
            <p:ph idx="1"/>
          </p:nvPr>
        </p:nvSpPr>
        <p:spPr/>
        <p:txBody>
          <a:bodyPr/>
          <a:lstStyle/>
          <a:p>
            <a:pPr marL="812800" indent="-812800"/>
            <a:r>
              <a:rPr lang="en-US" altLang="zh-CN" sz="2800" smtClean="0"/>
              <a:t>2</a:t>
            </a:r>
            <a:r>
              <a:rPr lang="zh-CN" altLang="en-US" sz="2800" smtClean="0"/>
              <a:t>、调整资本技术密集产业发展战略。对幼稚产业的适度保护有利于后起国家的产业升级，但过度或过长时间的保护不仅令企业失去技术创新的动力，而且形成阻碍改革的既得利益集团。因此，我国必须调整目前对资本技术密集产业实行的进口替代战略，有序降低贸易保护，打破垄断，大力鼓励平等竞争，关键是要推进国内市场化改革。</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zh-CN" altLang="en-US" smtClean="0"/>
              <a:t>出口主体：从中小企业和外企到中国的跨国公司</a:t>
            </a:r>
          </a:p>
        </p:txBody>
      </p:sp>
      <p:sp>
        <p:nvSpPr>
          <p:cNvPr id="21507" name="Rectangle 3"/>
          <p:cNvSpPr>
            <a:spLocks noGrp="1" noChangeArrowheads="1"/>
          </p:cNvSpPr>
          <p:nvPr>
            <p:ph idx="1"/>
          </p:nvPr>
        </p:nvSpPr>
        <p:spPr/>
        <p:txBody>
          <a:bodyPr/>
          <a:lstStyle/>
          <a:p>
            <a:pPr marL="812800" indent="-812800">
              <a:lnSpc>
                <a:spcPct val="80000"/>
              </a:lnSpc>
            </a:pPr>
            <a:r>
              <a:rPr lang="en-US" altLang="zh-CN" sz="2800" smtClean="0"/>
              <a:t>3</a:t>
            </a:r>
            <a:r>
              <a:rPr lang="zh-CN" altLang="en-US" sz="2800" smtClean="0"/>
              <a:t>、打造具有国际竞争力的跨国公司。在依靠低成本竞争的战略下，中小企业是出口主体。在资本技术密集产业的国际竞争中，大企业是主体，因为只有这样才能最大限度分摊研发成本，赢得国际竞争力。因此，必须一方面大力改革国有大型企业，增强其创新动力，将其改造成为具有较强国际竞争力跨国公司，另一方面，要改革行业准入制度，大力支持民营企业进入资本技术密集产业，扶持其开展国际化经营，提升其国际竞争力。</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zh-CN" altLang="en-US" smtClean="0"/>
              <a:t>要素基础：从人口数量红利到质量红利</a:t>
            </a:r>
          </a:p>
        </p:txBody>
      </p:sp>
      <p:sp>
        <p:nvSpPr>
          <p:cNvPr id="22531" name="Rectangle 3"/>
          <p:cNvSpPr>
            <a:spLocks noGrp="1" noChangeArrowheads="1"/>
          </p:cNvSpPr>
          <p:nvPr>
            <p:ph idx="1"/>
          </p:nvPr>
        </p:nvSpPr>
        <p:spPr/>
        <p:txBody>
          <a:bodyPr/>
          <a:lstStyle/>
          <a:p>
            <a:pPr marL="812800" indent="-812800"/>
            <a:r>
              <a:rPr lang="en-US" altLang="zh-CN" smtClean="0"/>
              <a:t>4</a:t>
            </a:r>
            <a:r>
              <a:rPr lang="zh-CN" altLang="en-US" smtClean="0"/>
              <a:t>、提升资本技术密集产业发展基础条件。改革教育体制，按照市场需求培养具有创新意识与创新能力的人才。大力推进农民工市民化，培育一大批技能型的产业工人。加大关键技术、共性技术的投入，力争尽早突破技术瓶颈。</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smtClean="0"/>
              <a:t>市场重点：从发达向新兴市场</a:t>
            </a:r>
          </a:p>
        </p:txBody>
      </p:sp>
      <p:sp>
        <p:nvSpPr>
          <p:cNvPr id="23555" name="Rectangle 3"/>
          <p:cNvSpPr>
            <a:spLocks noGrp="1" noChangeArrowheads="1"/>
          </p:cNvSpPr>
          <p:nvPr>
            <p:ph idx="1"/>
          </p:nvPr>
        </p:nvSpPr>
        <p:spPr/>
        <p:txBody>
          <a:bodyPr/>
          <a:lstStyle/>
          <a:p>
            <a:r>
              <a:rPr lang="en-US" altLang="zh-CN" smtClean="0"/>
              <a:t>5</a:t>
            </a:r>
            <a:r>
              <a:rPr lang="zh-CN" altLang="en-US" smtClean="0"/>
              <a:t>、大力开拓国际市场。以成套设备为重点，加大对资本技术密集型产品出口的扶持力度。综合利用外交、援外、贸易信贷、工程承包等多种手段，加大资本技术密集产品的出口促进力度，大力开拓新兴经济体市场，并逐渐向发达市场渗透。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smtClean="0"/>
              <a:t>价值链：从下游向上游</a:t>
            </a:r>
          </a:p>
        </p:txBody>
      </p:sp>
      <p:sp>
        <p:nvSpPr>
          <p:cNvPr id="24579" name="Rectangle 3"/>
          <p:cNvSpPr>
            <a:spLocks noGrp="1" noChangeArrowheads="1"/>
          </p:cNvSpPr>
          <p:nvPr>
            <p:ph idx="1"/>
          </p:nvPr>
        </p:nvSpPr>
        <p:spPr/>
        <p:txBody>
          <a:bodyPr/>
          <a:lstStyle/>
          <a:p>
            <a:pPr marL="812800" indent="-812800"/>
            <a:r>
              <a:rPr lang="en-US" altLang="zh-CN" smtClean="0"/>
              <a:t>6</a:t>
            </a:r>
            <a:r>
              <a:rPr lang="zh-CN" altLang="en-US" smtClean="0"/>
              <a:t>、以加工贸易上游料件的进口替代为突破口。加工贸易上游料件大部分是资本技术密集的中间产品，从加工贸易料件进口替代入手，可以充分利用发挥下游加工环节在华的独特优势，实现资本技术密集型中间产品的“借船出海”。</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构建全面开放新格局</a:t>
            </a:r>
          </a:p>
        </p:txBody>
      </p:sp>
      <p:sp>
        <p:nvSpPr>
          <p:cNvPr id="25603" name="Rectangle 3"/>
          <p:cNvSpPr>
            <a:spLocks noGrp="1" noChangeArrowheads="1"/>
          </p:cNvSpPr>
          <p:nvPr>
            <p:ph idx="1"/>
          </p:nvPr>
        </p:nvSpPr>
        <p:spPr/>
        <p:txBody>
          <a:bodyPr/>
          <a:lstStyle/>
          <a:p>
            <a:pPr eaLnBrk="1" hangingPunct="1"/>
            <a:r>
              <a:rPr lang="zh-CN" altLang="en-US" smtClean="0"/>
              <a:t>区域开放新格局：一带一路，双向开放，沿海、内陆、沿边协同开放</a:t>
            </a:r>
          </a:p>
          <a:p>
            <a:pPr eaLnBrk="1" hangingPunct="1"/>
            <a:r>
              <a:rPr lang="zh-CN" altLang="en-US" smtClean="0"/>
              <a:t>全面开放：货物贸易与服务贸易，贸易与投资协调，引进来与走出去，实体经济与金融开放，经济开放与国际治理</a:t>
            </a:r>
          </a:p>
          <a:p>
            <a:pPr eaLnBrk="1" hangingPunct="1"/>
            <a:endParaRPr lang="zh-CN" altLang="zh-CN"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构造开放型经济新体制</a:t>
            </a:r>
          </a:p>
        </p:txBody>
      </p:sp>
      <p:sp>
        <p:nvSpPr>
          <p:cNvPr id="26627" name="Rectangle 3"/>
          <p:cNvSpPr>
            <a:spLocks noGrp="1" noChangeArrowheads="1"/>
          </p:cNvSpPr>
          <p:nvPr>
            <p:ph idx="1"/>
          </p:nvPr>
        </p:nvSpPr>
        <p:spPr/>
        <p:txBody>
          <a:bodyPr/>
          <a:lstStyle/>
          <a:p>
            <a:pPr eaLnBrk="1" hangingPunct="1"/>
            <a:r>
              <a:rPr lang="zh-CN" altLang="en-US" smtClean="0"/>
              <a:t>国际化、法治化营商环境</a:t>
            </a:r>
          </a:p>
          <a:p>
            <a:pPr eaLnBrk="1" hangingPunct="1"/>
            <a:r>
              <a:rPr lang="zh-CN" altLang="en-US" smtClean="0"/>
              <a:t>准放前国民待遇</a:t>
            </a:r>
            <a:r>
              <a:rPr lang="en-US" altLang="zh-CN" smtClean="0"/>
              <a:t>+</a:t>
            </a:r>
            <a:r>
              <a:rPr lang="zh-CN" altLang="en-US" smtClean="0"/>
              <a:t>负面清单管理模式</a:t>
            </a:r>
          </a:p>
          <a:p>
            <a:pPr eaLnBrk="1" hangingPunct="1"/>
            <a:r>
              <a:rPr lang="zh-CN" altLang="en-US" smtClean="0"/>
              <a:t>中美</a:t>
            </a:r>
            <a:r>
              <a:rPr lang="en-US" altLang="zh-CN" smtClean="0"/>
              <a:t>BIT</a:t>
            </a:r>
            <a:r>
              <a:rPr lang="zh-CN" altLang="en-US" smtClean="0"/>
              <a:t>、中欧</a:t>
            </a:r>
            <a:r>
              <a:rPr lang="en-US" altLang="zh-CN" smtClean="0"/>
              <a:t>BIT</a:t>
            </a:r>
            <a:r>
              <a:rPr lang="zh-CN" altLang="en-US" smtClean="0"/>
              <a:t>谈判</a:t>
            </a:r>
          </a:p>
          <a:p>
            <a:pPr eaLnBrk="1" hangingPunct="1"/>
            <a:r>
              <a:rPr lang="zh-CN" altLang="en-US" smtClean="0"/>
              <a:t>自贸试验区</a:t>
            </a:r>
          </a:p>
          <a:p>
            <a:pPr eaLnBrk="1" hangingPunct="1"/>
            <a:r>
              <a:rPr lang="zh-CN" altLang="en-US" smtClean="0"/>
              <a:t>以开放促改革</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维护金融安全与资源能源安全</a:t>
            </a:r>
          </a:p>
        </p:txBody>
      </p:sp>
      <p:sp>
        <p:nvSpPr>
          <p:cNvPr id="27651" name="Rectangle 3"/>
          <p:cNvSpPr>
            <a:spLocks noGrp="1" noChangeArrowheads="1"/>
          </p:cNvSpPr>
          <p:nvPr>
            <p:ph idx="1"/>
          </p:nvPr>
        </p:nvSpPr>
        <p:spPr/>
        <p:txBody>
          <a:bodyPr/>
          <a:lstStyle/>
          <a:p>
            <a:pPr eaLnBrk="1" hangingPunct="1"/>
            <a:r>
              <a:rPr lang="zh-CN" altLang="en-US" smtClean="0"/>
              <a:t>积极稳妥推进金融开放，资本项目可兑换</a:t>
            </a:r>
          </a:p>
          <a:p>
            <a:pPr eaLnBrk="1" hangingPunct="1"/>
            <a:r>
              <a:rPr lang="zh-CN" altLang="en-US" smtClean="0"/>
              <a:t>防止大规模跨境资本流动冲击</a:t>
            </a:r>
          </a:p>
          <a:p>
            <a:pPr eaLnBrk="1" hangingPunct="1"/>
            <a:r>
              <a:rPr lang="zh-CN" altLang="en-US" smtClean="0"/>
              <a:t>稳步推进人民币国际化</a:t>
            </a:r>
          </a:p>
          <a:p>
            <a:pPr eaLnBrk="1" hangingPunct="1"/>
            <a:r>
              <a:rPr lang="zh-CN" altLang="en-US" smtClean="0"/>
              <a:t>增强资源能源价格话语权</a:t>
            </a:r>
          </a:p>
          <a:p>
            <a:pPr eaLnBrk="1" hangingPunct="1"/>
            <a:r>
              <a:rPr lang="zh-CN" altLang="en-US" smtClean="0"/>
              <a:t>建设国际大通道</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积极参与国际经济治理</a:t>
            </a:r>
          </a:p>
        </p:txBody>
      </p:sp>
      <p:sp>
        <p:nvSpPr>
          <p:cNvPr id="28675" name="Rectangle 3"/>
          <p:cNvSpPr>
            <a:spLocks noGrp="1" noChangeArrowheads="1"/>
          </p:cNvSpPr>
          <p:nvPr>
            <p:ph idx="1"/>
          </p:nvPr>
        </p:nvSpPr>
        <p:spPr/>
        <p:txBody>
          <a:bodyPr/>
          <a:lstStyle/>
          <a:p>
            <a:pPr eaLnBrk="1" hangingPunct="1"/>
            <a:r>
              <a:rPr lang="zh-CN" altLang="en-US" smtClean="0"/>
              <a:t>维护、完善现有治理体系而非颠覆，或另起炉灶（婆媳规则）</a:t>
            </a:r>
          </a:p>
          <a:p>
            <a:pPr eaLnBrk="1" hangingPunct="1"/>
            <a:r>
              <a:rPr lang="zh-CN" altLang="en-US" smtClean="0"/>
              <a:t>积极参与和支持多边经贸体系：</a:t>
            </a:r>
            <a:r>
              <a:rPr lang="en-US" altLang="zh-CN" smtClean="0"/>
              <a:t>WTO</a:t>
            </a:r>
            <a:r>
              <a:rPr lang="zh-CN" altLang="en-US" smtClean="0"/>
              <a:t>、</a:t>
            </a:r>
            <a:r>
              <a:rPr lang="en-US" altLang="zh-CN" smtClean="0"/>
              <a:t>IMF</a:t>
            </a:r>
            <a:r>
              <a:rPr lang="zh-CN" altLang="en-US" smtClean="0"/>
              <a:t>（入</a:t>
            </a:r>
            <a:r>
              <a:rPr lang="en-US" altLang="zh-CN" smtClean="0"/>
              <a:t>SDR</a:t>
            </a:r>
            <a:r>
              <a:rPr lang="zh-CN" altLang="en-US" smtClean="0"/>
              <a:t>）</a:t>
            </a:r>
          </a:p>
          <a:p>
            <a:pPr eaLnBrk="1" hangingPunct="1"/>
            <a:r>
              <a:rPr lang="zh-CN" altLang="en-US" smtClean="0"/>
              <a:t>实施积极主动的自贸区战略</a:t>
            </a:r>
          </a:p>
          <a:p>
            <a:pPr eaLnBrk="1" hangingPunct="1"/>
            <a:r>
              <a:rPr lang="zh-CN" altLang="en-US" smtClean="0"/>
              <a:t>积极提出和推动新倡议：一带一路，</a:t>
            </a:r>
            <a:r>
              <a:rPr lang="en-US" altLang="zh-CN" smtClean="0"/>
              <a:t>AIIB</a:t>
            </a:r>
          </a:p>
          <a:p>
            <a:pPr eaLnBrk="1" hangingPunct="1"/>
            <a:endParaRPr lang="en-US" altLang="zh-CN"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谢谢！</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中国对外开放的阶段</a:t>
            </a:r>
            <a:endParaRPr lang="zh-CN" altLang="en-US" dirty="0"/>
          </a:p>
        </p:txBody>
      </p:sp>
      <p:sp>
        <p:nvSpPr>
          <p:cNvPr id="3" name="内容占位符 2"/>
          <p:cNvSpPr>
            <a:spLocks noGrp="1"/>
          </p:cNvSpPr>
          <p:nvPr>
            <p:ph idx="1"/>
          </p:nvPr>
        </p:nvSpPr>
        <p:spPr/>
        <p:txBody>
          <a:bodyPr/>
          <a:lstStyle/>
          <a:p>
            <a:pPr lvl="0"/>
            <a:r>
              <a:rPr lang="zh-CN" altLang="zh-CN" dirty="0"/>
              <a:t>对外开放的启动阶段（</a:t>
            </a:r>
            <a:r>
              <a:rPr lang="en-US" altLang="zh-CN" dirty="0"/>
              <a:t>1978-1992</a:t>
            </a:r>
            <a:r>
              <a:rPr lang="zh-CN" altLang="zh-CN" dirty="0"/>
              <a:t>）</a:t>
            </a:r>
          </a:p>
          <a:p>
            <a:pPr lvl="0"/>
            <a:r>
              <a:rPr lang="zh-CN" altLang="zh-CN" dirty="0"/>
              <a:t>对外开放的深化阶段（</a:t>
            </a:r>
            <a:r>
              <a:rPr lang="en-US" altLang="zh-CN" dirty="0"/>
              <a:t>1992-2001</a:t>
            </a:r>
            <a:r>
              <a:rPr lang="zh-CN" altLang="zh-CN" dirty="0"/>
              <a:t>）</a:t>
            </a:r>
          </a:p>
          <a:p>
            <a:pPr lvl="0"/>
            <a:r>
              <a:rPr lang="zh-CN" altLang="zh-CN" dirty="0"/>
              <a:t>规则化开放阶段（</a:t>
            </a:r>
            <a:r>
              <a:rPr lang="en-US" altLang="zh-CN" dirty="0"/>
              <a:t>2002-2012</a:t>
            </a:r>
            <a:r>
              <a:rPr lang="zh-CN" altLang="zh-CN" dirty="0"/>
              <a:t>）</a:t>
            </a:r>
          </a:p>
          <a:p>
            <a:pPr lvl="0"/>
            <a:r>
              <a:rPr lang="zh-CN" altLang="zh-CN" dirty="0"/>
              <a:t>大国开放阶段（</a:t>
            </a:r>
            <a:r>
              <a:rPr lang="en-US" altLang="zh-CN" dirty="0"/>
              <a:t>2013-</a:t>
            </a:r>
            <a:r>
              <a:rPr lang="zh-CN" altLang="zh-CN" dirty="0"/>
              <a:t>）</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上世纪九十年代我国对外开放面临的国际环境</a:t>
            </a:r>
            <a:endParaRPr lang="zh-CN" altLang="en-US" dirty="0"/>
          </a:p>
        </p:txBody>
      </p:sp>
      <p:sp>
        <p:nvSpPr>
          <p:cNvPr id="3" name="内容占位符 2"/>
          <p:cNvSpPr>
            <a:spLocks noGrp="1"/>
          </p:cNvSpPr>
          <p:nvPr>
            <p:ph idx="1"/>
          </p:nvPr>
        </p:nvSpPr>
        <p:spPr/>
        <p:txBody>
          <a:bodyPr/>
          <a:lstStyle/>
          <a:p>
            <a:r>
              <a:rPr lang="zh-CN" altLang="en-US" dirty="0" smtClean="0"/>
              <a:t>前苏联解体，国际共产主义运动处于低潮</a:t>
            </a:r>
            <a:endParaRPr lang="en-US" altLang="zh-CN" dirty="0" smtClean="0"/>
          </a:p>
          <a:p>
            <a:r>
              <a:rPr lang="zh-CN" altLang="en-US" dirty="0" smtClean="0"/>
              <a:t>西方国家针对中国的制裁</a:t>
            </a:r>
            <a:endParaRPr lang="en-US" altLang="zh-CN" dirty="0" smtClean="0"/>
          </a:p>
          <a:p>
            <a:r>
              <a:rPr lang="zh-CN" altLang="en-US" dirty="0" smtClean="0"/>
              <a:t>亚洲金融危机</a:t>
            </a:r>
            <a:endParaRPr lang="en-US" altLang="zh-CN" dirty="0" smtClean="0"/>
          </a:p>
          <a:p>
            <a:r>
              <a:rPr lang="zh-CN" altLang="en-US" dirty="0" smtClean="0"/>
              <a:t>东亚地区劳动密集型出口型制造业跨境转移</a:t>
            </a:r>
            <a:endParaRPr lang="en-US" altLang="zh-CN" dirty="0" smtClean="0"/>
          </a:p>
          <a:p>
            <a:r>
              <a:rPr lang="zh-CN" altLang="en-US" dirty="0" smtClean="0"/>
              <a:t>信息化浪潮带动新一轮全球经济繁荣，</a:t>
            </a:r>
            <a:endParaRPr lang="en-US" altLang="zh-CN" dirty="0" smtClean="0"/>
          </a:p>
          <a:p>
            <a:r>
              <a:rPr lang="zh-CN" altLang="en-US" dirty="0" smtClean="0"/>
              <a:t>世界贸易组织成立，全球化加速深化</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en-US" altLang="zh-CN" dirty="0" smtClean="0"/>
              <a:t>1</a:t>
            </a:r>
            <a:r>
              <a:rPr lang="zh-CN" altLang="en-US" dirty="0" smtClean="0"/>
              <a:t>，</a:t>
            </a:r>
            <a:r>
              <a:rPr lang="zh-CN" altLang="zh-CN" dirty="0" smtClean="0"/>
              <a:t>利用</a:t>
            </a:r>
            <a:r>
              <a:rPr lang="zh-CN" altLang="zh-CN" dirty="0"/>
              <a:t>外资跃上新台阶</a:t>
            </a:r>
            <a:br>
              <a:rPr lang="zh-CN" altLang="zh-CN" dirty="0"/>
            </a:br>
            <a:endParaRPr lang="zh-CN" altLang="en-US" dirty="0"/>
          </a:p>
        </p:txBody>
      </p:sp>
      <p:sp>
        <p:nvSpPr>
          <p:cNvPr id="3" name="内容占位符 2"/>
          <p:cNvSpPr>
            <a:spLocks noGrp="1"/>
          </p:cNvSpPr>
          <p:nvPr>
            <p:ph idx="1"/>
          </p:nvPr>
        </p:nvSpPr>
        <p:spPr/>
        <p:txBody>
          <a:bodyPr/>
          <a:lstStyle/>
          <a:p>
            <a:r>
              <a:rPr lang="zh-CN" altLang="zh-CN" dirty="0"/>
              <a:t>着力打造全方位开放格局</a:t>
            </a:r>
            <a:r>
              <a:rPr lang="zh-CN" altLang="zh-CN" dirty="0" smtClean="0"/>
              <a:t>。</a:t>
            </a:r>
            <a:endParaRPr lang="en-US" altLang="zh-CN" dirty="0" smtClean="0"/>
          </a:p>
          <a:p>
            <a:r>
              <a:rPr lang="zh-CN" altLang="zh-CN" dirty="0"/>
              <a:t>特殊经济区体系不断</a:t>
            </a:r>
            <a:r>
              <a:rPr lang="zh-CN" altLang="zh-CN" dirty="0" smtClean="0"/>
              <a:t>丰富</a:t>
            </a:r>
            <a:endParaRPr lang="en-US" altLang="zh-CN" dirty="0" smtClean="0"/>
          </a:p>
          <a:p>
            <a:r>
              <a:rPr lang="zh-CN" altLang="zh-CN" dirty="0"/>
              <a:t>以产业导向为特点的外商投资政策体系基本</a:t>
            </a:r>
            <a:r>
              <a:rPr lang="zh-CN" altLang="zh-CN" dirty="0" smtClean="0"/>
              <a:t>建立</a:t>
            </a:r>
            <a:endParaRPr lang="en-US" altLang="zh-CN" dirty="0" smtClean="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smtClean="0"/>
              <a:t>落实“入世”承诺，以大开放促大改革</a:t>
            </a:r>
            <a:endParaRPr lang="zh-CN" altLang="en-US" dirty="0"/>
          </a:p>
        </p:txBody>
      </p:sp>
      <p:sp>
        <p:nvSpPr>
          <p:cNvPr id="3" name="内容占位符 2"/>
          <p:cNvSpPr>
            <a:spLocks noGrp="1"/>
          </p:cNvSpPr>
          <p:nvPr>
            <p:ph idx="1"/>
          </p:nvPr>
        </p:nvSpPr>
        <p:spPr/>
        <p:txBody>
          <a:bodyPr/>
          <a:lstStyle/>
          <a:p>
            <a:r>
              <a:rPr lang="zh-CN" altLang="zh-CN" dirty="0"/>
              <a:t>在外资政策方面，中国签署了《与贸易相关的投资措施协定（</a:t>
            </a:r>
            <a:r>
              <a:rPr lang="en-US" altLang="zh-CN" dirty="0"/>
              <a:t>TRIMs</a:t>
            </a:r>
            <a:r>
              <a:rPr lang="zh-CN" altLang="zh-CN" dirty="0"/>
              <a:t>）》，承诺对外资实行国民待遇，取消了此前对外资企业在出口和外汇方面的业绩要求</a:t>
            </a:r>
            <a:r>
              <a:rPr lang="zh-CN" altLang="zh-CN" dirty="0" smtClean="0"/>
              <a:t>。</a:t>
            </a:r>
            <a:endParaRPr lang="en-US" altLang="zh-CN" dirty="0" smtClean="0"/>
          </a:p>
          <a:p>
            <a:r>
              <a:rPr lang="en-US" altLang="zh-CN" dirty="0" smtClean="0"/>
              <a:t>FDI</a:t>
            </a:r>
            <a:r>
              <a:rPr lang="zh-CN" altLang="en-US" dirty="0" smtClean="0"/>
              <a:t>进入高速增长阶段：</a:t>
            </a:r>
            <a:r>
              <a:rPr lang="en-US" altLang="zh-CN" dirty="0" smtClean="0"/>
              <a:t>2002</a:t>
            </a:r>
            <a:r>
              <a:rPr lang="zh-CN" altLang="zh-CN" dirty="0"/>
              <a:t>年，来华外资突破</a:t>
            </a:r>
            <a:r>
              <a:rPr lang="en-US" altLang="zh-CN" dirty="0"/>
              <a:t>500</a:t>
            </a:r>
            <a:r>
              <a:rPr lang="zh-CN" altLang="zh-CN" dirty="0"/>
              <a:t>亿美元</a:t>
            </a:r>
            <a:r>
              <a:rPr lang="zh-CN" altLang="zh-CN" dirty="0" smtClean="0"/>
              <a:t>，</a:t>
            </a:r>
            <a:r>
              <a:rPr lang="en-US" altLang="zh-CN" dirty="0" smtClean="0"/>
              <a:t>2007</a:t>
            </a:r>
            <a:r>
              <a:rPr lang="zh-CN" altLang="en-US" dirty="0" smtClean="0"/>
              <a:t>年超过</a:t>
            </a:r>
            <a:r>
              <a:rPr lang="en-US" altLang="zh-CN" dirty="0" smtClean="0"/>
              <a:t>800</a:t>
            </a:r>
            <a:r>
              <a:rPr lang="zh-CN" altLang="en-US" dirty="0" smtClean="0"/>
              <a:t>亿美元，</a:t>
            </a:r>
            <a:r>
              <a:rPr lang="en-US" altLang="zh-CN" dirty="0" smtClean="0"/>
              <a:t>2008</a:t>
            </a:r>
            <a:r>
              <a:rPr lang="zh-CN" altLang="en-US" dirty="0" smtClean="0"/>
              <a:t>年超过</a:t>
            </a:r>
            <a:r>
              <a:rPr lang="en-US" altLang="zh-CN" dirty="0" smtClean="0"/>
              <a:t>1000</a:t>
            </a:r>
            <a:r>
              <a:rPr lang="zh-CN" altLang="en-US" dirty="0" smtClean="0"/>
              <a:t>亿美元</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en-US" altLang="zh-CN" dirty="0" smtClean="0"/>
              <a:t>2</a:t>
            </a:r>
            <a:r>
              <a:rPr lang="zh-CN" altLang="en-US" dirty="0" smtClean="0"/>
              <a:t>，</a:t>
            </a:r>
            <a:r>
              <a:rPr lang="zh-CN" altLang="zh-CN" dirty="0" smtClean="0"/>
              <a:t>实行</a:t>
            </a:r>
            <a:r>
              <a:rPr lang="zh-CN" altLang="zh-CN" dirty="0"/>
              <a:t>汇率并轨与经常项目可</a:t>
            </a:r>
            <a:r>
              <a:rPr lang="zh-CN" altLang="zh-CN" dirty="0" smtClean="0"/>
              <a:t>兑换</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将官定汇率和外汇调剂市场的双重汇率并轨成统一的由银行间外汇市场决定的</a:t>
            </a:r>
            <a:r>
              <a:rPr lang="zh-CN" altLang="zh-CN" dirty="0" smtClean="0"/>
              <a:t>汇率</a:t>
            </a:r>
            <a:endParaRPr lang="en-US" altLang="zh-CN" dirty="0" smtClean="0"/>
          </a:p>
          <a:p>
            <a:r>
              <a:rPr lang="zh-CN" altLang="zh-CN" dirty="0"/>
              <a:t>对外贸企业实行统一的结汇制，取消各类外汇留成，取消出口企业外汇上缴和额度管理</a:t>
            </a:r>
            <a:r>
              <a:rPr lang="zh-CN" altLang="zh-CN" dirty="0" smtClean="0"/>
              <a:t>制度</a:t>
            </a:r>
            <a:endParaRPr lang="en-US" altLang="zh-CN" dirty="0" smtClean="0"/>
          </a:p>
          <a:p>
            <a:r>
              <a:rPr lang="zh-CN" altLang="zh-CN" dirty="0" smtClean="0"/>
              <a:t>对</a:t>
            </a:r>
            <a:r>
              <a:rPr lang="zh-CN" altLang="zh-CN" dirty="0"/>
              <a:t>进口等经常项目下的用汇凭有效凭证实行售汇制度，取消用汇计划</a:t>
            </a:r>
            <a:r>
              <a:rPr lang="zh-CN" altLang="zh-CN" dirty="0" smtClean="0"/>
              <a:t>。</a:t>
            </a:r>
            <a:endParaRPr lang="en-US" altLang="zh-CN" dirty="0" smtClean="0"/>
          </a:p>
          <a:p>
            <a:r>
              <a:rPr lang="zh-CN" altLang="zh-CN" dirty="0" smtClean="0"/>
              <a:t>于</a:t>
            </a:r>
            <a:r>
              <a:rPr lang="en-US" altLang="zh-CN" dirty="0"/>
              <a:t>1996</a:t>
            </a:r>
            <a:r>
              <a:rPr lang="zh-CN" altLang="zh-CN" dirty="0"/>
              <a:t>年</a:t>
            </a:r>
            <a:r>
              <a:rPr lang="en-US" altLang="zh-CN" dirty="0"/>
              <a:t>12</a:t>
            </a:r>
            <a:r>
              <a:rPr lang="zh-CN" altLang="zh-CN" dirty="0"/>
              <a:t>月</a:t>
            </a:r>
            <a:r>
              <a:rPr lang="en-US" altLang="zh-CN" dirty="0"/>
              <a:t>1</a:t>
            </a:r>
            <a:r>
              <a:rPr lang="zh-CN" altLang="zh-CN" dirty="0"/>
              <a:t>日实行人民币经常项目下的可兑换。</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，对外贸易快速增长</a:t>
            </a:r>
            <a:endParaRPr lang="zh-CN" altLang="en-US" dirty="0"/>
          </a:p>
        </p:txBody>
      </p:sp>
      <p:sp>
        <p:nvSpPr>
          <p:cNvPr id="3" name="内容占位符 2"/>
          <p:cNvSpPr>
            <a:spLocks noGrp="1"/>
          </p:cNvSpPr>
          <p:nvPr>
            <p:ph idx="1"/>
          </p:nvPr>
        </p:nvSpPr>
        <p:spPr/>
        <p:txBody>
          <a:bodyPr/>
          <a:lstStyle/>
          <a:p>
            <a:r>
              <a:rPr lang="zh-CN" altLang="zh-CN" dirty="0"/>
              <a:t>这一阶段对外贸易快速增长。</a:t>
            </a:r>
            <a:r>
              <a:rPr lang="en-US" altLang="zh-CN" dirty="0"/>
              <a:t>1992-2001</a:t>
            </a:r>
            <a:r>
              <a:rPr lang="zh-CN" altLang="zh-CN" dirty="0"/>
              <a:t>年间，进出口总额从</a:t>
            </a:r>
            <a:r>
              <a:rPr lang="en-US" altLang="zh-CN" dirty="0"/>
              <a:t>1655.3</a:t>
            </a:r>
            <a:r>
              <a:rPr lang="zh-CN" altLang="zh-CN" dirty="0"/>
              <a:t>亿美元增加到</a:t>
            </a:r>
            <a:r>
              <a:rPr lang="en-US" altLang="zh-CN" dirty="0"/>
              <a:t>5096.5</a:t>
            </a:r>
            <a:r>
              <a:rPr lang="zh-CN" altLang="zh-CN" dirty="0"/>
              <a:t>亿美元，年均增长</a:t>
            </a:r>
            <a:r>
              <a:rPr lang="en-US" altLang="zh-CN" dirty="0"/>
              <a:t>13.3%</a:t>
            </a:r>
            <a:r>
              <a:rPr lang="zh-CN" altLang="zh-CN" dirty="0"/>
              <a:t>；其中出口额从</a:t>
            </a:r>
            <a:r>
              <a:rPr lang="en-US" altLang="zh-CN" dirty="0"/>
              <a:t>849.4</a:t>
            </a:r>
            <a:r>
              <a:rPr lang="zh-CN" altLang="zh-CN" dirty="0"/>
              <a:t>亿美元增长到</a:t>
            </a:r>
            <a:r>
              <a:rPr lang="en-US" altLang="zh-CN" dirty="0"/>
              <a:t>2661</a:t>
            </a:r>
            <a:r>
              <a:rPr lang="zh-CN" altLang="zh-CN" dirty="0"/>
              <a:t>亿美元，年均增长</a:t>
            </a:r>
            <a:r>
              <a:rPr lang="en-US" altLang="zh-CN" dirty="0"/>
              <a:t>13.5%</a:t>
            </a:r>
            <a:r>
              <a:rPr lang="zh-CN" altLang="zh-CN" dirty="0"/>
              <a:t>。</a:t>
            </a:r>
            <a:r>
              <a:rPr lang="en-US" altLang="zh-CN" dirty="0"/>
              <a:t>1998</a:t>
            </a:r>
            <a:r>
              <a:rPr lang="zh-CN" altLang="zh-CN" dirty="0"/>
              <a:t>年亚洲金融危机爆发前的五年，我国出口增长速度达到了</a:t>
            </a:r>
            <a:r>
              <a:rPr lang="en-US" altLang="zh-CN" dirty="0"/>
              <a:t>16.6%</a:t>
            </a:r>
            <a:r>
              <a:rPr lang="zh-CN" altLang="zh-CN" dirty="0"/>
              <a:t>。</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smtClean="0"/>
              <a:t>对外贸易</a:t>
            </a:r>
            <a:r>
              <a:rPr lang="zh-CN" altLang="zh-CN" dirty="0"/>
              <a:t>快速增长</a:t>
            </a:r>
            <a:endParaRPr lang="zh-CN" altLang="en-US" dirty="0"/>
          </a:p>
        </p:txBody>
      </p:sp>
      <p:sp>
        <p:nvSpPr>
          <p:cNvPr id="3" name="内容占位符 2"/>
          <p:cNvSpPr>
            <a:spLocks noGrp="1"/>
          </p:cNvSpPr>
          <p:nvPr>
            <p:ph idx="1"/>
          </p:nvPr>
        </p:nvSpPr>
        <p:spPr/>
        <p:txBody>
          <a:bodyPr/>
          <a:lstStyle/>
          <a:p>
            <a:r>
              <a:rPr lang="zh-CN" altLang="zh-CN" dirty="0"/>
              <a:t>按照现代企业制度改组国有对外经贸</a:t>
            </a:r>
            <a:r>
              <a:rPr lang="zh-CN" altLang="zh-CN" dirty="0" smtClean="0"/>
              <a:t>企业</a:t>
            </a:r>
            <a:endParaRPr lang="en-US" altLang="zh-CN" dirty="0" smtClean="0"/>
          </a:p>
          <a:p>
            <a:r>
              <a:rPr lang="zh-CN" altLang="zh-CN" dirty="0"/>
              <a:t>国家主要运用汇率、税收和信贷等经济手段调节对外经济活动</a:t>
            </a:r>
            <a:r>
              <a:rPr lang="zh-CN" altLang="zh-CN" dirty="0" smtClean="0"/>
              <a:t>。</a:t>
            </a:r>
            <a:endParaRPr lang="en-US" altLang="zh-CN" dirty="0" smtClean="0"/>
          </a:p>
          <a:p>
            <a:r>
              <a:rPr lang="zh-CN" altLang="zh-CN" dirty="0"/>
              <a:t>完善出口退税</a:t>
            </a:r>
            <a:r>
              <a:rPr lang="zh-CN" altLang="zh-CN" dirty="0" smtClean="0"/>
              <a:t>制度</a:t>
            </a:r>
            <a:endParaRPr lang="en-US" altLang="zh-CN" dirty="0" smtClean="0"/>
          </a:p>
          <a:p>
            <a:r>
              <a:rPr lang="zh-CN" altLang="zh-CN" dirty="0"/>
              <a:t>积极推进以质取胜和市场多元化战略</a:t>
            </a:r>
            <a:r>
              <a:rPr lang="zh-CN" altLang="zh-CN" dirty="0" smtClean="0"/>
              <a:t>，</a:t>
            </a:r>
            <a:endParaRPr lang="en-US" altLang="zh-CN" dirty="0" smtClean="0"/>
          </a:p>
          <a:p>
            <a:r>
              <a:rPr lang="zh-CN" altLang="en-US" dirty="0" smtClean="0"/>
              <a:t>继续发展加工贸易（出口型外资）</a:t>
            </a:r>
            <a:endParaRPr lang="en-US" altLang="zh-CN" dirty="0" smtClean="0"/>
          </a:p>
          <a:p>
            <a:r>
              <a:rPr lang="zh-CN" altLang="en-US" dirty="0" smtClean="0"/>
              <a:t>从需求侧看：全球经济繁荣</a:t>
            </a:r>
            <a:r>
              <a:rPr lang="en-US" altLang="zh-CN" dirty="0" smtClean="0"/>
              <a:t>+</a:t>
            </a:r>
            <a:r>
              <a:rPr lang="zh-CN" altLang="en-US" dirty="0" smtClean="0"/>
              <a:t>人民币贬值效应</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64</TotalTime>
  <Words>1827</Words>
  <Application>Microsoft Office PowerPoint</Application>
  <PresentationFormat>全屏显示(4:3)</PresentationFormat>
  <Paragraphs>116</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暗香扑面</vt:lpstr>
      <vt:lpstr>中国：跨世纪的对外开放</vt:lpstr>
      <vt:lpstr>内容</vt:lpstr>
      <vt:lpstr>中国对外开放的阶段</vt:lpstr>
      <vt:lpstr>上世纪九十年代我国对外开放面临的国际环境</vt:lpstr>
      <vt:lpstr>1，利用外资跃上新台阶 </vt:lpstr>
      <vt:lpstr>落实“入世”承诺，以大开放促大改革</vt:lpstr>
      <vt:lpstr>2，实行汇率并轨与经常项目可兑换</vt:lpstr>
      <vt:lpstr>3，对外贸易快速增长</vt:lpstr>
      <vt:lpstr>对外贸易快速增长</vt:lpstr>
      <vt:lpstr>4，落实“入世”承诺，以大开放促大改革</vt:lpstr>
      <vt:lpstr>5，启动区域经济合作，提出自由贸易战略 </vt:lpstr>
      <vt:lpstr>中国东盟自贸区</vt:lpstr>
      <vt:lpstr>经验与启示</vt:lpstr>
      <vt:lpstr>未来我国对外开放面临新形势</vt:lpstr>
      <vt:lpstr>国际环境的新挑战</vt:lpstr>
      <vt:lpstr>战略机遇期的新内涵：促升级</vt:lpstr>
      <vt:lpstr>参与全球竞争新优势</vt:lpstr>
      <vt:lpstr>对外开放新战略</vt:lpstr>
      <vt:lpstr>竞争优势：从成本到技术</vt:lpstr>
      <vt:lpstr>资本技术密集产业：从保护发展到开放发展</vt:lpstr>
      <vt:lpstr>出口主体：从中小企业和外企到中国的跨国公司</vt:lpstr>
      <vt:lpstr>要素基础：从人口数量红利到质量红利</vt:lpstr>
      <vt:lpstr>市场重点：从发达向新兴市场</vt:lpstr>
      <vt:lpstr>价值链：从下游向上游</vt:lpstr>
      <vt:lpstr>构建全面开放新格局</vt:lpstr>
      <vt:lpstr>构造开放型经济新体制</vt:lpstr>
      <vt:lpstr>维护金融安全与资源能源安全</vt:lpstr>
      <vt:lpstr>积极参与国际经济治理</vt:lpstr>
      <vt:lpstr>幻灯片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跨世纪的对外开放</dc:title>
  <dc:creator>USER</dc:creator>
  <cp:lastModifiedBy>USER</cp:lastModifiedBy>
  <cp:revision>13</cp:revision>
  <dcterms:created xsi:type="dcterms:W3CDTF">2017-09-26T07:41:19Z</dcterms:created>
  <dcterms:modified xsi:type="dcterms:W3CDTF">2017-09-26T08:45:30Z</dcterms:modified>
</cp:coreProperties>
</file>