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74" r:id="rId3"/>
    <p:sldId id="275" r:id="rId4"/>
    <p:sldId id="276" r:id="rId5"/>
    <p:sldId id="278" r:id="rId6"/>
    <p:sldId id="277" r:id="rId7"/>
    <p:sldId id="260" r:id="rId8"/>
    <p:sldId id="261" r:id="rId9"/>
    <p:sldId id="257" r:id="rId10"/>
    <p:sldId id="263" r:id="rId11"/>
    <p:sldId id="264" r:id="rId12"/>
    <p:sldId id="265" r:id="rId13"/>
    <p:sldId id="262" r:id="rId14"/>
    <p:sldId id="267" r:id="rId15"/>
    <p:sldId id="280" r:id="rId16"/>
    <p:sldId id="266" r:id="rId17"/>
    <p:sldId id="268" r:id="rId18"/>
    <p:sldId id="269" r:id="rId19"/>
    <p:sldId id="270" r:id="rId20"/>
    <p:sldId id="272" r:id="rId21"/>
    <p:sldId id="271" r:id="rId22"/>
    <p:sldId id="273" r:id="rId23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9pPr>
  </p:defaultTextStyle>
  <p:extLst>
    <p:ext uri="{EFAFB233-063F-42B5-8137-9DF3F51BA10A}">
      <p15:sldGuideLst xmlns:p15="http://schemas.microsoft.com/office/powerpoint/2012/main">
        <p15:guide id="1" orient="horz" pos="211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howGuides="1">
      <p:cViewPr varScale="1">
        <p:scale>
          <a:sx n="83" d="100"/>
          <a:sy n="83" d="100"/>
        </p:scale>
        <p:origin x="658" y="72"/>
      </p:cViewPr>
      <p:guideLst>
        <p:guide orient="horz" pos="21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2016/12/12 Monday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7" name="日期占位符 2"/>
          <p:cNvSpPr>
            <a:spLocks noGrp="1"/>
          </p:cNvSpPr>
          <p:nvPr>
            <p:ph type="dt" idx="1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2016/12/12 Monday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8" name="幻灯片图像占位符 3"/>
          <p:cNvSpPr>
            <a:spLocks noGrp="1" noRot="1" noChangeAspect="1"/>
          </p:cNvSpPr>
          <p:nvPr>
            <p:ph type="sldImg" idx="1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9" name="备注占位符 4"/>
          <p:cNvSpPr>
            <a:spLocks noGrp="1" noRot="1" noChangeAspect="1"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0" name="页脚占位符 5"/>
          <p:cNvSpPr>
            <a:spLocks noGrp="1"/>
          </p:cNvSpPr>
          <p:nvPr>
            <p:ph type="ftr" sz="quarter" idx="1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61" name="灯片编号占位符 6"/>
          <p:cNvSpPr>
            <a:spLocks noGrp="1"/>
          </p:cNvSpPr>
          <p:nvPr>
            <p:ph type="sldNum" sz="quarter" idx="1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04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16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 smtClean="0">
                <a:latin typeface="Heiti SC Light" charset="-122"/>
                <a:ea typeface="Heiti SC Light" charset="-122"/>
                <a:cs typeface="Heiti SC Light" charset="-122"/>
              </a:rPr>
              <a:t>1.上午的第一小时与第二小时的需求曲线形状和位置接近。均为向下倾斜的曲线，在￥20到￥30之间，曲线较为平缓，可见大部分校内消费者的可接受的价格上限的集中在此段。另外有可能是“惯性效应”（因为长期处于这样的价格，而不愿意改变）。可以认为长期的垄断效应会带来价格预期的扭曲。</a:t>
            </a:r>
          </a:p>
          <a:p>
            <a:endParaRPr lang="zh-CN" altLang="en-US" sz="12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zh-CN" altLang="en-US" sz="1200" dirty="0" smtClean="0">
                <a:latin typeface="Heiti SC Light" charset="-122"/>
                <a:ea typeface="Heiti SC Light" charset="-122"/>
                <a:cs typeface="Heiti SC Light" charset="-122"/>
              </a:rPr>
              <a:t>2.第一小时的需求曲线，整体上略微高于第二小时，体现边际效益递减的效应。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37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85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94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94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20788"/>
            <a:ext cx="5152644" cy="4838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156" y="1220788"/>
            <a:ext cx="5152644" cy="4838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4F6F8">
                <a:alpha val="100000"/>
              </a:srgbClr>
            </a:gs>
            <a:gs pos="100000">
              <a:srgbClr val="E1E1E1">
                <a:alpha val="100000"/>
              </a:srgb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63341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220788"/>
            <a:ext cx="10515600" cy="483870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9C9C9C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2016/12/12 Monday</a:t>
            </a:fld>
            <a:endParaRPr lang="zh-CN" altLang="en-US" dirty="0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9C9C9C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9C9C9C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1031" name="任意多边形 6"/>
          <p:cNvSpPr/>
          <p:nvPr/>
        </p:nvSpPr>
        <p:spPr>
          <a:xfrm flipV="1">
            <a:off x="615950" y="587375"/>
            <a:ext cx="10737850" cy="438150"/>
          </a:xfrm>
          <a:custGeom>
            <a:avLst/>
            <a:gdLst>
              <a:gd name="txL" fmla="*/ 0 w 11969073"/>
              <a:gd name="txT" fmla="*/ 0 h 524933"/>
              <a:gd name="txR" fmla="*/ 11969073 w 11969073"/>
              <a:gd name="txB" fmla="*/ 524933 h 524933"/>
            </a:gdLst>
            <a:ahLst/>
            <a:cxnLst>
              <a:cxn ang="0">
                <a:pos x="167822" y="524933"/>
              </a:cxn>
              <a:cxn ang="0">
                <a:pos x="168846" y="524933"/>
              </a:cxn>
              <a:cxn ang="0">
                <a:pos x="168846" y="14598"/>
              </a:cxn>
              <a:cxn ang="0">
                <a:pos x="1386790" y="14598"/>
              </a:cxn>
              <a:cxn ang="0">
                <a:pos x="11969073" y="0"/>
              </a:cxn>
              <a:cxn ang="0">
                <a:pos x="167822" y="0"/>
              </a:cxn>
              <a:cxn ang="0">
                <a:pos x="152999" y="0"/>
              </a:cxn>
              <a:cxn ang="0">
                <a:pos x="152999" y="507260"/>
              </a:cxn>
              <a:cxn ang="0">
                <a:pos x="107280" y="507260"/>
              </a:cxn>
              <a:cxn ang="0">
                <a:pos x="107280" y="0"/>
              </a:cxn>
              <a:cxn ang="0">
                <a:pos x="0" y="0"/>
              </a:cxn>
              <a:cxn ang="0">
                <a:pos x="0" y="524932"/>
              </a:cxn>
              <a:cxn ang="0">
                <a:pos x="33834" y="524932"/>
              </a:cxn>
              <a:cxn ang="0">
                <a:pos x="33834" y="23810"/>
              </a:cxn>
              <a:cxn ang="0">
                <a:pos x="79553" y="23810"/>
              </a:cxn>
              <a:cxn ang="0">
                <a:pos x="79553" y="524932"/>
              </a:cxn>
              <a:cxn ang="0">
                <a:pos x="167822" y="524932"/>
              </a:cxn>
              <a:cxn ang="0">
                <a:pos x="167822" y="524933"/>
              </a:cxn>
            </a:cxnLst>
            <a:rect l="txL" t="txT" r="txR" b="tx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1300" baseline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sp>
        <p:nvSpPr>
          <p:cNvPr id="1032" name="Freeform 5"/>
          <p:cNvSpPr>
            <a:spLocks noEditPoints="1"/>
          </p:cNvSpPr>
          <p:nvPr/>
        </p:nvSpPr>
        <p:spPr>
          <a:xfrm>
            <a:off x="8393113" y="5535613"/>
            <a:ext cx="3189287" cy="820737"/>
          </a:xfrm>
          <a:custGeom>
            <a:avLst/>
            <a:gdLst>
              <a:gd name="txL" fmla="*/ 0 w 8000"/>
              <a:gd name="txT" fmla="*/ 0 h 1542"/>
              <a:gd name="txR" fmla="*/ 8000 w 8000"/>
              <a:gd name="txB" fmla="*/ 1542 h 1542"/>
            </a:gdLst>
            <a:ahLst/>
            <a:cxnLst>
              <a:cxn ang="0">
                <a:pos x="7933" y="1418"/>
              </a:cxn>
              <a:cxn ang="0">
                <a:pos x="7832" y="1315"/>
              </a:cxn>
              <a:cxn ang="0">
                <a:pos x="7738" y="1352"/>
              </a:cxn>
              <a:cxn ang="0">
                <a:pos x="7673" y="1336"/>
              </a:cxn>
              <a:cxn ang="0">
                <a:pos x="7538" y="1313"/>
              </a:cxn>
              <a:cxn ang="0">
                <a:pos x="7430" y="1287"/>
              </a:cxn>
              <a:cxn ang="0">
                <a:pos x="7292" y="1358"/>
              </a:cxn>
              <a:cxn ang="0">
                <a:pos x="7170" y="1352"/>
              </a:cxn>
              <a:cxn ang="0">
                <a:pos x="6993" y="1400"/>
              </a:cxn>
              <a:cxn ang="0">
                <a:pos x="6886" y="1357"/>
              </a:cxn>
              <a:cxn ang="0">
                <a:pos x="6766" y="1380"/>
              </a:cxn>
              <a:cxn ang="0">
                <a:pos x="6640" y="1194"/>
              </a:cxn>
              <a:cxn ang="0">
                <a:pos x="6505" y="1157"/>
              </a:cxn>
              <a:cxn ang="0">
                <a:pos x="6381" y="1311"/>
              </a:cxn>
              <a:cxn ang="0">
                <a:pos x="6242" y="1181"/>
              </a:cxn>
              <a:cxn ang="0">
                <a:pos x="5688" y="818"/>
              </a:cxn>
              <a:cxn ang="0">
                <a:pos x="5396" y="674"/>
              </a:cxn>
              <a:cxn ang="0">
                <a:pos x="5346" y="615"/>
              </a:cxn>
              <a:cxn ang="0">
                <a:pos x="5292" y="1274"/>
              </a:cxn>
              <a:cxn ang="0">
                <a:pos x="5007" y="1089"/>
              </a:cxn>
              <a:cxn ang="0">
                <a:pos x="4819" y="685"/>
              </a:cxn>
              <a:cxn ang="0">
                <a:pos x="4540" y="1250"/>
              </a:cxn>
              <a:cxn ang="0">
                <a:pos x="4474" y="1255"/>
              </a:cxn>
              <a:cxn ang="0">
                <a:pos x="4398" y="1265"/>
              </a:cxn>
              <a:cxn ang="0">
                <a:pos x="4286" y="1131"/>
              </a:cxn>
              <a:cxn ang="0">
                <a:pos x="4046" y="1117"/>
              </a:cxn>
              <a:cxn ang="0">
                <a:pos x="3923" y="975"/>
              </a:cxn>
              <a:cxn ang="0">
                <a:pos x="3742" y="1095"/>
              </a:cxn>
              <a:cxn ang="0">
                <a:pos x="3585" y="1415"/>
              </a:cxn>
              <a:cxn ang="0">
                <a:pos x="3463" y="1255"/>
              </a:cxn>
              <a:cxn ang="0">
                <a:pos x="3390" y="372"/>
              </a:cxn>
              <a:cxn ang="0">
                <a:pos x="3367" y="187"/>
              </a:cxn>
              <a:cxn ang="0">
                <a:pos x="3329" y="695"/>
              </a:cxn>
              <a:cxn ang="0">
                <a:pos x="2997" y="1479"/>
              </a:cxn>
              <a:cxn ang="0">
                <a:pos x="2797" y="1119"/>
              </a:cxn>
              <a:cxn ang="0">
                <a:pos x="2628" y="1372"/>
              </a:cxn>
              <a:cxn ang="0">
                <a:pos x="2470" y="1378"/>
              </a:cxn>
              <a:cxn ang="0">
                <a:pos x="2310" y="1440"/>
              </a:cxn>
              <a:cxn ang="0">
                <a:pos x="2152" y="1391"/>
              </a:cxn>
              <a:cxn ang="0">
                <a:pos x="2055" y="1463"/>
              </a:cxn>
              <a:cxn ang="0">
                <a:pos x="1975" y="1479"/>
              </a:cxn>
              <a:cxn ang="0">
                <a:pos x="1805" y="1456"/>
              </a:cxn>
              <a:cxn ang="0">
                <a:pos x="1673" y="1469"/>
              </a:cxn>
              <a:cxn ang="0">
                <a:pos x="1531" y="1408"/>
              </a:cxn>
              <a:cxn ang="0">
                <a:pos x="1443" y="1265"/>
              </a:cxn>
              <a:cxn ang="0">
                <a:pos x="1253" y="1421"/>
              </a:cxn>
              <a:cxn ang="0">
                <a:pos x="1155" y="1401"/>
              </a:cxn>
              <a:cxn ang="0">
                <a:pos x="1051" y="1389"/>
              </a:cxn>
              <a:cxn ang="0">
                <a:pos x="969" y="1224"/>
              </a:cxn>
              <a:cxn ang="0">
                <a:pos x="843" y="1375"/>
              </a:cxn>
              <a:cxn ang="0">
                <a:pos x="664" y="1427"/>
              </a:cxn>
              <a:cxn ang="0">
                <a:pos x="515" y="1241"/>
              </a:cxn>
              <a:cxn ang="0">
                <a:pos x="320" y="1245"/>
              </a:cxn>
              <a:cxn ang="0">
                <a:pos x="218" y="1342"/>
              </a:cxn>
              <a:cxn ang="0">
                <a:pos x="56" y="1357"/>
              </a:cxn>
              <a:cxn ang="0">
                <a:pos x="3369" y="1408"/>
              </a:cxn>
              <a:cxn ang="0">
                <a:pos x="3356" y="1141"/>
              </a:cxn>
              <a:cxn ang="0">
                <a:pos x="3356" y="872"/>
              </a:cxn>
              <a:cxn ang="0">
                <a:pos x="3356" y="756"/>
              </a:cxn>
            </a:cxnLst>
            <a:rect l="txL" t="txT" r="txR" b="tx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 w="9525" cap="flat" cmpd="sng">
            <a:pattFill prst="horz">
              <a:fgClr>
                <a:srgbClr val="000000"/>
              </a:fgClr>
              <a:bgClr>
                <a:srgbClr val="FFFFFF"/>
              </a:bgClr>
            </a:pattFill>
            <a:prstDash val="solid"/>
            <a:bevel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800" baseline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sp>
        <p:nvSpPr>
          <p:cNvPr id="1033" name="直接连接符 8"/>
          <p:cNvSpPr/>
          <p:nvPr/>
        </p:nvSpPr>
        <p:spPr>
          <a:xfrm flipH="1">
            <a:off x="0" y="6356350"/>
            <a:ext cx="11779250" cy="0"/>
          </a:xfrm>
          <a:prstGeom prst="line">
            <a:avLst/>
          </a:prstGeom>
          <a:ln w="158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2800" kern="1200">
          <a:solidFill>
            <a:srgbClr val="1A93C8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Clr>
          <a:schemeClr val="accent1"/>
        </a:buClr>
        <a:buSzPct val="60000"/>
        <a:buFont typeface="Wingdings 2" panose="05020102010507070707" pitchFamily="2" charset="2"/>
        <a:buChar char="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7"/>
          <p:cNvGrpSpPr/>
          <p:nvPr/>
        </p:nvGrpSpPr>
        <p:grpSpPr>
          <a:xfrm>
            <a:off x="635" y="-46672"/>
            <a:ext cx="12192000" cy="4676775"/>
            <a:chOff x="0" y="0"/>
            <a:chExt cx="12192000" cy="4677534"/>
          </a:xfrm>
        </p:grpSpPr>
        <p:sp>
          <p:nvSpPr>
            <p:cNvPr id="3075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2353917"/>
            </a:xfrm>
            <a:custGeom>
              <a:avLst/>
              <a:gdLst>
                <a:gd name="txL" fmla="*/ 0 w 8000"/>
                <a:gd name="txT" fmla="*/ 0 h 1542"/>
                <a:gd name="txR" fmla="*/ 8000 w 8000"/>
                <a:gd name="txB" fmla="*/ 1542 h 1542"/>
              </a:gdLst>
              <a:ahLst/>
              <a:cxnLst>
                <a:cxn ang="0">
                  <a:pos x="7933" y="1418"/>
                </a:cxn>
                <a:cxn ang="0">
                  <a:pos x="7832" y="1315"/>
                </a:cxn>
                <a:cxn ang="0">
                  <a:pos x="7738" y="1352"/>
                </a:cxn>
                <a:cxn ang="0">
                  <a:pos x="7673" y="1336"/>
                </a:cxn>
                <a:cxn ang="0">
                  <a:pos x="7538" y="1313"/>
                </a:cxn>
                <a:cxn ang="0">
                  <a:pos x="7430" y="1287"/>
                </a:cxn>
                <a:cxn ang="0">
                  <a:pos x="7292" y="1358"/>
                </a:cxn>
                <a:cxn ang="0">
                  <a:pos x="7170" y="1352"/>
                </a:cxn>
                <a:cxn ang="0">
                  <a:pos x="6993" y="1400"/>
                </a:cxn>
                <a:cxn ang="0">
                  <a:pos x="6886" y="1357"/>
                </a:cxn>
                <a:cxn ang="0">
                  <a:pos x="6766" y="1380"/>
                </a:cxn>
                <a:cxn ang="0">
                  <a:pos x="6640" y="1194"/>
                </a:cxn>
                <a:cxn ang="0">
                  <a:pos x="6505" y="1157"/>
                </a:cxn>
                <a:cxn ang="0">
                  <a:pos x="6381" y="1311"/>
                </a:cxn>
                <a:cxn ang="0">
                  <a:pos x="6242" y="1181"/>
                </a:cxn>
                <a:cxn ang="0">
                  <a:pos x="5688" y="818"/>
                </a:cxn>
                <a:cxn ang="0">
                  <a:pos x="5396" y="674"/>
                </a:cxn>
                <a:cxn ang="0">
                  <a:pos x="5346" y="615"/>
                </a:cxn>
                <a:cxn ang="0">
                  <a:pos x="5292" y="1274"/>
                </a:cxn>
                <a:cxn ang="0">
                  <a:pos x="5007" y="1089"/>
                </a:cxn>
                <a:cxn ang="0">
                  <a:pos x="4819" y="685"/>
                </a:cxn>
                <a:cxn ang="0">
                  <a:pos x="4540" y="1250"/>
                </a:cxn>
                <a:cxn ang="0">
                  <a:pos x="4474" y="1255"/>
                </a:cxn>
                <a:cxn ang="0">
                  <a:pos x="4398" y="1265"/>
                </a:cxn>
                <a:cxn ang="0">
                  <a:pos x="4286" y="1131"/>
                </a:cxn>
                <a:cxn ang="0">
                  <a:pos x="4046" y="1117"/>
                </a:cxn>
                <a:cxn ang="0">
                  <a:pos x="3923" y="975"/>
                </a:cxn>
                <a:cxn ang="0">
                  <a:pos x="3742" y="1095"/>
                </a:cxn>
                <a:cxn ang="0">
                  <a:pos x="3585" y="1415"/>
                </a:cxn>
                <a:cxn ang="0">
                  <a:pos x="3463" y="1255"/>
                </a:cxn>
                <a:cxn ang="0">
                  <a:pos x="3390" y="372"/>
                </a:cxn>
                <a:cxn ang="0">
                  <a:pos x="3367" y="187"/>
                </a:cxn>
                <a:cxn ang="0">
                  <a:pos x="3329" y="695"/>
                </a:cxn>
                <a:cxn ang="0">
                  <a:pos x="2997" y="1479"/>
                </a:cxn>
                <a:cxn ang="0">
                  <a:pos x="2797" y="1119"/>
                </a:cxn>
                <a:cxn ang="0">
                  <a:pos x="2628" y="1372"/>
                </a:cxn>
                <a:cxn ang="0">
                  <a:pos x="2470" y="1378"/>
                </a:cxn>
                <a:cxn ang="0">
                  <a:pos x="2310" y="1440"/>
                </a:cxn>
                <a:cxn ang="0">
                  <a:pos x="2152" y="1391"/>
                </a:cxn>
                <a:cxn ang="0">
                  <a:pos x="2055" y="1463"/>
                </a:cxn>
                <a:cxn ang="0">
                  <a:pos x="1975" y="1479"/>
                </a:cxn>
                <a:cxn ang="0">
                  <a:pos x="1805" y="1456"/>
                </a:cxn>
                <a:cxn ang="0">
                  <a:pos x="1673" y="1469"/>
                </a:cxn>
                <a:cxn ang="0">
                  <a:pos x="1531" y="1408"/>
                </a:cxn>
                <a:cxn ang="0">
                  <a:pos x="1443" y="1265"/>
                </a:cxn>
                <a:cxn ang="0">
                  <a:pos x="1253" y="1421"/>
                </a:cxn>
                <a:cxn ang="0">
                  <a:pos x="1155" y="1401"/>
                </a:cxn>
                <a:cxn ang="0">
                  <a:pos x="1051" y="1389"/>
                </a:cxn>
                <a:cxn ang="0">
                  <a:pos x="969" y="1224"/>
                </a:cxn>
                <a:cxn ang="0">
                  <a:pos x="843" y="1375"/>
                </a:cxn>
                <a:cxn ang="0">
                  <a:pos x="664" y="1427"/>
                </a:cxn>
                <a:cxn ang="0">
                  <a:pos x="515" y="1241"/>
                </a:cxn>
                <a:cxn ang="0">
                  <a:pos x="320" y="1245"/>
                </a:cxn>
                <a:cxn ang="0">
                  <a:pos x="218" y="1342"/>
                </a:cxn>
                <a:cxn ang="0">
                  <a:pos x="56" y="1357"/>
                </a:cxn>
                <a:cxn ang="0">
                  <a:pos x="3369" y="1408"/>
                </a:cxn>
                <a:cxn ang="0">
                  <a:pos x="3356" y="1141"/>
                </a:cxn>
                <a:cxn ang="0">
                  <a:pos x="3356" y="872"/>
                </a:cxn>
                <a:cxn ang="0">
                  <a:pos x="3356" y="756"/>
                </a:cxn>
              </a:cxnLst>
              <a:rect l="txL" t="txT" r="txR" b="txB"/>
              <a:pathLst>
                <a:path w="8000" h="1542">
                  <a:moveTo>
                    <a:pt x="7978" y="1472"/>
                  </a:moveTo>
                  <a:cubicBezTo>
                    <a:pt x="7978" y="1462"/>
                    <a:pt x="7978" y="1462"/>
                    <a:pt x="7978" y="1462"/>
                  </a:cubicBezTo>
                  <a:cubicBezTo>
                    <a:pt x="7966" y="1462"/>
                    <a:pt x="7966" y="1462"/>
                    <a:pt x="7966" y="1462"/>
                  </a:cubicBezTo>
                  <a:cubicBezTo>
                    <a:pt x="7966" y="1436"/>
                    <a:pt x="7966" y="1436"/>
                    <a:pt x="7966" y="1436"/>
                  </a:cubicBezTo>
                  <a:cubicBezTo>
                    <a:pt x="7955" y="1436"/>
                    <a:pt x="7955" y="1436"/>
                    <a:pt x="7955" y="1436"/>
                  </a:cubicBezTo>
                  <a:cubicBezTo>
                    <a:pt x="7955" y="1420"/>
                    <a:pt x="7955" y="1420"/>
                    <a:pt x="7955" y="1420"/>
                  </a:cubicBezTo>
                  <a:cubicBezTo>
                    <a:pt x="7941" y="1420"/>
                    <a:pt x="7941" y="1420"/>
                    <a:pt x="7941" y="1420"/>
                  </a:cubicBezTo>
                  <a:cubicBezTo>
                    <a:pt x="7941" y="1428"/>
                    <a:pt x="7941" y="1428"/>
                    <a:pt x="7941" y="1428"/>
                  </a:cubicBezTo>
                  <a:cubicBezTo>
                    <a:pt x="7933" y="1428"/>
                    <a:pt x="7933" y="1428"/>
                    <a:pt x="7933" y="1428"/>
                  </a:cubicBezTo>
                  <a:cubicBezTo>
                    <a:pt x="7933" y="1418"/>
                    <a:pt x="7933" y="1418"/>
                    <a:pt x="7933" y="1418"/>
                  </a:cubicBezTo>
                  <a:cubicBezTo>
                    <a:pt x="7916" y="1418"/>
                    <a:pt x="7916" y="1418"/>
                    <a:pt x="7916" y="1418"/>
                  </a:cubicBezTo>
                  <a:cubicBezTo>
                    <a:pt x="7916" y="1433"/>
                    <a:pt x="7916" y="1433"/>
                    <a:pt x="7916" y="1433"/>
                  </a:cubicBezTo>
                  <a:cubicBezTo>
                    <a:pt x="7895" y="1433"/>
                    <a:pt x="7895" y="1433"/>
                    <a:pt x="7895" y="1433"/>
                  </a:cubicBezTo>
                  <a:cubicBezTo>
                    <a:pt x="7895" y="1335"/>
                    <a:pt x="7895" y="1335"/>
                    <a:pt x="7895" y="1335"/>
                  </a:cubicBezTo>
                  <a:cubicBezTo>
                    <a:pt x="7879" y="1335"/>
                    <a:pt x="7879" y="1335"/>
                    <a:pt x="7879" y="1335"/>
                  </a:cubicBezTo>
                  <a:cubicBezTo>
                    <a:pt x="7855" y="1316"/>
                    <a:pt x="7855" y="1316"/>
                    <a:pt x="7855" y="1316"/>
                  </a:cubicBezTo>
                  <a:cubicBezTo>
                    <a:pt x="7855" y="1300"/>
                    <a:pt x="7855" y="1300"/>
                    <a:pt x="7855" y="1300"/>
                  </a:cubicBezTo>
                  <a:cubicBezTo>
                    <a:pt x="7843" y="1300"/>
                    <a:pt x="7843" y="1300"/>
                    <a:pt x="7843" y="1300"/>
                  </a:cubicBezTo>
                  <a:cubicBezTo>
                    <a:pt x="7843" y="1315"/>
                    <a:pt x="7843" y="1315"/>
                    <a:pt x="7843" y="1315"/>
                  </a:cubicBezTo>
                  <a:cubicBezTo>
                    <a:pt x="7832" y="1315"/>
                    <a:pt x="7832" y="1315"/>
                    <a:pt x="7832" y="1315"/>
                  </a:cubicBezTo>
                  <a:cubicBezTo>
                    <a:pt x="7832" y="1300"/>
                    <a:pt x="7832" y="1300"/>
                    <a:pt x="7832" y="1300"/>
                  </a:cubicBezTo>
                  <a:cubicBezTo>
                    <a:pt x="7821" y="1300"/>
                    <a:pt x="7821" y="1300"/>
                    <a:pt x="7821" y="1300"/>
                  </a:cubicBezTo>
                  <a:cubicBezTo>
                    <a:pt x="7821" y="1315"/>
                    <a:pt x="7821" y="1315"/>
                    <a:pt x="7821" y="1315"/>
                  </a:cubicBezTo>
                  <a:cubicBezTo>
                    <a:pt x="7806" y="1335"/>
                    <a:pt x="7806" y="1335"/>
                    <a:pt x="7806" y="1335"/>
                  </a:cubicBezTo>
                  <a:cubicBezTo>
                    <a:pt x="7789" y="1335"/>
                    <a:pt x="7789" y="1335"/>
                    <a:pt x="7789" y="1335"/>
                  </a:cubicBezTo>
                  <a:cubicBezTo>
                    <a:pt x="7789" y="1436"/>
                    <a:pt x="7789" y="1436"/>
                    <a:pt x="7789" y="1436"/>
                  </a:cubicBezTo>
                  <a:cubicBezTo>
                    <a:pt x="7749" y="1436"/>
                    <a:pt x="7749" y="1436"/>
                    <a:pt x="7749" y="1436"/>
                  </a:cubicBezTo>
                  <a:cubicBezTo>
                    <a:pt x="7749" y="1345"/>
                    <a:pt x="7749" y="1345"/>
                    <a:pt x="7749" y="1345"/>
                  </a:cubicBezTo>
                  <a:cubicBezTo>
                    <a:pt x="7738" y="1345"/>
                    <a:pt x="7738" y="1345"/>
                    <a:pt x="7738" y="1345"/>
                  </a:cubicBezTo>
                  <a:cubicBezTo>
                    <a:pt x="7738" y="1352"/>
                    <a:pt x="7738" y="1352"/>
                    <a:pt x="7738" y="1352"/>
                  </a:cubicBezTo>
                  <a:cubicBezTo>
                    <a:pt x="7724" y="1352"/>
                    <a:pt x="7724" y="1352"/>
                    <a:pt x="7724" y="1352"/>
                  </a:cubicBezTo>
                  <a:cubicBezTo>
                    <a:pt x="7724" y="1337"/>
                    <a:pt x="7724" y="1337"/>
                    <a:pt x="7724" y="1337"/>
                  </a:cubicBezTo>
                  <a:cubicBezTo>
                    <a:pt x="7713" y="1337"/>
                    <a:pt x="7713" y="1337"/>
                    <a:pt x="7713" y="1337"/>
                  </a:cubicBezTo>
                  <a:cubicBezTo>
                    <a:pt x="7713" y="1321"/>
                    <a:pt x="7713" y="1321"/>
                    <a:pt x="7713" y="1321"/>
                  </a:cubicBezTo>
                  <a:cubicBezTo>
                    <a:pt x="7697" y="1321"/>
                    <a:pt x="7697" y="1321"/>
                    <a:pt x="7697" y="1321"/>
                  </a:cubicBezTo>
                  <a:cubicBezTo>
                    <a:pt x="7697" y="1336"/>
                    <a:pt x="7697" y="1336"/>
                    <a:pt x="7697" y="1336"/>
                  </a:cubicBezTo>
                  <a:cubicBezTo>
                    <a:pt x="7687" y="1336"/>
                    <a:pt x="7687" y="1336"/>
                    <a:pt x="7687" y="1336"/>
                  </a:cubicBezTo>
                  <a:cubicBezTo>
                    <a:pt x="7687" y="1324"/>
                    <a:pt x="7687" y="1324"/>
                    <a:pt x="7687" y="1324"/>
                  </a:cubicBezTo>
                  <a:cubicBezTo>
                    <a:pt x="7673" y="1324"/>
                    <a:pt x="7673" y="1324"/>
                    <a:pt x="7673" y="1324"/>
                  </a:cubicBezTo>
                  <a:cubicBezTo>
                    <a:pt x="7673" y="1336"/>
                    <a:pt x="7673" y="1336"/>
                    <a:pt x="7673" y="1336"/>
                  </a:cubicBezTo>
                  <a:cubicBezTo>
                    <a:pt x="7659" y="1336"/>
                    <a:pt x="7659" y="1336"/>
                    <a:pt x="7659" y="1336"/>
                  </a:cubicBezTo>
                  <a:cubicBezTo>
                    <a:pt x="7659" y="1326"/>
                    <a:pt x="7659" y="1326"/>
                    <a:pt x="7659" y="1326"/>
                  </a:cubicBezTo>
                  <a:cubicBezTo>
                    <a:pt x="7645" y="1326"/>
                    <a:pt x="7645" y="1326"/>
                    <a:pt x="7645" y="1326"/>
                  </a:cubicBezTo>
                  <a:cubicBezTo>
                    <a:pt x="7645" y="1356"/>
                    <a:pt x="7645" y="1356"/>
                    <a:pt x="7645" y="1356"/>
                  </a:cubicBezTo>
                  <a:cubicBezTo>
                    <a:pt x="7616" y="1356"/>
                    <a:pt x="7616" y="1356"/>
                    <a:pt x="7616" y="1356"/>
                  </a:cubicBezTo>
                  <a:cubicBezTo>
                    <a:pt x="7616" y="1439"/>
                    <a:pt x="7616" y="1439"/>
                    <a:pt x="7616" y="1439"/>
                  </a:cubicBezTo>
                  <a:cubicBezTo>
                    <a:pt x="7581" y="1439"/>
                    <a:pt x="7581" y="1439"/>
                    <a:pt x="7581" y="1439"/>
                  </a:cubicBezTo>
                  <a:cubicBezTo>
                    <a:pt x="7581" y="1337"/>
                    <a:pt x="7581" y="1337"/>
                    <a:pt x="7581" y="1337"/>
                  </a:cubicBezTo>
                  <a:cubicBezTo>
                    <a:pt x="7557" y="1337"/>
                    <a:pt x="7557" y="1337"/>
                    <a:pt x="7557" y="1337"/>
                  </a:cubicBezTo>
                  <a:cubicBezTo>
                    <a:pt x="7538" y="1313"/>
                    <a:pt x="7538" y="1313"/>
                    <a:pt x="7538" y="1313"/>
                  </a:cubicBezTo>
                  <a:cubicBezTo>
                    <a:pt x="7497" y="1313"/>
                    <a:pt x="7497" y="1313"/>
                    <a:pt x="7497" y="1313"/>
                  </a:cubicBezTo>
                  <a:cubicBezTo>
                    <a:pt x="7497" y="1416"/>
                    <a:pt x="7497" y="1416"/>
                    <a:pt x="7497" y="1416"/>
                  </a:cubicBezTo>
                  <a:cubicBezTo>
                    <a:pt x="7483" y="1416"/>
                    <a:pt x="7483" y="1416"/>
                    <a:pt x="7483" y="1416"/>
                  </a:cubicBezTo>
                  <a:cubicBezTo>
                    <a:pt x="7483" y="1314"/>
                    <a:pt x="7483" y="1314"/>
                    <a:pt x="7483" y="1314"/>
                  </a:cubicBezTo>
                  <a:cubicBezTo>
                    <a:pt x="7465" y="1285"/>
                    <a:pt x="7465" y="1285"/>
                    <a:pt x="7465" y="1285"/>
                  </a:cubicBezTo>
                  <a:cubicBezTo>
                    <a:pt x="7452" y="1285"/>
                    <a:pt x="7452" y="1285"/>
                    <a:pt x="7452" y="1285"/>
                  </a:cubicBezTo>
                  <a:cubicBezTo>
                    <a:pt x="7452" y="1291"/>
                    <a:pt x="7452" y="1291"/>
                    <a:pt x="7452" y="1291"/>
                  </a:cubicBezTo>
                  <a:cubicBezTo>
                    <a:pt x="7441" y="1291"/>
                    <a:pt x="7441" y="1291"/>
                    <a:pt x="7441" y="1291"/>
                  </a:cubicBezTo>
                  <a:cubicBezTo>
                    <a:pt x="7441" y="1287"/>
                    <a:pt x="7441" y="1287"/>
                    <a:pt x="7441" y="1287"/>
                  </a:cubicBezTo>
                  <a:cubicBezTo>
                    <a:pt x="7430" y="1287"/>
                    <a:pt x="7430" y="1287"/>
                    <a:pt x="7430" y="1287"/>
                  </a:cubicBezTo>
                  <a:cubicBezTo>
                    <a:pt x="7430" y="1301"/>
                    <a:pt x="7430" y="1301"/>
                    <a:pt x="7430" y="1301"/>
                  </a:cubicBezTo>
                  <a:cubicBezTo>
                    <a:pt x="7383" y="1301"/>
                    <a:pt x="7383" y="1301"/>
                    <a:pt x="7383" y="1301"/>
                  </a:cubicBezTo>
                  <a:cubicBezTo>
                    <a:pt x="7383" y="1286"/>
                    <a:pt x="7383" y="1286"/>
                    <a:pt x="7383" y="1286"/>
                  </a:cubicBezTo>
                  <a:cubicBezTo>
                    <a:pt x="7370" y="1261"/>
                    <a:pt x="7370" y="1261"/>
                    <a:pt x="7370" y="1261"/>
                  </a:cubicBezTo>
                  <a:cubicBezTo>
                    <a:pt x="7326" y="1261"/>
                    <a:pt x="7326" y="1261"/>
                    <a:pt x="7326" y="1261"/>
                  </a:cubicBezTo>
                  <a:cubicBezTo>
                    <a:pt x="7326" y="1286"/>
                    <a:pt x="7326" y="1286"/>
                    <a:pt x="7326" y="1286"/>
                  </a:cubicBezTo>
                  <a:cubicBezTo>
                    <a:pt x="7297" y="1286"/>
                    <a:pt x="7297" y="1286"/>
                    <a:pt x="7297" y="1286"/>
                  </a:cubicBezTo>
                  <a:cubicBezTo>
                    <a:pt x="7297" y="1303"/>
                    <a:pt x="7297" y="1303"/>
                    <a:pt x="7297" y="1303"/>
                  </a:cubicBezTo>
                  <a:cubicBezTo>
                    <a:pt x="7292" y="1303"/>
                    <a:pt x="7292" y="1303"/>
                    <a:pt x="7292" y="1303"/>
                  </a:cubicBezTo>
                  <a:cubicBezTo>
                    <a:pt x="7292" y="1358"/>
                    <a:pt x="7292" y="1358"/>
                    <a:pt x="7292" y="1358"/>
                  </a:cubicBezTo>
                  <a:cubicBezTo>
                    <a:pt x="7281" y="1358"/>
                    <a:pt x="7281" y="1358"/>
                    <a:pt x="7281" y="1358"/>
                  </a:cubicBezTo>
                  <a:cubicBezTo>
                    <a:pt x="7281" y="1302"/>
                    <a:pt x="7281" y="1302"/>
                    <a:pt x="7281" y="1302"/>
                  </a:cubicBezTo>
                  <a:cubicBezTo>
                    <a:pt x="7273" y="1302"/>
                    <a:pt x="7273" y="1302"/>
                    <a:pt x="7273" y="1302"/>
                  </a:cubicBezTo>
                  <a:cubicBezTo>
                    <a:pt x="7273" y="1279"/>
                    <a:pt x="7273" y="1279"/>
                    <a:pt x="7273" y="1279"/>
                  </a:cubicBezTo>
                  <a:cubicBezTo>
                    <a:pt x="7210" y="1279"/>
                    <a:pt x="7210" y="1279"/>
                    <a:pt x="7210" y="1279"/>
                  </a:cubicBezTo>
                  <a:cubicBezTo>
                    <a:pt x="7210" y="1303"/>
                    <a:pt x="7210" y="1303"/>
                    <a:pt x="7210" y="1303"/>
                  </a:cubicBezTo>
                  <a:cubicBezTo>
                    <a:pt x="7179" y="1303"/>
                    <a:pt x="7179" y="1303"/>
                    <a:pt x="7179" y="1303"/>
                  </a:cubicBezTo>
                  <a:cubicBezTo>
                    <a:pt x="7179" y="1323"/>
                    <a:pt x="7179" y="1323"/>
                    <a:pt x="7179" y="1323"/>
                  </a:cubicBezTo>
                  <a:cubicBezTo>
                    <a:pt x="7170" y="1323"/>
                    <a:pt x="7170" y="1323"/>
                    <a:pt x="7170" y="1323"/>
                  </a:cubicBezTo>
                  <a:cubicBezTo>
                    <a:pt x="7170" y="1352"/>
                    <a:pt x="7170" y="1352"/>
                    <a:pt x="7170" y="1352"/>
                  </a:cubicBezTo>
                  <a:cubicBezTo>
                    <a:pt x="7090" y="1352"/>
                    <a:pt x="7090" y="1352"/>
                    <a:pt x="7090" y="1352"/>
                  </a:cubicBezTo>
                  <a:cubicBezTo>
                    <a:pt x="7090" y="1362"/>
                    <a:pt x="7090" y="1362"/>
                    <a:pt x="7090" y="1362"/>
                  </a:cubicBezTo>
                  <a:cubicBezTo>
                    <a:pt x="7069" y="1362"/>
                    <a:pt x="7069" y="1362"/>
                    <a:pt x="7069" y="1362"/>
                  </a:cubicBezTo>
                  <a:cubicBezTo>
                    <a:pt x="7069" y="1308"/>
                    <a:pt x="7069" y="1308"/>
                    <a:pt x="7069" y="1308"/>
                  </a:cubicBezTo>
                  <a:cubicBezTo>
                    <a:pt x="7036" y="1308"/>
                    <a:pt x="7036" y="1308"/>
                    <a:pt x="7036" y="1308"/>
                  </a:cubicBezTo>
                  <a:cubicBezTo>
                    <a:pt x="7036" y="1291"/>
                    <a:pt x="7036" y="1291"/>
                    <a:pt x="7036" y="1291"/>
                  </a:cubicBezTo>
                  <a:cubicBezTo>
                    <a:pt x="7010" y="1291"/>
                    <a:pt x="7010" y="1291"/>
                    <a:pt x="7010" y="1291"/>
                  </a:cubicBezTo>
                  <a:cubicBezTo>
                    <a:pt x="7010" y="1305"/>
                    <a:pt x="7010" y="1305"/>
                    <a:pt x="7010" y="1305"/>
                  </a:cubicBezTo>
                  <a:cubicBezTo>
                    <a:pt x="6993" y="1305"/>
                    <a:pt x="6993" y="1305"/>
                    <a:pt x="6993" y="1305"/>
                  </a:cubicBezTo>
                  <a:cubicBezTo>
                    <a:pt x="6993" y="1400"/>
                    <a:pt x="6993" y="1400"/>
                    <a:pt x="6993" y="1400"/>
                  </a:cubicBezTo>
                  <a:cubicBezTo>
                    <a:pt x="6972" y="1400"/>
                    <a:pt x="6972" y="1400"/>
                    <a:pt x="6972" y="1400"/>
                  </a:cubicBezTo>
                  <a:cubicBezTo>
                    <a:pt x="6972" y="1391"/>
                    <a:pt x="6972" y="1391"/>
                    <a:pt x="6972" y="1391"/>
                  </a:cubicBezTo>
                  <a:cubicBezTo>
                    <a:pt x="6952" y="1391"/>
                    <a:pt x="6952" y="1391"/>
                    <a:pt x="6952" y="1391"/>
                  </a:cubicBezTo>
                  <a:cubicBezTo>
                    <a:pt x="6952" y="1405"/>
                    <a:pt x="6952" y="1405"/>
                    <a:pt x="6952" y="1405"/>
                  </a:cubicBezTo>
                  <a:cubicBezTo>
                    <a:pt x="6936" y="1405"/>
                    <a:pt x="6936" y="1405"/>
                    <a:pt x="6936" y="1405"/>
                  </a:cubicBezTo>
                  <a:cubicBezTo>
                    <a:pt x="6936" y="1375"/>
                    <a:pt x="6936" y="1375"/>
                    <a:pt x="6936" y="1375"/>
                  </a:cubicBezTo>
                  <a:cubicBezTo>
                    <a:pt x="6922" y="1375"/>
                    <a:pt x="6922" y="1375"/>
                    <a:pt x="6922" y="1375"/>
                  </a:cubicBezTo>
                  <a:cubicBezTo>
                    <a:pt x="6922" y="1357"/>
                    <a:pt x="6922" y="1357"/>
                    <a:pt x="6922" y="1357"/>
                  </a:cubicBezTo>
                  <a:cubicBezTo>
                    <a:pt x="6906" y="1357"/>
                    <a:pt x="6906" y="1357"/>
                    <a:pt x="6906" y="1357"/>
                  </a:cubicBezTo>
                  <a:cubicBezTo>
                    <a:pt x="6886" y="1357"/>
                    <a:pt x="6886" y="1357"/>
                    <a:pt x="6886" y="1357"/>
                  </a:cubicBezTo>
                  <a:cubicBezTo>
                    <a:pt x="6886" y="1348"/>
                    <a:pt x="6886" y="1348"/>
                    <a:pt x="6886" y="1348"/>
                  </a:cubicBezTo>
                  <a:cubicBezTo>
                    <a:pt x="6852" y="1348"/>
                    <a:pt x="6852" y="1348"/>
                    <a:pt x="6852" y="1348"/>
                  </a:cubicBezTo>
                  <a:cubicBezTo>
                    <a:pt x="6852" y="1334"/>
                    <a:pt x="6852" y="1334"/>
                    <a:pt x="6852" y="1334"/>
                  </a:cubicBezTo>
                  <a:cubicBezTo>
                    <a:pt x="6839" y="1334"/>
                    <a:pt x="6839" y="1334"/>
                    <a:pt x="6839" y="1334"/>
                  </a:cubicBezTo>
                  <a:cubicBezTo>
                    <a:pt x="6839" y="1344"/>
                    <a:pt x="6839" y="1344"/>
                    <a:pt x="6839" y="1344"/>
                  </a:cubicBezTo>
                  <a:cubicBezTo>
                    <a:pt x="6786" y="1344"/>
                    <a:pt x="6786" y="1344"/>
                    <a:pt x="6786" y="1344"/>
                  </a:cubicBezTo>
                  <a:cubicBezTo>
                    <a:pt x="6786" y="1355"/>
                    <a:pt x="6786" y="1355"/>
                    <a:pt x="6786" y="1355"/>
                  </a:cubicBezTo>
                  <a:cubicBezTo>
                    <a:pt x="6776" y="1355"/>
                    <a:pt x="6776" y="1355"/>
                    <a:pt x="6776" y="1355"/>
                  </a:cubicBezTo>
                  <a:cubicBezTo>
                    <a:pt x="6776" y="1370"/>
                    <a:pt x="6776" y="1370"/>
                    <a:pt x="6776" y="1370"/>
                  </a:cubicBezTo>
                  <a:cubicBezTo>
                    <a:pt x="6766" y="1380"/>
                    <a:pt x="6766" y="1380"/>
                    <a:pt x="6766" y="1380"/>
                  </a:cubicBezTo>
                  <a:cubicBezTo>
                    <a:pt x="6766" y="1411"/>
                    <a:pt x="6766" y="1411"/>
                    <a:pt x="6766" y="1411"/>
                  </a:cubicBezTo>
                  <a:cubicBezTo>
                    <a:pt x="6755" y="1411"/>
                    <a:pt x="6755" y="1411"/>
                    <a:pt x="6755" y="1411"/>
                  </a:cubicBezTo>
                  <a:cubicBezTo>
                    <a:pt x="6755" y="1381"/>
                    <a:pt x="6755" y="1381"/>
                    <a:pt x="6755" y="1381"/>
                  </a:cubicBezTo>
                  <a:cubicBezTo>
                    <a:pt x="6744" y="1367"/>
                    <a:pt x="6744" y="1367"/>
                    <a:pt x="6744" y="1367"/>
                  </a:cubicBezTo>
                  <a:cubicBezTo>
                    <a:pt x="6744" y="1291"/>
                    <a:pt x="6744" y="1291"/>
                    <a:pt x="6744" y="1291"/>
                  </a:cubicBezTo>
                  <a:cubicBezTo>
                    <a:pt x="6727" y="1291"/>
                    <a:pt x="6727" y="1291"/>
                    <a:pt x="6727" y="1291"/>
                  </a:cubicBezTo>
                  <a:cubicBezTo>
                    <a:pt x="6727" y="1217"/>
                    <a:pt x="6727" y="1217"/>
                    <a:pt x="6727" y="1217"/>
                  </a:cubicBezTo>
                  <a:cubicBezTo>
                    <a:pt x="6670" y="1217"/>
                    <a:pt x="6670" y="1217"/>
                    <a:pt x="6670" y="1217"/>
                  </a:cubicBezTo>
                  <a:cubicBezTo>
                    <a:pt x="6670" y="1194"/>
                    <a:pt x="6670" y="1194"/>
                    <a:pt x="6670" y="1194"/>
                  </a:cubicBezTo>
                  <a:cubicBezTo>
                    <a:pt x="6640" y="1194"/>
                    <a:pt x="6640" y="1194"/>
                    <a:pt x="6640" y="1194"/>
                  </a:cubicBezTo>
                  <a:cubicBezTo>
                    <a:pt x="6640" y="1246"/>
                    <a:pt x="6640" y="1246"/>
                    <a:pt x="6640" y="1246"/>
                  </a:cubicBezTo>
                  <a:cubicBezTo>
                    <a:pt x="6625" y="1246"/>
                    <a:pt x="6625" y="1246"/>
                    <a:pt x="6625" y="1246"/>
                  </a:cubicBezTo>
                  <a:cubicBezTo>
                    <a:pt x="6625" y="1229"/>
                    <a:pt x="6625" y="1229"/>
                    <a:pt x="6625" y="1229"/>
                  </a:cubicBezTo>
                  <a:cubicBezTo>
                    <a:pt x="6625" y="1229"/>
                    <a:pt x="6614" y="1229"/>
                    <a:pt x="6609" y="1229"/>
                  </a:cubicBezTo>
                  <a:cubicBezTo>
                    <a:pt x="6604" y="1229"/>
                    <a:pt x="6604" y="1246"/>
                    <a:pt x="6604" y="1246"/>
                  </a:cubicBezTo>
                  <a:cubicBezTo>
                    <a:pt x="6604" y="1293"/>
                    <a:pt x="6604" y="1293"/>
                    <a:pt x="6604" y="1293"/>
                  </a:cubicBezTo>
                  <a:cubicBezTo>
                    <a:pt x="6562" y="1293"/>
                    <a:pt x="6562" y="1293"/>
                    <a:pt x="6562" y="1293"/>
                  </a:cubicBezTo>
                  <a:cubicBezTo>
                    <a:pt x="6562" y="1130"/>
                    <a:pt x="6562" y="1130"/>
                    <a:pt x="6562" y="1130"/>
                  </a:cubicBezTo>
                  <a:cubicBezTo>
                    <a:pt x="6505" y="1130"/>
                    <a:pt x="6505" y="1130"/>
                    <a:pt x="6505" y="1130"/>
                  </a:cubicBezTo>
                  <a:cubicBezTo>
                    <a:pt x="6505" y="1157"/>
                    <a:pt x="6505" y="1157"/>
                    <a:pt x="6505" y="1157"/>
                  </a:cubicBezTo>
                  <a:cubicBezTo>
                    <a:pt x="6481" y="1157"/>
                    <a:pt x="6477" y="1169"/>
                    <a:pt x="6477" y="1169"/>
                  </a:cubicBezTo>
                  <a:cubicBezTo>
                    <a:pt x="6450" y="1169"/>
                    <a:pt x="6450" y="1169"/>
                    <a:pt x="6450" y="1169"/>
                  </a:cubicBezTo>
                  <a:cubicBezTo>
                    <a:pt x="6450" y="1202"/>
                    <a:pt x="6450" y="1202"/>
                    <a:pt x="6450" y="1202"/>
                  </a:cubicBezTo>
                  <a:cubicBezTo>
                    <a:pt x="6438" y="1202"/>
                    <a:pt x="6438" y="1202"/>
                    <a:pt x="6438" y="1202"/>
                  </a:cubicBezTo>
                  <a:cubicBezTo>
                    <a:pt x="6438" y="1333"/>
                    <a:pt x="6438" y="1333"/>
                    <a:pt x="6438" y="1333"/>
                  </a:cubicBezTo>
                  <a:cubicBezTo>
                    <a:pt x="6414" y="1333"/>
                    <a:pt x="6414" y="1333"/>
                    <a:pt x="6414" y="1333"/>
                  </a:cubicBezTo>
                  <a:cubicBezTo>
                    <a:pt x="6414" y="1314"/>
                    <a:pt x="6414" y="1314"/>
                    <a:pt x="6414" y="1314"/>
                  </a:cubicBezTo>
                  <a:cubicBezTo>
                    <a:pt x="6401" y="1301"/>
                    <a:pt x="6401" y="1301"/>
                    <a:pt x="6401" y="1301"/>
                  </a:cubicBezTo>
                  <a:cubicBezTo>
                    <a:pt x="6394" y="1301"/>
                    <a:pt x="6394" y="1301"/>
                    <a:pt x="6394" y="1301"/>
                  </a:cubicBezTo>
                  <a:cubicBezTo>
                    <a:pt x="6381" y="1311"/>
                    <a:pt x="6381" y="1311"/>
                    <a:pt x="6381" y="1311"/>
                  </a:cubicBezTo>
                  <a:cubicBezTo>
                    <a:pt x="6381" y="1078"/>
                    <a:pt x="6381" y="1078"/>
                    <a:pt x="6381" y="1078"/>
                  </a:cubicBezTo>
                  <a:cubicBezTo>
                    <a:pt x="6322" y="1065"/>
                    <a:pt x="6322" y="1065"/>
                    <a:pt x="6322" y="1065"/>
                  </a:cubicBezTo>
                  <a:cubicBezTo>
                    <a:pt x="6297" y="1065"/>
                    <a:pt x="6297" y="1065"/>
                    <a:pt x="6297" y="1065"/>
                  </a:cubicBezTo>
                  <a:cubicBezTo>
                    <a:pt x="6297" y="1080"/>
                    <a:pt x="6297" y="1080"/>
                    <a:pt x="6297" y="1080"/>
                  </a:cubicBezTo>
                  <a:cubicBezTo>
                    <a:pt x="6280" y="1080"/>
                    <a:pt x="6280" y="1080"/>
                    <a:pt x="6280" y="1080"/>
                  </a:cubicBezTo>
                  <a:cubicBezTo>
                    <a:pt x="6280" y="1135"/>
                    <a:pt x="6280" y="1135"/>
                    <a:pt x="6280" y="1135"/>
                  </a:cubicBezTo>
                  <a:cubicBezTo>
                    <a:pt x="6264" y="1135"/>
                    <a:pt x="6264" y="1135"/>
                    <a:pt x="6264" y="1135"/>
                  </a:cubicBezTo>
                  <a:cubicBezTo>
                    <a:pt x="6264" y="1207"/>
                    <a:pt x="6264" y="1207"/>
                    <a:pt x="6264" y="1207"/>
                  </a:cubicBezTo>
                  <a:cubicBezTo>
                    <a:pt x="6242" y="1207"/>
                    <a:pt x="6242" y="1207"/>
                    <a:pt x="6242" y="1207"/>
                  </a:cubicBezTo>
                  <a:cubicBezTo>
                    <a:pt x="6242" y="1181"/>
                    <a:pt x="6242" y="1181"/>
                    <a:pt x="6242" y="1181"/>
                  </a:cubicBezTo>
                  <a:cubicBezTo>
                    <a:pt x="6214" y="1181"/>
                    <a:pt x="6214" y="1181"/>
                    <a:pt x="6214" y="1181"/>
                  </a:cubicBezTo>
                  <a:cubicBezTo>
                    <a:pt x="6214" y="1098"/>
                    <a:pt x="6214" y="1098"/>
                    <a:pt x="6214" y="1098"/>
                  </a:cubicBezTo>
                  <a:cubicBezTo>
                    <a:pt x="6196" y="1098"/>
                    <a:pt x="6196" y="1098"/>
                    <a:pt x="6196" y="1098"/>
                  </a:cubicBezTo>
                  <a:cubicBezTo>
                    <a:pt x="6196" y="1048"/>
                    <a:pt x="6196" y="1048"/>
                    <a:pt x="6196" y="1048"/>
                  </a:cubicBezTo>
                  <a:cubicBezTo>
                    <a:pt x="6114" y="1039"/>
                    <a:pt x="6114" y="1039"/>
                    <a:pt x="6114" y="1039"/>
                  </a:cubicBezTo>
                  <a:cubicBezTo>
                    <a:pt x="6114" y="1024"/>
                    <a:pt x="6114" y="1024"/>
                    <a:pt x="6114" y="1024"/>
                  </a:cubicBezTo>
                  <a:cubicBezTo>
                    <a:pt x="5961" y="1014"/>
                    <a:pt x="5961" y="1014"/>
                    <a:pt x="5961" y="1014"/>
                  </a:cubicBezTo>
                  <a:cubicBezTo>
                    <a:pt x="5961" y="823"/>
                    <a:pt x="5961" y="823"/>
                    <a:pt x="5961" y="823"/>
                  </a:cubicBezTo>
                  <a:cubicBezTo>
                    <a:pt x="5826" y="790"/>
                    <a:pt x="5826" y="790"/>
                    <a:pt x="5826" y="790"/>
                  </a:cubicBezTo>
                  <a:cubicBezTo>
                    <a:pt x="5688" y="818"/>
                    <a:pt x="5688" y="818"/>
                    <a:pt x="5688" y="818"/>
                  </a:cubicBezTo>
                  <a:cubicBezTo>
                    <a:pt x="5688" y="1359"/>
                    <a:pt x="5688" y="1359"/>
                    <a:pt x="5688" y="1359"/>
                  </a:cubicBezTo>
                  <a:cubicBezTo>
                    <a:pt x="5605" y="1359"/>
                    <a:pt x="5605" y="1359"/>
                    <a:pt x="5605" y="1359"/>
                  </a:cubicBezTo>
                  <a:cubicBezTo>
                    <a:pt x="5605" y="451"/>
                    <a:pt x="5605" y="451"/>
                    <a:pt x="5605" y="451"/>
                  </a:cubicBezTo>
                  <a:cubicBezTo>
                    <a:pt x="5468" y="487"/>
                    <a:pt x="5468" y="487"/>
                    <a:pt x="5468" y="487"/>
                  </a:cubicBezTo>
                  <a:cubicBezTo>
                    <a:pt x="5468" y="1274"/>
                    <a:pt x="5468" y="1274"/>
                    <a:pt x="5468" y="1274"/>
                  </a:cubicBezTo>
                  <a:cubicBezTo>
                    <a:pt x="5414" y="1274"/>
                    <a:pt x="5414" y="1274"/>
                    <a:pt x="5414" y="1274"/>
                  </a:cubicBezTo>
                  <a:cubicBezTo>
                    <a:pt x="5414" y="683"/>
                    <a:pt x="5414" y="683"/>
                    <a:pt x="5414" y="683"/>
                  </a:cubicBezTo>
                  <a:cubicBezTo>
                    <a:pt x="5404" y="683"/>
                    <a:pt x="5404" y="683"/>
                    <a:pt x="5404" y="683"/>
                  </a:cubicBezTo>
                  <a:cubicBezTo>
                    <a:pt x="5404" y="674"/>
                    <a:pt x="5404" y="674"/>
                    <a:pt x="5404" y="674"/>
                  </a:cubicBezTo>
                  <a:cubicBezTo>
                    <a:pt x="5396" y="674"/>
                    <a:pt x="5396" y="674"/>
                    <a:pt x="5396" y="674"/>
                  </a:cubicBezTo>
                  <a:cubicBezTo>
                    <a:pt x="5396" y="655"/>
                    <a:pt x="5396" y="655"/>
                    <a:pt x="5396" y="655"/>
                  </a:cubicBezTo>
                  <a:cubicBezTo>
                    <a:pt x="5384" y="655"/>
                    <a:pt x="5384" y="655"/>
                    <a:pt x="5384" y="655"/>
                  </a:cubicBezTo>
                  <a:cubicBezTo>
                    <a:pt x="5384" y="634"/>
                    <a:pt x="5384" y="634"/>
                    <a:pt x="5384" y="634"/>
                  </a:cubicBezTo>
                  <a:cubicBezTo>
                    <a:pt x="5367" y="634"/>
                    <a:pt x="5367" y="634"/>
                    <a:pt x="5367" y="634"/>
                  </a:cubicBezTo>
                  <a:cubicBezTo>
                    <a:pt x="5367" y="615"/>
                    <a:pt x="5367" y="615"/>
                    <a:pt x="5367" y="615"/>
                  </a:cubicBezTo>
                  <a:cubicBezTo>
                    <a:pt x="5360" y="615"/>
                    <a:pt x="5360" y="615"/>
                    <a:pt x="5360" y="615"/>
                  </a:cubicBezTo>
                  <a:cubicBezTo>
                    <a:pt x="5360" y="593"/>
                    <a:pt x="5360" y="593"/>
                    <a:pt x="5360" y="593"/>
                  </a:cubicBezTo>
                  <a:cubicBezTo>
                    <a:pt x="5353" y="532"/>
                    <a:pt x="5353" y="532"/>
                    <a:pt x="5353" y="532"/>
                  </a:cubicBezTo>
                  <a:cubicBezTo>
                    <a:pt x="5346" y="593"/>
                    <a:pt x="5346" y="593"/>
                    <a:pt x="5346" y="593"/>
                  </a:cubicBezTo>
                  <a:cubicBezTo>
                    <a:pt x="5346" y="615"/>
                    <a:pt x="5346" y="615"/>
                    <a:pt x="5346" y="615"/>
                  </a:cubicBezTo>
                  <a:cubicBezTo>
                    <a:pt x="5339" y="615"/>
                    <a:pt x="5339" y="615"/>
                    <a:pt x="5339" y="615"/>
                  </a:cubicBezTo>
                  <a:cubicBezTo>
                    <a:pt x="5339" y="634"/>
                    <a:pt x="5339" y="634"/>
                    <a:pt x="5339" y="634"/>
                  </a:cubicBezTo>
                  <a:cubicBezTo>
                    <a:pt x="5322" y="634"/>
                    <a:pt x="5322" y="634"/>
                    <a:pt x="5322" y="634"/>
                  </a:cubicBezTo>
                  <a:cubicBezTo>
                    <a:pt x="5322" y="655"/>
                    <a:pt x="5322" y="655"/>
                    <a:pt x="5322" y="655"/>
                  </a:cubicBezTo>
                  <a:cubicBezTo>
                    <a:pt x="5310" y="655"/>
                    <a:pt x="5310" y="655"/>
                    <a:pt x="5310" y="655"/>
                  </a:cubicBezTo>
                  <a:cubicBezTo>
                    <a:pt x="5310" y="674"/>
                    <a:pt x="5310" y="674"/>
                    <a:pt x="5310" y="674"/>
                  </a:cubicBezTo>
                  <a:cubicBezTo>
                    <a:pt x="5302" y="674"/>
                    <a:pt x="5302" y="674"/>
                    <a:pt x="5302" y="674"/>
                  </a:cubicBezTo>
                  <a:cubicBezTo>
                    <a:pt x="5302" y="683"/>
                    <a:pt x="5302" y="683"/>
                    <a:pt x="5302" y="683"/>
                  </a:cubicBezTo>
                  <a:cubicBezTo>
                    <a:pt x="5292" y="683"/>
                    <a:pt x="5292" y="683"/>
                    <a:pt x="5292" y="683"/>
                  </a:cubicBezTo>
                  <a:cubicBezTo>
                    <a:pt x="5292" y="1274"/>
                    <a:pt x="5292" y="1274"/>
                    <a:pt x="5292" y="1274"/>
                  </a:cubicBezTo>
                  <a:cubicBezTo>
                    <a:pt x="5260" y="1274"/>
                    <a:pt x="5260" y="1274"/>
                    <a:pt x="5260" y="1274"/>
                  </a:cubicBezTo>
                  <a:cubicBezTo>
                    <a:pt x="5260" y="792"/>
                    <a:pt x="5260" y="792"/>
                    <a:pt x="5260" y="792"/>
                  </a:cubicBezTo>
                  <a:cubicBezTo>
                    <a:pt x="5098" y="792"/>
                    <a:pt x="5098" y="792"/>
                    <a:pt x="5098" y="792"/>
                  </a:cubicBezTo>
                  <a:cubicBezTo>
                    <a:pt x="5073" y="817"/>
                    <a:pt x="5073" y="817"/>
                    <a:pt x="5073" y="817"/>
                  </a:cubicBezTo>
                  <a:cubicBezTo>
                    <a:pt x="5073" y="1219"/>
                    <a:pt x="5073" y="1219"/>
                    <a:pt x="5073" y="1219"/>
                  </a:cubicBezTo>
                  <a:cubicBezTo>
                    <a:pt x="5044" y="1219"/>
                    <a:pt x="5044" y="1219"/>
                    <a:pt x="5044" y="1219"/>
                  </a:cubicBezTo>
                  <a:cubicBezTo>
                    <a:pt x="5031" y="1237"/>
                    <a:pt x="5031" y="1237"/>
                    <a:pt x="5031" y="1237"/>
                  </a:cubicBezTo>
                  <a:cubicBezTo>
                    <a:pt x="5031" y="1419"/>
                    <a:pt x="5031" y="1419"/>
                    <a:pt x="5031" y="1419"/>
                  </a:cubicBezTo>
                  <a:cubicBezTo>
                    <a:pt x="5007" y="1419"/>
                    <a:pt x="5007" y="1419"/>
                    <a:pt x="5007" y="1419"/>
                  </a:cubicBezTo>
                  <a:cubicBezTo>
                    <a:pt x="5007" y="1089"/>
                    <a:pt x="5007" y="1089"/>
                    <a:pt x="5007" y="1089"/>
                  </a:cubicBezTo>
                  <a:cubicBezTo>
                    <a:pt x="4993" y="1089"/>
                    <a:pt x="4993" y="1089"/>
                    <a:pt x="4993" y="1089"/>
                  </a:cubicBezTo>
                  <a:cubicBezTo>
                    <a:pt x="4993" y="1050"/>
                    <a:pt x="4993" y="1050"/>
                    <a:pt x="4993" y="1050"/>
                  </a:cubicBezTo>
                  <a:cubicBezTo>
                    <a:pt x="4981" y="1050"/>
                    <a:pt x="4981" y="1050"/>
                    <a:pt x="4981" y="1050"/>
                  </a:cubicBezTo>
                  <a:cubicBezTo>
                    <a:pt x="4981" y="1026"/>
                    <a:pt x="4981" y="1026"/>
                    <a:pt x="4981" y="1026"/>
                  </a:cubicBezTo>
                  <a:cubicBezTo>
                    <a:pt x="4959" y="1026"/>
                    <a:pt x="4959" y="1026"/>
                    <a:pt x="4959" y="1026"/>
                  </a:cubicBezTo>
                  <a:cubicBezTo>
                    <a:pt x="4945" y="1016"/>
                    <a:pt x="4945" y="1016"/>
                    <a:pt x="4945" y="1016"/>
                  </a:cubicBezTo>
                  <a:cubicBezTo>
                    <a:pt x="4945" y="887"/>
                    <a:pt x="4945" y="887"/>
                    <a:pt x="4945" y="887"/>
                  </a:cubicBezTo>
                  <a:cubicBezTo>
                    <a:pt x="4841" y="919"/>
                    <a:pt x="4841" y="919"/>
                    <a:pt x="4841" y="919"/>
                  </a:cubicBezTo>
                  <a:cubicBezTo>
                    <a:pt x="4819" y="902"/>
                    <a:pt x="4819" y="902"/>
                    <a:pt x="4819" y="902"/>
                  </a:cubicBezTo>
                  <a:cubicBezTo>
                    <a:pt x="4819" y="685"/>
                    <a:pt x="4819" y="685"/>
                    <a:pt x="4819" y="685"/>
                  </a:cubicBezTo>
                  <a:cubicBezTo>
                    <a:pt x="4750" y="668"/>
                    <a:pt x="4750" y="668"/>
                    <a:pt x="4750" y="668"/>
                  </a:cubicBezTo>
                  <a:cubicBezTo>
                    <a:pt x="4616" y="723"/>
                    <a:pt x="4616" y="723"/>
                    <a:pt x="4616" y="723"/>
                  </a:cubicBezTo>
                  <a:cubicBezTo>
                    <a:pt x="4616" y="734"/>
                    <a:pt x="4616" y="734"/>
                    <a:pt x="4616" y="734"/>
                  </a:cubicBezTo>
                  <a:cubicBezTo>
                    <a:pt x="4593" y="720"/>
                    <a:pt x="4593" y="720"/>
                    <a:pt x="4593" y="720"/>
                  </a:cubicBezTo>
                  <a:cubicBezTo>
                    <a:pt x="4574" y="720"/>
                    <a:pt x="4574" y="720"/>
                    <a:pt x="4574" y="720"/>
                  </a:cubicBezTo>
                  <a:cubicBezTo>
                    <a:pt x="4574" y="739"/>
                    <a:pt x="4574" y="739"/>
                    <a:pt x="4574" y="739"/>
                  </a:cubicBezTo>
                  <a:cubicBezTo>
                    <a:pt x="4551" y="739"/>
                    <a:pt x="4551" y="739"/>
                    <a:pt x="4551" y="739"/>
                  </a:cubicBezTo>
                  <a:cubicBezTo>
                    <a:pt x="4551" y="807"/>
                    <a:pt x="4551" y="807"/>
                    <a:pt x="4551" y="807"/>
                  </a:cubicBezTo>
                  <a:cubicBezTo>
                    <a:pt x="4540" y="807"/>
                    <a:pt x="4540" y="807"/>
                    <a:pt x="4540" y="807"/>
                  </a:cubicBezTo>
                  <a:cubicBezTo>
                    <a:pt x="4540" y="1250"/>
                    <a:pt x="4540" y="1250"/>
                    <a:pt x="4540" y="1250"/>
                  </a:cubicBezTo>
                  <a:cubicBezTo>
                    <a:pt x="4523" y="1250"/>
                    <a:pt x="4523" y="1250"/>
                    <a:pt x="4523" y="1250"/>
                  </a:cubicBezTo>
                  <a:cubicBezTo>
                    <a:pt x="4516" y="1237"/>
                    <a:pt x="4516" y="1237"/>
                    <a:pt x="4516" y="1237"/>
                  </a:cubicBezTo>
                  <a:cubicBezTo>
                    <a:pt x="4516" y="1205"/>
                    <a:pt x="4516" y="1205"/>
                    <a:pt x="4516" y="1205"/>
                  </a:cubicBezTo>
                  <a:cubicBezTo>
                    <a:pt x="4499" y="1205"/>
                    <a:pt x="4499" y="1205"/>
                    <a:pt x="4499" y="1205"/>
                  </a:cubicBezTo>
                  <a:cubicBezTo>
                    <a:pt x="4499" y="1238"/>
                    <a:pt x="4499" y="1238"/>
                    <a:pt x="4499" y="1238"/>
                  </a:cubicBezTo>
                  <a:cubicBezTo>
                    <a:pt x="4495" y="1234"/>
                    <a:pt x="4495" y="1234"/>
                    <a:pt x="4495" y="1234"/>
                  </a:cubicBezTo>
                  <a:cubicBezTo>
                    <a:pt x="4495" y="1245"/>
                    <a:pt x="4495" y="1245"/>
                    <a:pt x="4495" y="1245"/>
                  </a:cubicBezTo>
                  <a:cubicBezTo>
                    <a:pt x="4482" y="1245"/>
                    <a:pt x="4482" y="1245"/>
                    <a:pt x="4482" y="1245"/>
                  </a:cubicBezTo>
                  <a:cubicBezTo>
                    <a:pt x="4482" y="1255"/>
                    <a:pt x="4482" y="1255"/>
                    <a:pt x="4482" y="1255"/>
                  </a:cubicBezTo>
                  <a:cubicBezTo>
                    <a:pt x="4474" y="1255"/>
                    <a:pt x="4474" y="1255"/>
                    <a:pt x="4474" y="1255"/>
                  </a:cubicBezTo>
                  <a:cubicBezTo>
                    <a:pt x="4474" y="1263"/>
                    <a:pt x="4474" y="1263"/>
                    <a:pt x="4474" y="1263"/>
                  </a:cubicBezTo>
                  <a:cubicBezTo>
                    <a:pt x="4452" y="1263"/>
                    <a:pt x="4452" y="1263"/>
                    <a:pt x="4452" y="1263"/>
                  </a:cubicBezTo>
                  <a:cubicBezTo>
                    <a:pt x="4452" y="1251"/>
                    <a:pt x="4452" y="1251"/>
                    <a:pt x="4452" y="1251"/>
                  </a:cubicBezTo>
                  <a:cubicBezTo>
                    <a:pt x="4468" y="1248"/>
                    <a:pt x="4468" y="1248"/>
                    <a:pt x="4468" y="1248"/>
                  </a:cubicBezTo>
                  <a:cubicBezTo>
                    <a:pt x="4468" y="1242"/>
                    <a:pt x="4468" y="1242"/>
                    <a:pt x="4468" y="1242"/>
                  </a:cubicBezTo>
                  <a:cubicBezTo>
                    <a:pt x="4407" y="1242"/>
                    <a:pt x="4407" y="1242"/>
                    <a:pt x="4407" y="1242"/>
                  </a:cubicBezTo>
                  <a:cubicBezTo>
                    <a:pt x="4409" y="1247"/>
                    <a:pt x="4409" y="1247"/>
                    <a:pt x="4409" y="1247"/>
                  </a:cubicBezTo>
                  <a:cubicBezTo>
                    <a:pt x="4421" y="1249"/>
                    <a:pt x="4421" y="1249"/>
                    <a:pt x="4421" y="1249"/>
                  </a:cubicBezTo>
                  <a:cubicBezTo>
                    <a:pt x="4421" y="1260"/>
                    <a:pt x="4421" y="1260"/>
                    <a:pt x="4421" y="1260"/>
                  </a:cubicBezTo>
                  <a:cubicBezTo>
                    <a:pt x="4398" y="1265"/>
                    <a:pt x="4398" y="1265"/>
                    <a:pt x="4398" y="1265"/>
                  </a:cubicBezTo>
                  <a:cubicBezTo>
                    <a:pt x="4369" y="1201"/>
                    <a:pt x="4369" y="1201"/>
                    <a:pt x="4369" y="1201"/>
                  </a:cubicBezTo>
                  <a:cubicBezTo>
                    <a:pt x="4369" y="1161"/>
                    <a:pt x="4369" y="1161"/>
                    <a:pt x="4369" y="1161"/>
                  </a:cubicBezTo>
                  <a:cubicBezTo>
                    <a:pt x="4369" y="948"/>
                    <a:pt x="4369" y="948"/>
                    <a:pt x="4369" y="948"/>
                  </a:cubicBezTo>
                  <a:cubicBezTo>
                    <a:pt x="4369" y="948"/>
                    <a:pt x="4379" y="944"/>
                    <a:pt x="4379" y="932"/>
                  </a:cubicBezTo>
                  <a:cubicBezTo>
                    <a:pt x="4379" y="920"/>
                    <a:pt x="4346" y="917"/>
                    <a:pt x="4333" y="917"/>
                  </a:cubicBezTo>
                  <a:cubicBezTo>
                    <a:pt x="4320" y="917"/>
                    <a:pt x="4287" y="920"/>
                    <a:pt x="4287" y="932"/>
                  </a:cubicBezTo>
                  <a:cubicBezTo>
                    <a:pt x="4287" y="944"/>
                    <a:pt x="4297" y="948"/>
                    <a:pt x="4297" y="948"/>
                  </a:cubicBezTo>
                  <a:cubicBezTo>
                    <a:pt x="4297" y="1161"/>
                    <a:pt x="4297" y="1161"/>
                    <a:pt x="4297" y="1161"/>
                  </a:cubicBezTo>
                  <a:cubicBezTo>
                    <a:pt x="4286" y="1161"/>
                    <a:pt x="4286" y="1161"/>
                    <a:pt x="4286" y="1161"/>
                  </a:cubicBezTo>
                  <a:cubicBezTo>
                    <a:pt x="4286" y="1131"/>
                    <a:pt x="4286" y="1131"/>
                    <a:pt x="4286" y="1131"/>
                  </a:cubicBezTo>
                  <a:cubicBezTo>
                    <a:pt x="4238" y="1091"/>
                    <a:pt x="4238" y="1091"/>
                    <a:pt x="4238" y="1091"/>
                  </a:cubicBezTo>
                  <a:cubicBezTo>
                    <a:pt x="4238" y="974"/>
                    <a:pt x="4238" y="974"/>
                    <a:pt x="4238" y="974"/>
                  </a:cubicBezTo>
                  <a:cubicBezTo>
                    <a:pt x="4223" y="974"/>
                    <a:pt x="4223" y="974"/>
                    <a:pt x="4223" y="974"/>
                  </a:cubicBezTo>
                  <a:cubicBezTo>
                    <a:pt x="4166" y="1010"/>
                    <a:pt x="4166" y="1010"/>
                    <a:pt x="4166" y="1010"/>
                  </a:cubicBezTo>
                  <a:cubicBezTo>
                    <a:pt x="4166" y="995"/>
                    <a:pt x="4166" y="995"/>
                    <a:pt x="4166" y="995"/>
                  </a:cubicBezTo>
                  <a:cubicBezTo>
                    <a:pt x="4087" y="995"/>
                    <a:pt x="4087" y="995"/>
                    <a:pt x="4087" y="995"/>
                  </a:cubicBezTo>
                  <a:cubicBezTo>
                    <a:pt x="4087" y="1012"/>
                    <a:pt x="4087" y="1012"/>
                    <a:pt x="4087" y="1012"/>
                  </a:cubicBezTo>
                  <a:cubicBezTo>
                    <a:pt x="4069" y="1012"/>
                    <a:pt x="4069" y="1012"/>
                    <a:pt x="4069" y="1012"/>
                  </a:cubicBezTo>
                  <a:cubicBezTo>
                    <a:pt x="4069" y="1130"/>
                    <a:pt x="4069" y="1130"/>
                    <a:pt x="4069" y="1130"/>
                  </a:cubicBezTo>
                  <a:cubicBezTo>
                    <a:pt x="4046" y="1117"/>
                    <a:pt x="4046" y="1117"/>
                    <a:pt x="4046" y="1117"/>
                  </a:cubicBezTo>
                  <a:cubicBezTo>
                    <a:pt x="4046" y="1088"/>
                    <a:pt x="4046" y="1088"/>
                    <a:pt x="4046" y="1088"/>
                  </a:cubicBezTo>
                  <a:cubicBezTo>
                    <a:pt x="4039" y="1088"/>
                    <a:pt x="4039" y="1088"/>
                    <a:pt x="4039" y="1088"/>
                  </a:cubicBezTo>
                  <a:cubicBezTo>
                    <a:pt x="4039" y="1118"/>
                    <a:pt x="4039" y="1118"/>
                    <a:pt x="4039" y="1118"/>
                  </a:cubicBezTo>
                  <a:cubicBezTo>
                    <a:pt x="4032" y="1118"/>
                    <a:pt x="4032" y="1118"/>
                    <a:pt x="4032" y="1118"/>
                  </a:cubicBezTo>
                  <a:cubicBezTo>
                    <a:pt x="4032" y="1061"/>
                    <a:pt x="4032" y="1061"/>
                    <a:pt x="4032" y="1061"/>
                  </a:cubicBezTo>
                  <a:cubicBezTo>
                    <a:pt x="3989" y="1061"/>
                    <a:pt x="3989" y="1061"/>
                    <a:pt x="3989" y="1061"/>
                  </a:cubicBezTo>
                  <a:cubicBezTo>
                    <a:pt x="3989" y="1052"/>
                    <a:pt x="3984" y="1018"/>
                    <a:pt x="3943" y="995"/>
                  </a:cubicBezTo>
                  <a:cubicBezTo>
                    <a:pt x="3943" y="975"/>
                    <a:pt x="3943" y="975"/>
                    <a:pt x="3943" y="975"/>
                  </a:cubicBezTo>
                  <a:cubicBezTo>
                    <a:pt x="3933" y="975"/>
                    <a:pt x="3933" y="975"/>
                    <a:pt x="3933" y="975"/>
                  </a:cubicBezTo>
                  <a:cubicBezTo>
                    <a:pt x="3923" y="975"/>
                    <a:pt x="3923" y="975"/>
                    <a:pt x="3923" y="975"/>
                  </a:cubicBezTo>
                  <a:cubicBezTo>
                    <a:pt x="3923" y="995"/>
                    <a:pt x="3923" y="995"/>
                    <a:pt x="3923" y="995"/>
                  </a:cubicBezTo>
                  <a:cubicBezTo>
                    <a:pt x="3882" y="1018"/>
                    <a:pt x="3877" y="1052"/>
                    <a:pt x="3877" y="1061"/>
                  </a:cubicBezTo>
                  <a:cubicBezTo>
                    <a:pt x="3877" y="1070"/>
                    <a:pt x="3885" y="1078"/>
                    <a:pt x="3885" y="1078"/>
                  </a:cubicBezTo>
                  <a:cubicBezTo>
                    <a:pt x="3859" y="1078"/>
                    <a:pt x="3859" y="1078"/>
                    <a:pt x="3859" y="1078"/>
                  </a:cubicBezTo>
                  <a:cubicBezTo>
                    <a:pt x="3846" y="1078"/>
                    <a:pt x="3846" y="1078"/>
                    <a:pt x="3846" y="1078"/>
                  </a:cubicBezTo>
                  <a:cubicBezTo>
                    <a:pt x="3809" y="1051"/>
                    <a:pt x="3809" y="1051"/>
                    <a:pt x="3809" y="1051"/>
                  </a:cubicBezTo>
                  <a:cubicBezTo>
                    <a:pt x="3781" y="1070"/>
                    <a:pt x="3781" y="1070"/>
                    <a:pt x="3781" y="1070"/>
                  </a:cubicBezTo>
                  <a:cubicBezTo>
                    <a:pt x="3770" y="1080"/>
                    <a:pt x="3770" y="1080"/>
                    <a:pt x="3770" y="1080"/>
                  </a:cubicBezTo>
                  <a:cubicBezTo>
                    <a:pt x="3742" y="1080"/>
                    <a:pt x="3742" y="1080"/>
                    <a:pt x="3742" y="1080"/>
                  </a:cubicBezTo>
                  <a:cubicBezTo>
                    <a:pt x="3742" y="1095"/>
                    <a:pt x="3742" y="1095"/>
                    <a:pt x="3742" y="1095"/>
                  </a:cubicBezTo>
                  <a:cubicBezTo>
                    <a:pt x="3759" y="1095"/>
                    <a:pt x="3763" y="1109"/>
                    <a:pt x="3763" y="1109"/>
                  </a:cubicBezTo>
                  <a:cubicBezTo>
                    <a:pt x="3763" y="1133"/>
                    <a:pt x="3763" y="1133"/>
                    <a:pt x="3763" y="1133"/>
                  </a:cubicBezTo>
                  <a:cubicBezTo>
                    <a:pt x="3734" y="1133"/>
                    <a:pt x="3734" y="1133"/>
                    <a:pt x="3734" y="1133"/>
                  </a:cubicBezTo>
                  <a:cubicBezTo>
                    <a:pt x="3734" y="1123"/>
                    <a:pt x="3734" y="1123"/>
                    <a:pt x="3734" y="1123"/>
                  </a:cubicBezTo>
                  <a:cubicBezTo>
                    <a:pt x="3673" y="1123"/>
                    <a:pt x="3673" y="1123"/>
                    <a:pt x="3673" y="1123"/>
                  </a:cubicBezTo>
                  <a:cubicBezTo>
                    <a:pt x="3673" y="1147"/>
                    <a:pt x="3673" y="1147"/>
                    <a:pt x="3673" y="1147"/>
                  </a:cubicBezTo>
                  <a:cubicBezTo>
                    <a:pt x="3635" y="1147"/>
                    <a:pt x="3635" y="1147"/>
                    <a:pt x="3635" y="1147"/>
                  </a:cubicBezTo>
                  <a:cubicBezTo>
                    <a:pt x="3635" y="1405"/>
                    <a:pt x="3635" y="1405"/>
                    <a:pt x="3635" y="1405"/>
                  </a:cubicBezTo>
                  <a:cubicBezTo>
                    <a:pt x="3585" y="1405"/>
                    <a:pt x="3585" y="1405"/>
                    <a:pt x="3585" y="1405"/>
                  </a:cubicBezTo>
                  <a:cubicBezTo>
                    <a:pt x="3585" y="1415"/>
                    <a:pt x="3585" y="1415"/>
                    <a:pt x="3585" y="1415"/>
                  </a:cubicBezTo>
                  <a:cubicBezTo>
                    <a:pt x="3576" y="1415"/>
                    <a:pt x="3576" y="1415"/>
                    <a:pt x="3576" y="1415"/>
                  </a:cubicBezTo>
                  <a:cubicBezTo>
                    <a:pt x="3576" y="1437"/>
                    <a:pt x="3576" y="1437"/>
                    <a:pt x="3576" y="1437"/>
                  </a:cubicBezTo>
                  <a:cubicBezTo>
                    <a:pt x="3565" y="1437"/>
                    <a:pt x="3565" y="1437"/>
                    <a:pt x="3565" y="1437"/>
                  </a:cubicBezTo>
                  <a:cubicBezTo>
                    <a:pt x="3565" y="1403"/>
                    <a:pt x="3565" y="1403"/>
                    <a:pt x="3565" y="1403"/>
                  </a:cubicBezTo>
                  <a:cubicBezTo>
                    <a:pt x="3528" y="1403"/>
                    <a:pt x="3528" y="1403"/>
                    <a:pt x="3528" y="1403"/>
                  </a:cubicBezTo>
                  <a:cubicBezTo>
                    <a:pt x="3528" y="1259"/>
                    <a:pt x="3528" y="1259"/>
                    <a:pt x="3528" y="1259"/>
                  </a:cubicBezTo>
                  <a:cubicBezTo>
                    <a:pt x="3478" y="1259"/>
                    <a:pt x="3478" y="1259"/>
                    <a:pt x="3478" y="1259"/>
                  </a:cubicBezTo>
                  <a:cubicBezTo>
                    <a:pt x="3478" y="1245"/>
                    <a:pt x="3478" y="1245"/>
                    <a:pt x="3478" y="1245"/>
                  </a:cubicBezTo>
                  <a:cubicBezTo>
                    <a:pt x="3463" y="1245"/>
                    <a:pt x="3463" y="1245"/>
                    <a:pt x="3463" y="1245"/>
                  </a:cubicBezTo>
                  <a:cubicBezTo>
                    <a:pt x="3463" y="1255"/>
                    <a:pt x="3463" y="1255"/>
                    <a:pt x="3463" y="1255"/>
                  </a:cubicBezTo>
                  <a:cubicBezTo>
                    <a:pt x="3455" y="1255"/>
                    <a:pt x="3455" y="1255"/>
                    <a:pt x="3455" y="1255"/>
                  </a:cubicBezTo>
                  <a:cubicBezTo>
                    <a:pt x="3456" y="1251"/>
                    <a:pt x="3456" y="1248"/>
                    <a:pt x="3456" y="1245"/>
                  </a:cubicBezTo>
                  <a:cubicBezTo>
                    <a:pt x="3456" y="1211"/>
                    <a:pt x="3436" y="1182"/>
                    <a:pt x="3407" y="1168"/>
                  </a:cubicBezTo>
                  <a:cubicBezTo>
                    <a:pt x="3407" y="700"/>
                    <a:pt x="3407" y="700"/>
                    <a:pt x="3407" y="700"/>
                  </a:cubicBezTo>
                  <a:cubicBezTo>
                    <a:pt x="3431" y="687"/>
                    <a:pt x="3447" y="662"/>
                    <a:pt x="3447" y="634"/>
                  </a:cubicBezTo>
                  <a:cubicBezTo>
                    <a:pt x="3447" y="597"/>
                    <a:pt x="3421" y="567"/>
                    <a:pt x="3387" y="560"/>
                  </a:cubicBezTo>
                  <a:cubicBezTo>
                    <a:pt x="3383" y="429"/>
                    <a:pt x="3383" y="429"/>
                    <a:pt x="3383" y="429"/>
                  </a:cubicBezTo>
                  <a:cubicBezTo>
                    <a:pt x="3391" y="425"/>
                    <a:pt x="3397" y="417"/>
                    <a:pt x="3397" y="407"/>
                  </a:cubicBezTo>
                  <a:cubicBezTo>
                    <a:pt x="3397" y="400"/>
                    <a:pt x="3394" y="393"/>
                    <a:pt x="3390" y="389"/>
                  </a:cubicBezTo>
                  <a:cubicBezTo>
                    <a:pt x="3390" y="372"/>
                    <a:pt x="3390" y="372"/>
                    <a:pt x="3390" y="372"/>
                  </a:cubicBezTo>
                  <a:cubicBezTo>
                    <a:pt x="3382" y="372"/>
                    <a:pt x="3382" y="372"/>
                    <a:pt x="3382" y="372"/>
                  </a:cubicBezTo>
                  <a:cubicBezTo>
                    <a:pt x="3382" y="269"/>
                    <a:pt x="3382" y="269"/>
                    <a:pt x="3382" y="269"/>
                  </a:cubicBezTo>
                  <a:cubicBezTo>
                    <a:pt x="3377" y="269"/>
                    <a:pt x="3377" y="269"/>
                    <a:pt x="3377" y="269"/>
                  </a:cubicBezTo>
                  <a:cubicBezTo>
                    <a:pt x="3377" y="187"/>
                    <a:pt x="3377" y="187"/>
                    <a:pt x="3377" y="187"/>
                  </a:cubicBezTo>
                  <a:cubicBezTo>
                    <a:pt x="3377" y="187"/>
                    <a:pt x="3385" y="187"/>
                    <a:pt x="3385" y="177"/>
                  </a:cubicBezTo>
                  <a:cubicBezTo>
                    <a:pt x="3385" y="167"/>
                    <a:pt x="3377" y="170"/>
                    <a:pt x="3377" y="170"/>
                  </a:cubicBezTo>
                  <a:cubicBezTo>
                    <a:pt x="3372" y="0"/>
                    <a:pt x="3372" y="0"/>
                    <a:pt x="3372" y="0"/>
                  </a:cubicBezTo>
                  <a:cubicBezTo>
                    <a:pt x="3367" y="170"/>
                    <a:pt x="3367" y="170"/>
                    <a:pt x="3367" y="170"/>
                  </a:cubicBezTo>
                  <a:cubicBezTo>
                    <a:pt x="3367" y="170"/>
                    <a:pt x="3359" y="167"/>
                    <a:pt x="3359" y="177"/>
                  </a:cubicBezTo>
                  <a:cubicBezTo>
                    <a:pt x="3359" y="187"/>
                    <a:pt x="3367" y="187"/>
                    <a:pt x="3367" y="187"/>
                  </a:cubicBezTo>
                  <a:cubicBezTo>
                    <a:pt x="3367" y="269"/>
                    <a:pt x="3367" y="269"/>
                    <a:pt x="3367" y="269"/>
                  </a:cubicBezTo>
                  <a:cubicBezTo>
                    <a:pt x="3362" y="269"/>
                    <a:pt x="3362" y="269"/>
                    <a:pt x="3362" y="269"/>
                  </a:cubicBezTo>
                  <a:cubicBezTo>
                    <a:pt x="3362" y="372"/>
                    <a:pt x="3362" y="372"/>
                    <a:pt x="3362" y="372"/>
                  </a:cubicBezTo>
                  <a:cubicBezTo>
                    <a:pt x="3354" y="372"/>
                    <a:pt x="3354" y="372"/>
                    <a:pt x="3354" y="372"/>
                  </a:cubicBezTo>
                  <a:cubicBezTo>
                    <a:pt x="3354" y="389"/>
                    <a:pt x="3354" y="389"/>
                    <a:pt x="3354" y="389"/>
                  </a:cubicBezTo>
                  <a:cubicBezTo>
                    <a:pt x="3350" y="393"/>
                    <a:pt x="3347" y="400"/>
                    <a:pt x="3347" y="407"/>
                  </a:cubicBezTo>
                  <a:cubicBezTo>
                    <a:pt x="3347" y="417"/>
                    <a:pt x="3353" y="425"/>
                    <a:pt x="3361" y="429"/>
                  </a:cubicBezTo>
                  <a:cubicBezTo>
                    <a:pt x="3357" y="560"/>
                    <a:pt x="3357" y="560"/>
                    <a:pt x="3357" y="560"/>
                  </a:cubicBezTo>
                  <a:cubicBezTo>
                    <a:pt x="3323" y="567"/>
                    <a:pt x="3297" y="597"/>
                    <a:pt x="3297" y="634"/>
                  </a:cubicBezTo>
                  <a:cubicBezTo>
                    <a:pt x="3297" y="659"/>
                    <a:pt x="3310" y="681"/>
                    <a:pt x="3329" y="695"/>
                  </a:cubicBezTo>
                  <a:cubicBezTo>
                    <a:pt x="3329" y="1173"/>
                    <a:pt x="3329" y="1173"/>
                    <a:pt x="3329" y="1173"/>
                  </a:cubicBezTo>
                  <a:cubicBezTo>
                    <a:pt x="3304" y="1187"/>
                    <a:pt x="3288" y="1214"/>
                    <a:pt x="3288" y="1245"/>
                  </a:cubicBezTo>
                  <a:cubicBezTo>
                    <a:pt x="3288" y="1275"/>
                    <a:pt x="3304" y="1302"/>
                    <a:pt x="3329" y="1317"/>
                  </a:cubicBezTo>
                  <a:cubicBezTo>
                    <a:pt x="3329" y="1343"/>
                    <a:pt x="3329" y="1343"/>
                    <a:pt x="3329" y="1343"/>
                  </a:cubicBezTo>
                  <a:cubicBezTo>
                    <a:pt x="3287" y="1479"/>
                    <a:pt x="3287" y="1479"/>
                    <a:pt x="3287" y="1479"/>
                  </a:cubicBezTo>
                  <a:cubicBezTo>
                    <a:pt x="3180" y="1479"/>
                    <a:pt x="3180" y="1479"/>
                    <a:pt x="3180" y="1479"/>
                  </a:cubicBezTo>
                  <a:cubicBezTo>
                    <a:pt x="3180" y="1420"/>
                    <a:pt x="3180" y="1420"/>
                    <a:pt x="3180" y="1420"/>
                  </a:cubicBezTo>
                  <a:cubicBezTo>
                    <a:pt x="3132" y="1420"/>
                    <a:pt x="3132" y="1420"/>
                    <a:pt x="3132" y="1420"/>
                  </a:cubicBezTo>
                  <a:cubicBezTo>
                    <a:pt x="3132" y="1479"/>
                    <a:pt x="3132" y="1479"/>
                    <a:pt x="3132" y="1479"/>
                  </a:cubicBezTo>
                  <a:cubicBezTo>
                    <a:pt x="2997" y="1479"/>
                    <a:pt x="2997" y="1479"/>
                    <a:pt x="2997" y="1479"/>
                  </a:cubicBezTo>
                  <a:cubicBezTo>
                    <a:pt x="2997" y="1395"/>
                    <a:pt x="2997" y="1395"/>
                    <a:pt x="2997" y="1395"/>
                  </a:cubicBezTo>
                  <a:cubicBezTo>
                    <a:pt x="2850" y="1372"/>
                    <a:pt x="2850" y="1372"/>
                    <a:pt x="2850" y="1372"/>
                  </a:cubicBezTo>
                  <a:cubicBezTo>
                    <a:pt x="2850" y="1279"/>
                    <a:pt x="2850" y="1279"/>
                    <a:pt x="2850" y="1279"/>
                  </a:cubicBezTo>
                  <a:cubicBezTo>
                    <a:pt x="2844" y="1271"/>
                    <a:pt x="2844" y="1271"/>
                    <a:pt x="2844" y="1271"/>
                  </a:cubicBezTo>
                  <a:cubicBezTo>
                    <a:pt x="2844" y="1227"/>
                    <a:pt x="2844" y="1227"/>
                    <a:pt x="2844" y="1227"/>
                  </a:cubicBezTo>
                  <a:cubicBezTo>
                    <a:pt x="2838" y="1223"/>
                    <a:pt x="2838" y="1223"/>
                    <a:pt x="2838" y="1223"/>
                  </a:cubicBezTo>
                  <a:cubicBezTo>
                    <a:pt x="2838" y="1194"/>
                    <a:pt x="2838" y="1194"/>
                    <a:pt x="2838" y="1194"/>
                  </a:cubicBezTo>
                  <a:cubicBezTo>
                    <a:pt x="2818" y="1177"/>
                    <a:pt x="2818" y="1177"/>
                    <a:pt x="2818" y="1177"/>
                  </a:cubicBezTo>
                  <a:cubicBezTo>
                    <a:pt x="2803" y="1177"/>
                    <a:pt x="2803" y="1177"/>
                    <a:pt x="2803" y="1177"/>
                  </a:cubicBezTo>
                  <a:cubicBezTo>
                    <a:pt x="2797" y="1119"/>
                    <a:pt x="2797" y="1119"/>
                    <a:pt x="2797" y="1119"/>
                  </a:cubicBezTo>
                  <a:cubicBezTo>
                    <a:pt x="2791" y="1177"/>
                    <a:pt x="2791" y="1177"/>
                    <a:pt x="2791" y="1177"/>
                  </a:cubicBezTo>
                  <a:cubicBezTo>
                    <a:pt x="2776" y="1177"/>
                    <a:pt x="2776" y="1177"/>
                    <a:pt x="2776" y="1177"/>
                  </a:cubicBezTo>
                  <a:cubicBezTo>
                    <a:pt x="2756" y="1194"/>
                    <a:pt x="2756" y="1194"/>
                    <a:pt x="2756" y="1194"/>
                  </a:cubicBezTo>
                  <a:cubicBezTo>
                    <a:pt x="2756" y="1223"/>
                    <a:pt x="2756" y="1223"/>
                    <a:pt x="2756" y="1223"/>
                  </a:cubicBezTo>
                  <a:cubicBezTo>
                    <a:pt x="2750" y="1227"/>
                    <a:pt x="2750" y="1227"/>
                    <a:pt x="2750" y="1227"/>
                  </a:cubicBezTo>
                  <a:cubicBezTo>
                    <a:pt x="2750" y="1271"/>
                    <a:pt x="2750" y="1271"/>
                    <a:pt x="2750" y="1271"/>
                  </a:cubicBezTo>
                  <a:cubicBezTo>
                    <a:pt x="2744" y="1279"/>
                    <a:pt x="2744" y="1279"/>
                    <a:pt x="2744" y="1279"/>
                  </a:cubicBezTo>
                  <a:cubicBezTo>
                    <a:pt x="2744" y="1341"/>
                    <a:pt x="2744" y="1341"/>
                    <a:pt x="2744" y="1341"/>
                  </a:cubicBezTo>
                  <a:cubicBezTo>
                    <a:pt x="2744" y="1341"/>
                    <a:pt x="2733" y="1330"/>
                    <a:pt x="2701" y="1330"/>
                  </a:cubicBezTo>
                  <a:cubicBezTo>
                    <a:pt x="2658" y="1330"/>
                    <a:pt x="2628" y="1372"/>
                    <a:pt x="2628" y="1372"/>
                  </a:cubicBezTo>
                  <a:cubicBezTo>
                    <a:pt x="2572" y="1372"/>
                    <a:pt x="2572" y="1372"/>
                    <a:pt x="2572" y="1372"/>
                  </a:cubicBezTo>
                  <a:cubicBezTo>
                    <a:pt x="2572" y="1389"/>
                    <a:pt x="2572" y="1389"/>
                    <a:pt x="2572" y="1389"/>
                  </a:cubicBezTo>
                  <a:cubicBezTo>
                    <a:pt x="2553" y="1389"/>
                    <a:pt x="2553" y="1389"/>
                    <a:pt x="2553" y="1389"/>
                  </a:cubicBezTo>
                  <a:cubicBezTo>
                    <a:pt x="2553" y="1382"/>
                    <a:pt x="2553" y="1382"/>
                    <a:pt x="2553" y="1382"/>
                  </a:cubicBezTo>
                  <a:cubicBezTo>
                    <a:pt x="2510" y="1382"/>
                    <a:pt x="2510" y="1382"/>
                    <a:pt x="2510" y="1382"/>
                  </a:cubicBezTo>
                  <a:cubicBezTo>
                    <a:pt x="2502" y="1393"/>
                    <a:pt x="2502" y="1393"/>
                    <a:pt x="2502" y="1393"/>
                  </a:cubicBezTo>
                  <a:cubicBezTo>
                    <a:pt x="2478" y="1393"/>
                    <a:pt x="2478" y="1393"/>
                    <a:pt x="2478" y="1393"/>
                  </a:cubicBezTo>
                  <a:cubicBezTo>
                    <a:pt x="2478" y="1402"/>
                    <a:pt x="2478" y="1402"/>
                    <a:pt x="2478" y="1402"/>
                  </a:cubicBezTo>
                  <a:cubicBezTo>
                    <a:pt x="2470" y="1402"/>
                    <a:pt x="2470" y="1402"/>
                    <a:pt x="2470" y="1402"/>
                  </a:cubicBezTo>
                  <a:cubicBezTo>
                    <a:pt x="2470" y="1378"/>
                    <a:pt x="2470" y="1378"/>
                    <a:pt x="2470" y="1378"/>
                  </a:cubicBezTo>
                  <a:cubicBezTo>
                    <a:pt x="2443" y="1378"/>
                    <a:pt x="2443" y="1378"/>
                    <a:pt x="2443" y="1378"/>
                  </a:cubicBezTo>
                  <a:cubicBezTo>
                    <a:pt x="2432" y="1388"/>
                    <a:pt x="2432" y="1388"/>
                    <a:pt x="2432" y="1388"/>
                  </a:cubicBezTo>
                  <a:cubicBezTo>
                    <a:pt x="2417" y="1388"/>
                    <a:pt x="2417" y="1388"/>
                    <a:pt x="2417" y="1388"/>
                  </a:cubicBezTo>
                  <a:cubicBezTo>
                    <a:pt x="2408" y="1375"/>
                    <a:pt x="2408" y="1375"/>
                    <a:pt x="2408" y="1375"/>
                  </a:cubicBezTo>
                  <a:cubicBezTo>
                    <a:pt x="2393" y="1375"/>
                    <a:pt x="2393" y="1375"/>
                    <a:pt x="2393" y="1375"/>
                  </a:cubicBezTo>
                  <a:cubicBezTo>
                    <a:pt x="2381" y="1388"/>
                    <a:pt x="2381" y="1388"/>
                    <a:pt x="2381" y="1388"/>
                  </a:cubicBezTo>
                  <a:cubicBezTo>
                    <a:pt x="2365" y="1388"/>
                    <a:pt x="2365" y="1388"/>
                    <a:pt x="2365" y="1388"/>
                  </a:cubicBezTo>
                  <a:cubicBezTo>
                    <a:pt x="2365" y="1465"/>
                    <a:pt x="2365" y="1465"/>
                    <a:pt x="2365" y="1465"/>
                  </a:cubicBezTo>
                  <a:cubicBezTo>
                    <a:pt x="2310" y="1465"/>
                    <a:pt x="2310" y="1465"/>
                    <a:pt x="2310" y="1465"/>
                  </a:cubicBezTo>
                  <a:cubicBezTo>
                    <a:pt x="2310" y="1440"/>
                    <a:pt x="2310" y="1440"/>
                    <a:pt x="2310" y="1440"/>
                  </a:cubicBezTo>
                  <a:cubicBezTo>
                    <a:pt x="2284" y="1420"/>
                    <a:pt x="2284" y="1420"/>
                    <a:pt x="2284" y="1420"/>
                  </a:cubicBezTo>
                  <a:cubicBezTo>
                    <a:pt x="2279" y="1380"/>
                    <a:pt x="2279" y="1380"/>
                    <a:pt x="2279" y="1380"/>
                  </a:cubicBezTo>
                  <a:cubicBezTo>
                    <a:pt x="2273" y="1419"/>
                    <a:pt x="2273" y="1419"/>
                    <a:pt x="2273" y="1419"/>
                  </a:cubicBezTo>
                  <a:cubicBezTo>
                    <a:pt x="2243" y="1441"/>
                    <a:pt x="2243" y="1441"/>
                    <a:pt x="2243" y="1441"/>
                  </a:cubicBezTo>
                  <a:cubicBezTo>
                    <a:pt x="2243" y="1457"/>
                    <a:pt x="2243" y="1457"/>
                    <a:pt x="2243" y="1457"/>
                  </a:cubicBezTo>
                  <a:cubicBezTo>
                    <a:pt x="2199" y="1457"/>
                    <a:pt x="2199" y="1457"/>
                    <a:pt x="2199" y="1457"/>
                  </a:cubicBezTo>
                  <a:cubicBezTo>
                    <a:pt x="2199" y="1401"/>
                    <a:pt x="2199" y="1401"/>
                    <a:pt x="2199" y="1401"/>
                  </a:cubicBezTo>
                  <a:cubicBezTo>
                    <a:pt x="2177" y="1401"/>
                    <a:pt x="2177" y="1401"/>
                    <a:pt x="2177" y="1401"/>
                  </a:cubicBezTo>
                  <a:cubicBezTo>
                    <a:pt x="2177" y="1391"/>
                    <a:pt x="2177" y="1391"/>
                    <a:pt x="2177" y="1391"/>
                  </a:cubicBezTo>
                  <a:cubicBezTo>
                    <a:pt x="2152" y="1391"/>
                    <a:pt x="2152" y="1391"/>
                    <a:pt x="2152" y="1391"/>
                  </a:cubicBezTo>
                  <a:cubicBezTo>
                    <a:pt x="2152" y="1409"/>
                    <a:pt x="2152" y="1409"/>
                    <a:pt x="2152" y="1409"/>
                  </a:cubicBezTo>
                  <a:cubicBezTo>
                    <a:pt x="2139" y="1409"/>
                    <a:pt x="2139" y="1409"/>
                    <a:pt x="2139" y="1409"/>
                  </a:cubicBezTo>
                  <a:cubicBezTo>
                    <a:pt x="2139" y="1371"/>
                    <a:pt x="2139" y="1371"/>
                    <a:pt x="2139" y="1371"/>
                  </a:cubicBezTo>
                  <a:cubicBezTo>
                    <a:pt x="2093" y="1371"/>
                    <a:pt x="2093" y="1371"/>
                    <a:pt x="2093" y="1371"/>
                  </a:cubicBezTo>
                  <a:cubicBezTo>
                    <a:pt x="2093" y="1436"/>
                    <a:pt x="2093" y="1436"/>
                    <a:pt x="2093" y="1436"/>
                  </a:cubicBezTo>
                  <a:cubicBezTo>
                    <a:pt x="2077" y="1436"/>
                    <a:pt x="2077" y="1436"/>
                    <a:pt x="2077" y="1436"/>
                  </a:cubicBezTo>
                  <a:cubicBezTo>
                    <a:pt x="2077" y="1453"/>
                    <a:pt x="2077" y="1453"/>
                    <a:pt x="2077" y="1453"/>
                  </a:cubicBezTo>
                  <a:cubicBezTo>
                    <a:pt x="2068" y="1453"/>
                    <a:pt x="2068" y="1453"/>
                    <a:pt x="2068" y="1453"/>
                  </a:cubicBezTo>
                  <a:cubicBezTo>
                    <a:pt x="2068" y="1463"/>
                    <a:pt x="2068" y="1463"/>
                    <a:pt x="2068" y="1463"/>
                  </a:cubicBezTo>
                  <a:cubicBezTo>
                    <a:pt x="2055" y="1463"/>
                    <a:pt x="2055" y="1463"/>
                    <a:pt x="2055" y="1463"/>
                  </a:cubicBezTo>
                  <a:cubicBezTo>
                    <a:pt x="2055" y="1453"/>
                    <a:pt x="2055" y="1453"/>
                    <a:pt x="2055" y="1453"/>
                  </a:cubicBezTo>
                  <a:cubicBezTo>
                    <a:pt x="2033" y="1453"/>
                    <a:pt x="2033" y="1453"/>
                    <a:pt x="2033" y="1453"/>
                  </a:cubicBezTo>
                  <a:cubicBezTo>
                    <a:pt x="2033" y="1461"/>
                    <a:pt x="2033" y="1461"/>
                    <a:pt x="2033" y="1461"/>
                  </a:cubicBezTo>
                  <a:cubicBezTo>
                    <a:pt x="2004" y="1461"/>
                    <a:pt x="2004" y="1461"/>
                    <a:pt x="2004" y="1461"/>
                  </a:cubicBezTo>
                  <a:cubicBezTo>
                    <a:pt x="2004" y="1471"/>
                    <a:pt x="2004" y="1471"/>
                    <a:pt x="2004" y="1471"/>
                  </a:cubicBezTo>
                  <a:cubicBezTo>
                    <a:pt x="1996" y="1471"/>
                    <a:pt x="1996" y="1471"/>
                    <a:pt x="1996" y="1471"/>
                  </a:cubicBezTo>
                  <a:cubicBezTo>
                    <a:pt x="1996" y="1463"/>
                    <a:pt x="1996" y="1463"/>
                    <a:pt x="1996" y="1463"/>
                  </a:cubicBezTo>
                  <a:cubicBezTo>
                    <a:pt x="1983" y="1463"/>
                    <a:pt x="1983" y="1463"/>
                    <a:pt x="1983" y="1463"/>
                  </a:cubicBezTo>
                  <a:cubicBezTo>
                    <a:pt x="1983" y="1479"/>
                    <a:pt x="1983" y="1479"/>
                    <a:pt x="1983" y="1479"/>
                  </a:cubicBezTo>
                  <a:cubicBezTo>
                    <a:pt x="1975" y="1479"/>
                    <a:pt x="1975" y="1479"/>
                    <a:pt x="1975" y="1479"/>
                  </a:cubicBezTo>
                  <a:cubicBezTo>
                    <a:pt x="1975" y="1343"/>
                    <a:pt x="1975" y="1343"/>
                    <a:pt x="1975" y="1343"/>
                  </a:cubicBezTo>
                  <a:cubicBezTo>
                    <a:pt x="1952" y="1343"/>
                    <a:pt x="1952" y="1343"/>
                    <a:pt x="1952" y="1343"/>
                  </a:cubicBezTo>
                  <a:cubicBezTo>
                    <a:pt x="1952" y="1352"/>
                    <a:pt x="1952" y="1352"/>
                    <a:pt x="1952" y="1352"/>
                  </a:cubicBezTo>
                  <a:cubicBezTo>
                    <a:pt x="1943" y="1352"/>
                    <a:pt x="1943" y="1352"/>
                    <a:pt x="1943" y="1352"/>
                  </a:cubicBezTo>
                  <a:cubicBezTo>
                    <a:pt x="1935" y="1335"/>
                    <a:pt x="1935" y="1335"/>
                    <a:pt x="1935" y="1335"/>
                  </a:cubicBezTo>
                  <a:cubicBezTo>
                    <a:pt x="1921" y="1335"/>
                    <a:pt x="1921" y="1335"/>
                    <a:pt x="1921" y="1335"/>
                  </a:cubicBezTo>
                  <a:cubicBezTo>
                    <a:pt x="1912" y="1352"/>
                    <a:pt x="1912" y="1352"/>
                    <a:pt x="1912" y="1352"/>
                  </a:cubicBezTo>
                  <a:cubicBezTo>
                    <a:pt x="1877" y="1352"/>
                    <a:pt x="1877" y="1352"/>
                    <a:pt x="1877" y="1352"/>
                  </a:cubicBezTo>
                  <a:cubicBezTo>
                    <a:pt x="1877" y="1456"/>
                    <a:pt x="1877" y="1456"/>
                    <a:pt x="1877" y="1456"/>
                  </a:cubicBezTo>
                  <a:cubicBezTo>
                    <a:pt x="1805" y="1456"/>
                    <a:pt x="1805" y="1456"/>
                    <a:pt x="1805" y="1456"/>
                  </a:cubicBezTo>
                  <a:cubicBezTo>
                    <a:pt x="1791" y="1441"/>
                    <a:pt x="1791" y="1441"/>
                    <a:pt x="1791" y="1441"/>
                  </a:cubicBezTo>
                  <a:cubicBezTo>
                    <a:pt x="1781" y="1452"/>
                    <a:pt x="1781" y="1452"/>
                    <a:pt x="1781" y="1452"/>
                  </a:cubicBezTo>
                  <a:cubicBezTo>
                    <a:pt x="1771" y="1452"/>
                    <a:pt x="1771" y="1452"/>
                    <a:pt x="1771" y="1452"/>
                  </a:cubicBezTo>
                  <a:cubicBezTo>
                    <a:pt x="1756" y="1437"/>
                    <a:pt x="1756" y="1437"/>
                    <a:pt x="1756" y="1437"/>
                  </a:cubicBezTo>
                  <a:cubicBezTo>
                    <a:pt x="1744" y="1437"/>
                    <a:pt x="1744" y="1437"/>
                    <a:pt x="1744" y="1437"/>
                  </a:cubicBezTo>
                  <a:cubicBezTo>
                    <a:pt x="1731" y="1448"/>
                    <a:pt x="1731" y="1448"/>
                    <a:pt x="1731" y="1448"/>
                  </a:cubicBezTo>
                  <a:cubicBezTo>
                    <a:pt x="1699" y="1448"/>
                    <a:pt x="1699" y="1448"/>
                    <a:pt x="1699" y="1448"/>
                  </a:cubicBezTo>
                  <a:cubicBezTo>
                    <a:pt x="1699" y="1437"/>
                    <a:pt x="1699" y="1437"/>
                    <a:pt x="1699" y="1437"/>
                  </a:cubicBezTo>
                  <a:cubicBezTo>
                    <a:pt x="1673" y="1437"/>
                    <a:pt x="1673" y="1437"/>
                    <a:pt x="1673" y="1437"/>
                  </a:cubicBezTo>
                  <a:cubicBezTo>
                    <a:pt x="1673" y="1469"/>
                    <a:pt x="1673" y="1469"/>
                    <a:pt x="1673" y="1469"/>
                  </a:cubicBezTo>
                  <a:cubicBezTo>
                    <a:pt x="1656" y="1469"/>
                    <a:pt x="1656" y="1469"/>
                    <a:pt x="1656" y="1469"/>
                  </a:cubicBezTo>
                  <a:cubicBezTo>
                    <a:pt x="1656" y="1459"/>
                    <a:pt x="1656" y="1459"/>
                    <a:pt x="1656" y="1459"/>
                  </a:cubicBezTo>
                  <a:cubicBezTo>
                    <a:pt x="1619" y="1459"/>
                    <a:pt x="1619" y="1459"/>
                    <a:pt x="1619" y="1459"/>
                  </a:cubicBezTo>
                  <a:cubicBezTo>
                    <a:pt x="1619" y="1448"/>
                    <a:pt x="1619" y="1448"/>
                    <a:pt x="1619" y="1448"/>
                  </a:cubicBezTo>
                  <a:cubicBezTo>
                    <a:pt x="1587" y="1448"/>
                    <a:pt x="1587" y="1448"/>
                    <a:pt x="1587" y="1448"/>
                  </a:cubicBezTo>
                  <a:cubicBezTo>
                    <a:pt x="1587" y="1459"/>
                    <a:pt x="1587" y="1459"/>
                    <a:pt x="1587" y="1459"/>
                  </a:cubicBezTo>
                  <a:cubicBezTo>
                    <a:pt x="1563" y="1459"/>
                    <a:pt x="1563" y="1459"/>
                    <a:pt x="1563" y="1459"/>
                  </a:cubicBezTo>
                  <a:cubicBezTo>
                    <a:pt x="1563" y="1407"/>
                    <a:pt x="1563" y="1407"/>
                    <a:pt x="1563" y="1407"/>
                  </a:cubicBezTo>
                  <a:cubicBezTo>
                    <a:pt x="1531" y="1393"/>
                    <a:pt x="1531" y="1393"/>
                    <a:pt x="1531" y="1393"/>
                  </a:cubicBezTo>
                  <a:cubicBezTo>
                    <a:pt x="1531" y="1408"/>
                    <a:pt x="1531" y="1408"/>
                    <a:pt x="1531" y="1408"/>
                  </a:cubicBezTo>
                  <a:cubicBezTo>
                    <a:pt x="1524" y="1408"/>
                    <a:pt x="1524" y="1408"/>
                    <a:pt x="1524" y="1408"/>
                  </a:cubicBezTo>
                  <a:cubicBezTo>
                    <a:pt x="1524" y="1331"/>
                    <a:pt x="1524" y="1331"/>
                    <a:pt x="1524" y="1331"/>
                  </a:cubicBezTo>
                  <a:cubicBezTo>
                    <a:pt x="1507" y="1331"/>
                    <a:pt x="1507" y="1331"/>
                    <a:pt x="1507" y="1331"/>
                  </a:cubicBezTo>
                  <a:cubicBezTo>
                    <a:pt x="1507" y="1307"/>
                    <a:pt x="1507" y="1307"/>
                    <a:pt x="1507" y="1307"/>
                  </a:cubicBezTo>
                  <a:cubicBezTo>
                    <a:pt x="1479" y="1307"/>
                    <a:pt x="1479" y="1307"/>
                    <a:pt x="1479" y="1307"/>
                  </a:cubicBezTo>
                  <a:cubicBezTo>
                    <a:pt x="1479" y="1281"/>
                    <a:pt x="1479" y="1281"/>
                    <a:pt x="1479" y="1281"/>
                  </a:cubicBezTo>
                  <a:cubicBezTo>
                    <a:pt x="1465" y="1281"/>
                    <a:pt x="1465" y="1281"/>
                    <a:pt x="1465" y="1281"/>
                  </a:cubicBezTo>
                  <a:cubicBezTo>
                    <a:pt x="1465" y="1307"/>
                    <a:pt x="1465" y="1307"/>
                    <a:pt x="1465" y="1307"/>
                  </a:cubicBezTo>
                  <a:cubicBezTo>
                    <a:pt x="1443" y="1307"/>
                    <a:pt x="1443" y="1307"/>
                    <a:pt x="1443" y="1307"/>
                  </a:cubicBezTo>
                  <a:cubicBezTo>
                    <a:pt x="1443" y="1265"/>
                    <a:pt x="1443" y="1265"/>
                    <a:pt x="1443" y="1265"/>
                  </a:cubicBezTo>
                  <a:cubicBezTo>
                    <a:pt x="1443" y="1265"/>
                    <a:pt x="1412" y="1232"/>
                    <a:pt x="1389" y="1232"/>
                  </a:cubicBezTo>
                  <a:cubicBezTo>
                    <a:pt x="1367" y="1232"/>
                    <a:pt x="1337" y="1269"/>
                    <a:pt x="1337" y="1269"/>
                  </a:cubicBezTo>
                  <a:cubicBezTo>
                    <a:pt x="1337" y="1359"/>
                    <a:pt x="1337" y="1359"/>
                    <a:pt x="1337" y="1359"/>
                  </a:cubicBezTo>
                  <a:cubicBezTo>
                    <a:pt x="1315" y="1359"/>
                    <a:pt x="1315" y="1359"/>
                    <a:pt x="1315" y="1359"/>
                  </a:cubicBezTo>
                  <a:cubicBezTo>
                    <a:pt x="1315" y="1417"/>
                    <a:pt x="1315" y="1417"/>
                    <a:pt x="1315" y="1417"/>
                  </a:cubicBezTo>
                  <a:cubicBezTo>
                    <a:pt x="1275" y="1432"/>
                    <a:pt x="1275" y="1432"/>
                    <a:pt x="1275" y="1432"/>
                  </a:cubicBezTo>
                  <a:cubicBezTo>
                    <a:pt x="1275" y="1445"/>
                    <a:pt x="1275" y="1445"/>
                    <a:pt x="1275" y="1445"/>
                  </a:cubicBezTo>
                  <a:cubicBezTo>
                    <a:pt x="1267" y="1445"/>
                    <a:pt x="1267" y="1445"/>
                    <a:pt x="1267" y="1445"/>
                  </a:cubicBezTo>
                  <a:cubicBezTo>
                    <a:pt x="1267" y="1421"/>
                    <a:pt x="1267" y="1421"/>
                    <a:pt x="1267" y="1421"/>
                  </a:cubicBezTo>
                  <a:cubicBezTo>
                    <a:pt x="1253" y="1421"/>
                    <a:pt x="1253" y="1421"/>
                    <a:pt x="1253" y="1421"/>
                  </a:cubicBezTo>
                  <a:cubicBezTo>
                    <a:pt x="1235" y="1395"/>
                    <a:pt x="1235" y="1395"/>
                    <a:pt x="1235" y="1395"/>
                  </a:cubicBezTo>
                  <a:cubicBezTo>
                    <a:pt x="1213" y="1416"/>
                    <a:pt x="1213" y="1416"/>
                    <a:pt x="1213" y="1416"/>
                  </a:cubicBezTo>
                  <a:cubicBezTo>
                    <a:pt x="1213" y="1399"/>
                    <a:pt x="1213" y="1399"/>
                    <a:pt x="1213" y="1399"/>
                  </a:cubicBezTo>
                  <a:cubicBezTo>
                    <a:pt x="1200" y="1399"/>
                    <a:pt x="1200" y="1399"/>
                    <a:pt x="1200" y="1399"/>
                  </a:cubicBezTo>
                  <a:cubicBezTo>
                    <a:pt x="1200" y="1409"/>
                    <a:pt x="1200" y="1409"/>
                    <a:pt x="1200" y="1409"/>
                  </a:cubicBezTo>
                  <a:cubicBezTo>
                    <a:pt x="1189" y="1409"/>
                    <a:pt x="1189" y="1409"/>
                    <a:pt x="1189" y="1409"/>
                  </a:cubicBezTo>
                  <a:cubicBezTo>
                    <a:pt x="1189" y="1392"/>
                    <a:pt x="1189" y="1392"/>
                    <a:pt x="1189" y="1392"/>
                  </a:cubicBezTo>
                  <a:cubicBezTo>
                    <a:pt x="1164" y="1392"/>
                    <a:pt x="1164" y="1392"/>
                    <a:pt x="1164" y="1392"/>
                  </a:cubicBezTo>
                  <a:cubicBezTo>
                    <a:pt x="1164" y="1401"/>
                    <a:pt x="1164" y="1401"/>
                    <a:pt x="1164" y="1401"/>
                  </a:cubicBezTo>
                  <a:cubicBezTo>
                    <a:pt x="1155" y="1401"/>
                    <a:pt x="1155" y="1401"/>
                    <a:pt x="1155" y="1401"/>
                  </a:cubicBezTo>
                  <a:cubicBezTo>
                    <a:pt x="1155" y="1417"/>
                    <a:pt x="1155" y="1417"/>
                    <a:pt x="1155" y="1417"/>
                  </a:cubicBezTo>
                  <a:cubicBezTo>
                    <a:pt x="1133" y="1417"/>
                    <a:pt x="1133" y="1417"/>
                    <a:pt x="1133" y="1417"/>
                  </a:cubicBezTo>
                  <a:cubicBezTo>
                    <a:pt x="1133" y="1397"/>
                    <a:pt x="1133" y="1397"/>
                    <a:pt x="1133" y="1397"/>
                  </a:cubicBezTo>
                  <a:cubicBezTo>
                    <a:pt x="1123" y="1397"/>
                    <a:pt x="1123" y="1397"/>
                    <a:pt x="1123" y="1397"/>
                  </a:cubicBezTo>
                  <a:cubicBezTo>
                    <a:pt x="1112" y="1385"/>
                    <a:pt x="1112" y="1385"/>
                    <a:pt x="1112" y="1385"/>
                  </a:cubicBezTo>
                  <a:cubicBezTo>
                    <a:pt x="1104" y="1391"/>
                    <a:pt x="1104" y="1391"/>
                    <a:pt x="1104" y="1391"/>
                  </a:cubicBezTo>
                  <a:cubicBezTo>
                    <a:pt x="1095" y="1391"/>
                    <a:pt x="1095" y="1391"/>
                    <a:pt x="1095" y="1391"/>
                  </a:cubicBezTo>
                  <a:cubicBezTo>
                    <a:pt x="1076" y="1368"/>
                    <a:pt x="1076" y="1368"/>
                    <a:pt x="1076" y="1368"/>
                  </a:cubicBezTo>
                  <a:cubicBezTo>
                    <a:pt x="1063" y="1389"/>
                    <a:pt x="1063" y="1389"/>
                    <a:pt x="1063" y="1389"/>
                  </a:cubicBezTo>
                  <a:cubicBezTo>
                    <a:pt x="1051" y="1389"/>
                    <a:pt x="1051" y="1389"/>
                    <a:pt x="1051" y="1389"/>
                  </a:cubicBezTo>
                  <a:cubicBezTo>
                    <a:pt x="1051" y="1371"/>
                    <a:pt x="1051" y="1371"/>
                    <a:pt x="1051" y="1371"/>
                  </a:cubicBezTo>
                  <a:cubicBezTo>
                    <a:pt x="1031" y="1371"/>
                    <a:pt x="1031" y="1371"/>
                    <a:pt x="1031" y="1371"/>
                  </a:cubicBezTo>
                  <a:cubicBezTo>
                    <a:pt x="1031" y="1391"/>
                    <a:pt x="1031" y="1391"/>
                    <a:pt x="1031" y="1391"/>
                  </a:cubicBezTo>
                  <a:cubicBezTo>
                    <a:pt x="1020" y="1403"/>
                    <a:pt x="1020" y="1403"/>
                    <a:pt x="1020" y="1403"/>
                  </a:cubicBezTo>
                  <a:cubicBezTo>
                    <a:pt x="1012" y="1403"/>
                    <a:pt x="1012" y="1403"/>
                    <a:pt x="1012" y="1403"/>
                  </a:cubicBezTo>
                  <a:cubicBezTo>
                    <a:pt x="1012" y="1376"/>
                    <a:pt x="1012" y="1376"/>
                    <a:pt x="1012" y="1376"/>
                  </a:cubicBezTo>
                  <a:cubicBezTo>
                    <a:pt x="999" y="1376"/>
                    <a:pt x="999" y="1376"/>
                    <a:pt x="999" y="1376"/>
                  </a:cubicBezTo>
                  <a:cubicBezTo>
                    <a:pt x="988" y="1359"/>
                    <a:pt x="988" y="1359"/>
                    <a:pt x="988" y="1359"/>
                  </a:cubicBezTo>
                  <a:cubicBezTo>
                    <a:pt x="969" y="1381"/>
                    <a:pt x="969" y="1381"/>
                    <a:pt x="969" y="1381"/>
                  </a:cubicBezTo>
                  <a:cubicBezTo>
                    <a:pt x="969" y="1224"/>
                    <a:pt x="969" y="1224"/>
                    <a:pt x="969" y="1224"/>
                  </a:cubicBezTo>
                  <a:cubicBezTo>
                    <a:pt x="943" y="1224"/>
                    <a:pt x="943" y="1224"/>
                    <a:pt x="943" y="1224"/>
                  </a:cubicBezTo>
                  <a:cubicBezTo>
                    <a:pt x="943" y="1212"/>
                    <a:pt x="943" y="1212"/>
                    <a:pt x="943" y="1212"/>
                  </a:cubicBezTo>
                  <a:cubicBezTo>
                    <a:pt x="969" y="1212"/>
                    <a:pt x="969" y="1212"/>
                    <a:pt x="969" y="1212"/>
                  </a:cubicBezTo>
                  <a:cubicBezTo>
                    <a:pt x="969" y="1204"/>
                    <a:pt x="969" y="1204"/>
                    <a:pt x="969" y="1204"/>
                  </a:cubicBezTo>
                  <a:cubicBezTo>
                    <a:pt x="847" y="1204"/>
                    <a:pt x="847" y="1204"/>
                    <a:pt x="847" y="1204"/>
                  </a:cubicBezTo>
                  <a:cubicBezTo>
                    <a:pt x="847" y="1211"/>
                    <a:pt x="847" y="1211"/>
                    <a:pt x="847" y="1211"/>
                  </a:cubicBezTo>
                  <a:cubicBezTo>
                    <a:pt x="857" y="1211"/>
                    <a:pt x="857" y="1211"/>
                    <a:pt x="857" y="1211"/>
                  </a:cubicBezTo>
                  <a:cubicBezTo>
                    <a:pt x="857" y="1224"/>
                    <a:pt x="857" y="1224"/>
                    <a:pt x="857" y="1224"/>
                  </a:cubicBezTo>
                  <a:cubicBezTo>
                    <a:pt x="843" y="1224"/>
                    <a:pt x="843" y="1224"/>
                    <a:pt x="843" y="1224"/>
                  </a:cubicBezTo>
                  <a:cubicBezTo>
                    <a:pt x="843" y="1375"/>
                    <a:pt x="843" y="1375"/>
                    <a:pt x="843" y="1375"/>
                  </a:cubicBezTo>
                  <a:cubicBezTo>
                    <a:pt x="828" y="1375"/>
                    <a:pt x="828" y="1375"/>
                    <a:pt x="828" y="1375"/>
                  </a:cubicBezTo>
                  <a:cubicBezTo>
                    <a:pt x="828" y="1387"/>
                    <a:pt x="828" y="1387"/>
                    <a:pt x="828" y="1387"/>
                  </a:cubicBezTo>
                  <a:cubicBezTo>
                    <a:pt x="816" y="1387"/>
                    <a:pt x="816" y="1387"/>
                    <a:pt x="816" y="1387"/>
                  </a:cubicBezTo>
                  <a:cubicBezTo>
                    <a:pt x="816" y="1403"/>
                    <a:pt x="816" y="1403"/>
                    <a:pt x="816" y="1403"/>
                  </a:cubicBezTo>
                  <a:cubicBezTo>
                    <a:pt x="804" y="1403"/>
                    <a:pt x="804" y="1403"/>
                    <a:pt x="804" y="1403"/>
                  </a:cubicBezTo>
                  <a:cubicBezTo>
                    <a:pt x="787" y="1393"/>
                    <a:pt x="787" y="1393"/>
                    <a:pt x="787" y="1393"/>
                  </a:cubicBezTo>
                  <a:cubicBezTo>
                    <a:pt x="787" y="1193"/>
                    <a:pt x="787" y="1193"/>
                    <a:pt x="787" y="1193"/>
                  </a:cubicBezTo>
                  <a:cubicBezTo>
                    <a:pt x="691" y="1193"/>
                    <a:pt x="691" y="1193"/>
                    <a:pt x="691" y="1193"/>
                  </a:cubicBezTo>
                  <a:cubicBezTo>
                    <a:pt x="691" y="1427"/>
                    <a:pt x="691" y="1427"/>
                    <a:pt x="691" y="1427"/>
                  </a:cubicBezTo>
                  <a:cubicBezTo>
                    <a:pt x="664" y="1427"/>
                    <a:pt x="664" y="1427"/>
                    <a:pt x="664" y="1427"/>
                  </a:cubicBezTo>
                  <a:cubicBezTo>
                    <a:pt x="664" y="1445"/>
                    <a:pt x="664" y="1445"/>
                    <a:pt x="664" y="1445"/>
                  </a:cubicBezTo>
                  <a:cubicBezTo>
                    <a:pt x="640" y="1445"/>
                    <a:pt x="640" y="1445"/>
                    <a:pt x="640" y="1445"/>
                  </a:cubicBezTo>
                  <a:cubicBezTo>
                    <a:pt x="640" y="1436"/>
                    <a:pt x="640" y="1436"/>
                    <a:pt x="640" y="1436"/>
                  </a:cubicBezTo>
                  <a:cubicBezTo>
                    <a:pt x="625" y="1436"/>
                    <a:pt x="625" y="1436"/>
                    <a:pt x="625" y="1436"/>
                  </a:cubicBezTo>
                  <a:cubicBezTo>
                    <a:pt x="625" y="1237"/>
                    <a:pt x="625" y="1237"/>
                    <a:pt x="625" y="1237"/>
                  </a:cubicBezTo>
                  <a:cubicBezTo>
                    <a:pt x="601" y="1237"/>
                    <a:pt x="601" y="1237"/>
                    <a:pt x="601" y="1237"/>
                  </a:cubicBezTo>
                  <a:cubicBezTo>
                    <a:pt x="601" y="1228"/>
                    <a:pt x="601" y="1228"/>
                    <a:pt x="601" y="1228"/>
                  </a:cubicBezTo>
                  <a:cubicBezTo>
                    <a:pt x="536" y="1228"/>
                    <a:pt x="536" y="1228"/>
                    <a:pt x="536" y="1228"/>
                  </a:cubicBezTo>
                  <a:cubicBezTo>
                    <a:pt x="536" y="1241"/>
                    <a:pt x="536" y="1241"/>
                    <a:pt x="536" y="1241"/>
                  </a:cubicBezTo>
                  <a:cubicBezTo>
                    <a:pt x="515" y="1241"/>
                    <a:pt x="515" y="1241"/>
                    <a:pt x="515" y="1241"/>
                  </a:cubicBezTo>
                  <a:cubicBezTo>
                    <a:pt x="515" y="1227"/>
                    <a:pt x="515" y="1227"/>
                    <a:pt x="515" y="1227"/>
                  </a:cubicBezTo>
                  <a:cubicBezTo>
                    <a:pt x="501" y="1227"/>
                    <a:pt x="501" y="1227"/>
                    <a:pt x="501" y="1227"/>
                  </a:cubicBezTo>
                  <a:cubicBezTo>
                    <a:pt x="501" y="1227"/>
                    <a:pt x="487" y="1169"/>
                    <a:pt x="456" y="1169"/>
                  </a:cubicBezTo>
                  <a:cubicBezTo>
                    <a:pt x="425" y="1169"/>
                    <a:pt x="401" y="1224"/>
                    <a:pt x="401" y="1224"/>
                  </a:cubicBezTo>
                  <a:cubicBezTo>
                    <a:pt x="392" y="1224"/>
                    <a:pt x="392" y="1224"/>
                    <a:pt x="392" y="1224"/>
                  </a:cubicBezTo>
                  <a:cubicBezTo>
                    <a:pt x="392" y="1243"/>
                    <a:pt x="392" y="1243"/>
                    <a:pt x="392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373" y="1233"/>
                    <a:pt x="373" y="1233"/>
                    <a:pt x="373" y="1233"/>
                  </a:cubicBezTo>
                  <a:cubicBezTo>
                    <a:pt x="320" y="1233"/>
                    <a:pt x="320" y="1233"/>
                    <a:pt x="320" y="1233"/>
                  </a:cubicBezTo>
                  <a:cubicBezTo>
                    <a:pt x="320" y="1245"/>
                    <a:pt x="320" y="1245"/>
                    <a:pt x="320" y="1245"/>
                  </a:cubicBezTo>
                  <a:cubicBezTo>
                    <a:pt x="303" y="1245"/>
                    <a:pt x="303" y="1245"/>
                    <a:pt x="303" y="1245"/>
                  </a:cubicBezTo>
                  <a:cubicBezTo>
                    <a:pt x="288" y="1257"/>
                    <a:pt x="288" y="1257"/>
                    <a:pt x="288" y="1257"/>
                  </a:cubicBezTo>
                  <a:cubicBezTo>
                    <a:pt x="288" y="1331"/>
                    <a:pt x="288" y="1331"/>
                    <a:pt x="288" y="1331"/>
                  </a:cubicBezTo>
                  <a:cubicBezTo>
                    <a:pt x="268" y="1331"/>
                    <a:pt x="268" y="1331"/>
                    <a:pt x="268" y="1331"/>
                  </a:cubicBezTo>
                  <a:cubicBezTo>
                    <a:pt x="268" y="1373"/>
                    <a:pt x="268" y="1373"/>
                    <a:pt x="268" y="1373"/>
                  </a:cubicBezTo>
                  <a:cubicBezTo>
                    <a:pt x="252" y="1373"/>
                    <a:pt x="252" y="1373"/>
                    <a:pt x="252" y="1373"/>
                  </a:cubicBezTo>
                  <a:cubicBezTo>
                    <a:pt x="252" y="1325"/>
                    <a:pt x="252" y="1325"/>
                    <a:pt x="252" y="1325"/>
                  </a:cubicBezTo>
                  <a:cubicBezTo>
                    <a:pt x="236" y="1325"/>
                    <a:pt x="236" y="1325"/>
                    <a:pt x="236" y="1325"/>
                  </a:cubicBezTo>
                  <a:cubicBezTo>
                    <a:pt x="236" y="1342"/>
                    <a:pt x="236" y="1342"/>
                    <a:pt x="236" y="1342"/>
                  </a:cubicBezTo>
                  <a:cubicBezTo>
                    <a:pt x="218" y="1342"/>
                    <a:pt x="218" y="1342"/>
                    <a:pt x="218" y="1342"/>
                  </a:cubicBezTo>
                  <a:cubicBezTo>
                    <a:pt x="218" y="1331"/>
                    <a:pt x="218" y="1331"/>
                    <a:pt x="218" y="1331"/>
                  </a:cubicBezTo>
                  <a:cubicBezTo>
                    <a:pt x="195" y="1331"/>
                    <a:pt x="195" y="1331"/>
                    <a:pt x="195" y="1331"/>
                  </a:cubicBezTo>
                  <a:cubicBezTo>
                    <a:pt x="195" y="1312"/>
                    <a:pt x="195" y="1312"/>
                    <a:pt x="195" y="1312"/>
                  </a:cubicBezTo>
                  <a:cubicBezTo>
                    <a:pt x="182" y="1299"/>
                    <a:pt x="182" y="1299"/>
                    <a:pt x="182" y="1299"/>
                  </a:cubicBezTo>
                  <a:cubicBezTo>
                    <a:pt x="168" y="1283"/>
                    <a:pt x="168" y="1283"/>
                    <a:pt x="168" y="1283"/>
                  </a:cubicBezTo>
                  <a:cubicBezTo>
                    <a:pt x="134" y="1283"/>
                    <a:pt x="134" y="1283"/>
                    <a:pt x="134" y="1283"/>
                  </a:cubicBezTo>
                  <a:cubicBezTo>
                    <a:pt x="102" y="1307"/>
                    <a:pt x="102" y="1307"/>
                    <a:pt x="102" y="1307"/>
                  </a:cubicBezTo>
                  <a:cubicBezTo>
                    <a:pt x="78" y="1307"/>
                    <a:pt x="78" y="1307"/>
                    <a:pt x="78" y="1307"/>
                  </a:cubicBezTo>
                  <a:cubicBezTo>
                    <a:pt x="78" y="1401"/>
                    <a:pt x="78" y="1401"/>
                    <a:pt x="78" y="1401"/>
                  </a:cubicBezTo>
                  <a:cubicBezTo>
                    <a:pt x="56" y="1357"/>
                    <a:pt x="56" y="1357"/>
                    <a:pt x="56" y="1357"/>
                  </a:cubicBezTo>
                  <a:cubicBezTo>
                    <a:pt x="56" y="1333"/>
                    <a:pt x="56" y="1333"/>
                    <a:pt x="56" y="1333"/>
                  </a:cubicBezTo>
                  <a:cubicBezTo>
                    <a:pt x="0" y="1333"/>
                    <a:pt x="0" y="1333"/>
                    <a:pt x="0" y="1333"/>
                  </a:cubicBezTo>
                  <a:cubicBezTo>
                    <a:pt x="0" y="1542"/>
                    <a:pt x="0" y="1542"/>
                    <a:pt x="0" y="1542"/>
                  </a:cubicBezTo>
                  <a:cubicBezTo>
                    <a:pt x="8000" y="1542"/>
                    <a:pt x="8000" y="1542"/>
                    <a:pt x="8000" y="1542"/>
                  </a:cubicBezTo>
                  <a:cubicBezTo>
                    <a:pt x="8000" y="1472"/>
                    <a:pt x="8000" y="1472"/>
                    <a:pt x="8000" y="1472"/>
                  </a:cubicBezTo>
                  <a:lnTo>
                    <a:pt x="7978" y="1472"/>
                  </a:lnTo>
                  <a:close/>
                  <a:moveTo>
                    <a:pt x="3369" y="1457"/>
                  </a:moveTo>
                  <a:cubicBezTo>
                    <a:pt x="3356" y="1457"/>
                    <a:pt x="3356" y="1457"/>
                    <a:pt x="3356" y="1457"/>
                  </a:cubicBezTo>
                  <a:cubicBezTo>
                    <a:pt x="3356" y="1408"/>
                    <a:pt x="3356" y="1408"/>
                    <a:pt x="3356" y="1408"/>
                  </a:cubicBezTo>
                  <a:cubicBezTo>
                    <a:pt x="3369" y="1408"/>
                    <a:pt x="3369" y="1408"/>
                    <a:pt x="3369" y="1408"/>
                  </a:cubicBezTo>
                  <a:lnTo>
                    <a:pt x="3369" y="1457"/>
                  </a:lnTo>
                  <a:close/>
                  <a:moveTo>
                    <a:pt x="3369" y="1389"/>
                  </a:moveTo>
                  <a:cubicBezTo>
                    <a:pt x="3356" y="1389"/>
                    <a:pt x="3356" y="1389"/>
                    <a:pt x="3356" y="1389"/>
                  </a:cubicBezTo>
                  <a:cubicBezTo>
                    <a:pt x="3356" y="1335"/>
                    <a:pt x="3356" y="1335"/>
                    <a:pt x="3356" y="1335"/>
                  </a:cubicBezTo>
                  <a:cubicBezTo>
                    <a:pt x="3369" y="1335"/>
                    <a:pt x="3369" y="1335"/>
                    <a:pt x="3369" y="1335"/>
                  </a:cubicBezTo>
                  <a:lnTo>
                    <a:pt x="3369" y="1389"/>
                  </a:lnTo>
                  <a:close/>
                  <a:moveTo>
                    <a:pt x="3356" y="1141"/>
                  </a:moveTo>
                  <a:cubicBezTo>
                    <a:pt x="3356" y="1098"/>
                    <a:pt x="3356" y="1098"/>
                    <a:pt x="3356" y="1098"/>
                  </a:cubicBezTo>
                  <a:cubicBezTo>
                    <a:pt x="3356" y="1098"/>
                    <a:pt x="3373" y="1103"/>
                    <a:pt x="3373" y="1119"/>
                  </a:cubicBezTo>
                  <a:cubicBezTo>
                    <a:pt x="3373" y="1136"/>
                    <a:pt x="3356" y="1141"/>
                    <a:pt x="3356" y="1141"/>
                  </a:cubicBezTo>
                  <a:close/>
                  <a:moveTo>
                    <a:pt x="3356" y="1060"/>
                  </a:moveTo>
                  <a:cubicBezTo>
                    <a:pt x="3356" y="1024"/>
                    <a:pt x="3356" y="1024"/>
                    <a:pt x="3356" y="1024"/>
                  </a:cubicBezTo>
                  <a:cubicBezTo>
                    <a:pt x="3356" y="1024"/>
                    <a:pt x="3373" y="1029"/>
                    <a:pt x="3373" y="1042"/>
                  </a:cubicBezTo>
                  <a:cubicBezTo>
                    <a:pt x="3373" y="1055"/>
                    <a:pt x="3356" y="1060"/>
                    <a:pt x="3356" y="1060"/>
                  </a:cubicBezTo>
                  <a:close/>
                  <a:moveTo>
                    <a:pt x="3356" y="988"/>
                  </a:moveTo>
                  <a:cubicBezTo>
                    <a:pt x="3356" y="950"/>
                    <a:pt x="3356" y="950"/>
                    <a:pt x="3356" y="950"/>
                  </a:cubicBezTo>
                  <a:cubicBezTo>
                    <a:pt x="3356" y="950"/>
                    <a:pt x="3373" y="953"/>
                    <a:pt x="3373" y="969"/>
                  </a:cubicBezTo>
                  <a:cubicBezTo>
                    <a:pt x="3373" y="985"/>
                    <a:pt x="3356" y="988"/>
                    <a:pt x="3356" y="988"/>
                  </a:cubicBezTo>
                  <a:close/>
                  <a:moveTo>
                    <a:pt x="3356" y="911"/>
                  </a:moveTo>
                  <a:cubicBezTo>
                    <a:pt x="3356" y="872"/>
                    <a:pt x="3356" y="872"/>
                    <a:pt x="3356" y="872"/>
                  </a:cubicBezTo>
                  <a:cubicBezTo>
                    <a:pt x="3356" y="872"/>
                    <a:pt x="3373" y="878"/>
                    <a:pt x="3373" y="891"/>
                  </a:cubicBezTo>
                  <a:cubicBezTo>
                    <a:pt x="3373" y="905"/>
                    <a:pt x="3356" y="911"/>
                    <a:pt x="3356" y="911"/>
                  </a:cubicBezTo>
                  <a:close/>
                  <a:moveTo>
                    <a:pt x="3356" y="835"/>
                  </a:moveTo>
                  <a:cubicBezTo>
                    <a:pt x="3356" y="796"/>
                    <a:pt x="3356" y="796"/>
                    <a:pt x="3356" y="796"/>
                  </a:cubicBezTo>
                  <a:cubicBezTo>
                    <a:pt x="3356" y="796"/>
                    <a:pt x="3373" y="800"/>
                    <a:pt x="3373" y="815"/>
                  </a:cubicBezTo>
                  <a:cubicBezTo>
                    <a:pt x="3373" y="831"/>
                    <a:pt x="3356" y="835"/>
                    <a:pt x="3356" y="835"/>
                  </a:cubicBezTo>
                  <a:close/>
                  <a:moveTo>
                    <a:pt x="3356" y="756"/>
                  </a:moveTo>
                  <a:cubicBezTo>
                    <a:pt x="3356" y="718"/>
                    <a:pt x="3356" y="718"/>
                    <a:pt x="3356" y="718"/>
                  </a:cubicBezTo>
                  <a:cubicBezTo>
                    <a:pt x="3356" y="718"/>
                    <a:pt x="3373" y="720"/>
                    <a:pt x="3373" y="737"/>
                  </a:cubicBezTo>
                  <a:cubicBezTo>
                    <a:pt x="3373" y="754"/>
                    <a:pt x="3356" y="756"/>
                    <a:pt x="3356" y="756"/>
                  </a:cubicBezTo>
                  <a:close/>
                  <a:moveTo>
                    <a:pt x="5556" y="570"/>
                  </a:moveTo>
                  <a:cubicBezTo>
                    <a:pt x="5508" y="582"/>
                    <a:pt x="5508" y="582"/>
                    <a:pt x="5508" y="582"/>
                  </a:cubicBezTo>
                  <a:cubicBezTo>
                    <a:pt x="5490" y="529"/>
                    <a:pt x="5490" y="529"/>
                    <a:pt x="5490" y="529"/>
                  </a:cubicBezTo>
                  <a:cubicBezTo>
                    <a:pt x="5566" y="508"/>
                    <a:pt x="5566" y="508"/>
                    <a:pt x="5566" y="508"/>
                  </a:cubicBezTo>
                  <a:lnTo>
                    <a:pt x="5556" y="570"/>
                  </a:lnTo>
                  <a:close/>
                </a:path>
              </a:pathLst>
            </a:custGeom>
            <a:noFill/>
            <a:ln w="9525" cap="flat" cmpd="sng">
              <a:pattFill prst="horz">
                <a:fgClr>
                  <a:srgbClr val="000000"/>
                </a:fgClr>
                <a:bgClr>
                  <a:srgbClr val="FFFFFF"/>
                </a:bgClr>
              </a:pattFill>
              <a:prstDash val="solid"/>
              <a:bevel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anchor="t"/>
            <a:lstStyle/>
            <a:p>
              <a:pPr lvl="0">
                <a:lnSpc>
                  <a:spcPct val="100000"/>
                </a:lnSpc>
              </a:pPr>
              <a:endParaRPr sz="18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3076" name="矩形 19"/>
            <p:cNvSpPr/>
            <p:nvPr>
              <p:custDataLst>
                <p:tags r:id="rId6"/>
              </p:custDataLst>
            </p:nvPr>
          </p:nvSpPr>
          <p:spPr>
            <a:xfrm>
              <a:off x="0" y="2363330"/>
              <a:ext cx="12192000" cy="1714585"/>
            </a:xfrm>
            <a:prstGeom prst="rect">
              <a:avLst/>
            </a:prstGeom>
            <a:solidFill>
              <a:srgbClr val="28A9D6"/>
            </a:solidFill>
            <a:ln w="9525">
              <a:noFill/>
            </a:ln>
          </p:spPr>
          <p:txBody>
            <a:bodyPr vert="horz" wrap="square" lIns="121920" tIns="60960" rIns="121920" bIns="60960" anchor="t"/>
            <a:lstStyle/>
            <a:p>
              <a:pPr lvl="0">
                <a:lnSpc>
                  <a:spcPct val="100000"/>
                </a:lnSpc>
              </a:pPr>
              <a:endParaRPr sz="1800" baseline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endParaRPr>
            </a:p>
          </p:txBody>
        </p:sp>
        <p:sp>
          <p:nvSpPr>
            <p:cNvPr id="3077" name="直接连接符 20"/>
            <p:cNvSpPr/>
            <p:nvPr>
              <p:custDataLst>
                <p:tags r:id="rId7"/>
              </p:custDataLst>
            </p:nvPr>
          </p:nvSpPr>
          <p:spPr>
            <a:xfrm>
              <a:off x="0" y="4110425"/>
              <a:ext cx="12192000" cy="1"/>
            </a:xfrm>
            <a:prstGeom prst="line">
              <a:avLst/>
            </a:prstGeom>
            <a:ln w="19050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3078" name="直接连接符 21"/>
            <p:cNvSpPr/>
            <p:nvPr>
              <p:custDataLst>
                <p:tags r:id="rId8"/>
              </p:custDataLst>
            </p:nvPr>
          </p:nvSpPr>
          <p:spPr>
            <a:xfrm>
              <a:off x="0" y="4532288"/>
              <a:ext cx="4320000" cy="12674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3079" name="直接连接符 22"/>
            <p:cNvSpPr/>
            <p:nvPr>
              <p:custDataLst>
                <p:tags r:id="rId9"/>
              </p:custDataLst>
            </p:nvPr>
          </p:nvSpPr>
          <p:spPr>
            <a:xfrm>
              <a:off x="0" y="4598574"/>
              <a:ext cx="4320000" cy="12674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3080" name="直接连接符 23"/>
            <p:cNvSpPr/>
            <p:nvPr>
              <p:custDataLst>
                <p:tags r:id="rId10"/>
              </p:custDataLst>
            </p:nvPr>
          </p:nvSpPr>
          <p:spPr>
            <a:xfrm>
              <a:off x="0" y="4664860"/>
              <a:ext cx="4320000" cy="12674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3081" name="直接连接符 24"/>
            <p:cNvSpPr/>
            <p:nvPr>
              <p:custDataLst>
                <p:tags r:id="rId11"/>
              </p:custDataLst>
            </p:nvPr>
          </p:nvSpPr>
          <p:spPr>
            <a:xfrm>
              <a:off x="7872000" y="4532288"/>
              <a:ext cx="4320000" cy="12674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3082" name="直接连接符 25"/>
            <p:cNvSpPr/>
            <p:nvPr>
              <p:custDataLst>
                <p:tags r:id="rId12"/>
              </p:custDataLst>
            </p:nvPr>
          </p:nvSpPr>
          <p:spPr>
            <a:xfrm>
              <a:off x="7872000" y="4598574"/>
              <a:ext cx="4320000" cy="12674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3083" name="直接连接符 26"/>
            <p:cNvSpPr/>
            <p:nvPr>
              <p:custDataLst>
                <p:tags r:id="rId13"/>
              </p:custDataLst>
            </p:nvPr>
          </p:nvSpPr>
          <p:spPr>
            <a:xfrm>
              <a:off x="7872000" y="4664860"/>
              <a:ext cx="4320000" cy="12674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3084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635" y="2352814"/>
            <a:ext cx="9144000" cy="1102244"/>
          </a:xfrm>
        </p:spPr>
        <p:txBody>
          <a:bodyPr vert="horz" anchor="ctr">
            <a:normAutofit/>
          </a:bodyPr>
          <a:lstStyle/>
          <a:p>
            <a:r>
              <a:rPr lang="zh-CN" altLang="en-US" sz="4400" kern="1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气膜馆拥挤问题</a:t>
            </a:r>
            <a:r>
              <a:rPr lang="zh-CN" altLang="en-US" sz="4400" kern="120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解决方案</a:t>
            </a:r>
            <a:endParaRPr lang="zh-CN" altLang="en-US" sz="4400" kern="12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sp>
        <p:nvSpPr>
          <p:cNvPr id="3085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20223" y="4346893"/>
            <a:ext cx="3552825" cy="506412"/>
          </a:xfrm>
        </p:spPr>
        <p:txBody>
          <a:bodyPr vert="horz">
            <a:normAutofit/>
          </a:bodyPr>
          <a:lstStyle/>
          <a:p>
            <a:pPr defTabSz="914400">
              <a:buSzPct val="60000"/>
            </a:pPr>
            <a:r>
              <a:rPr lang="zh-CN" altLang="en-US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经原展示</a:t>
            </a:r>
            <a:endParaRPr lang="en-US" altLang="zh-CN" kern="1200" dirty="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sp>
        <p:nvSpPr>
          <p:cNvPr id="2" name="副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873365" y="4853305"/>
            <a:ext cx="4318635" cy="127952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 fontScale="87500" lnSpcReduction="10000"/>
          </a:bodyPr>
          <a:lstStyle>
            <a:lvl1pPr marL="0" lvl="0" indent="0" algn="ctr" defTabSz="91440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0000"/>
              <a:buFont typeface="Wingdings 2" panose="05020102010507070707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lvl="2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lvl="3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lvl="4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l" defTabSz="914400">
              <a:buSzPct val="60000"/>
            </a:pPr>
            <a:r>
              <a:rPr lang="zh-CN" altLang="en-US" sz="20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小组分工：</a:t>
            </a:r>
          </a:p>
          <a:p>
            <a:pPr algn="l" defTabSz="914400">
              <a:buSzPct val="60000"/>
            </a:pPr>
            <a:r>
              <a:rPr lang="zh-CN" alt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何垠晗</a:t>
            </a:r>
            <a:r>
              <a:rPr lang="en-US" altLang="zh-CN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—</a:t>
            </a:r>
            <a:r>
              <a:rPr lang="zh-CN" alt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制作调查问卷</a:t>
            </a:r>
          </a:p>
          <a:p>
            <a:pPr algn="l" defTabSz="914400">
              <a:buSzPct val="60000"/>
            </a:pPr>
            <a:r>
              <a:rPr lang="zh-CN" alt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彭柏寓、何卡森、苏祉豪</a:t>
            </a:r>
            <a:r>
              <a:rPr lang="en-US" altLang="zh-CN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&amp;张骞—</a:t>
            </a:r>
            <a:r>
              <a:rPr lang="zh-CN" alt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数据分析</a:t>
            </a:r>
          </a:p>
          <a:p>
            <a:pPr algn="l" defTabSz="914400">
              <a:buSzPct val="60000"/>
            </a:pPr>
            <a:r>
              <a:rPr lang="zh-CN" alt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邬晶晶、梁露露</a:t>
            </a:r>
            <a:r>
              <a:rPr lang="en-US" altLang="zh-CN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—</a:t>
            </a:r>
            <a:r>
              <a:rPr lang="zh-CN" alt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制作</a:t>
            </a:r>
            <a:r>
              <a:rPr lang="en-US" altLang="zh-CN" sz="1800" kern="12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PPT&amp;Pre</a:t>
            </a:r>
          </a:p>
          <a:p>
            <a:pPr defTabSz="914400">
              <a:buSzPct val="60000"/>
            </a:pPr>
            <a:endParaRPr lang="zh-CN" altLang="en-US" sz="1800" kern="1200" dirty="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defTabSz="914400">
              <a:buSzPct val="60000"/>
            </a:pPr>
            <a:endParaRPr lang="zh-CN" altLang="en-US" sz="1800" kern="1200" dirty="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50841" y="3390674"/>
            <a:ext cx="376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kumimoji="1" lang="zh-CN" altLang="en-US" sz="2000" b="1" dirty="0" smtClean="0">
                <a:solidFill>
                  <a:schemeClr val="bg1"/>
                </a:solidFill>
              </a:rPr>
              <a:t>经济学原理课程报告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4436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aseline="0" dirty="0" smtClean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数据的基本分析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pic>
        <p:nvPicPr>
          <p:cNvPr id="2" name="图片 12" descr="C:\Users\win 8\Desktop\经双\经原小组\94434429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503" y="1138743"/>
            <a:ext cx="6523115" cy="49972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3742856" name="文本框 2"/>
          <p:cNvSpPr txBox="1"/>
          <p:nvPr/>
        </p:nvSpPr>
        <p:spPr>
          <a:xfrm>
            <a:off x="470023" y="1296419"/>
            <a:ext cx="5060316" cy="5122984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第二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小时的需求曲线，整体上略微高于第一小时。是边际效益递减的反常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效应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。</a:t>
            </a:r>
            <a:endParaRPr lang="en-US" altLang="zh-CN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en-US" altLang="zh-CN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可能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是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由于第一小时不完全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能够满足消费者的需求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。如果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把研究小时个数增多应该可以看到边际效应递减的效果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。</a:t>
            </a:r>
            <a:endParaRPr lang="en-US" altLang="zh-CN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高价处边际递增更为明显。可以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认为，愿意给出高价位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的同学，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对打球的偏好程度较大，因而自然存在边际效益递减的反常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效应。。</a:t>
            </a:r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3742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8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37428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aseline="0" dirty="0" smtClean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数据的基本分析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pic>
        <p:nvPicPr>
          <p:cNvPr id="2" name="图片 13" descr="C:\Users\win 8\Desktop\经双\经原小组\55772996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784" y="1147393"/>
            <a:ext cx="6586047" cy="5044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3742855" name="文本框 2"/>
          <p:cNvSpPr txBox="1"/>
          <p:nvPr/>
        </p:nvSpPr>
        <p:spPr>
          <a:xfrm>
            <a:off x="588817" y="1510145"/>
            <a:ext cx="4589585" cy="223329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第一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小时的需求曲线，整体上略微高于第二小时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，可以体现边际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效益递减的效应。</a:t>
            </a:r>
          </a:p>
          <a:p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aseline="0" dirty="0" smtClean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数据的基本分析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pic>
        <p:nvPicPr>
          <p:cNvPr id="2" name="图片 14" descr="C:\Users\win 8\Desktop\经双\经原小组\35387269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513" y="1108855"/>
            <a:ext cx="6597292" cy="50430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3742854" name="文本框 2"/>
          <p:cNvSpPr txBox="1"/>
          <p:nvPr/>
        </p:nvSpPr>
        <p:spPr>
          <a:xfrm>
            <a:off x="542636" y="1581237"/>
            <a:ext cx="4788877" cy="204914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三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条曲线的走势和变化趋势基本一致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上午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与下午的需求曲线基本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一致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；晚上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的需求曲线在右侧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，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表示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需求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更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大。</a:t>
            </a:r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5"/>
          <p:cNvSpPr/>
          <p:nvPr>
            <p:custDataLst>
              <p:tags r:id="rId2"/>
            </p:custDataLst>
          </p:nvPr>
        </p:nvSpPr>
        <p:spPr>
          <a:xfrm>
            <a:off x="822960" y="427990"/>
            <a:ext cx="8089900" cy="584200"/>
          </a:xfrm>
          <a:prstGeom prst="rect">
            <a:avLst/>
          </a:prstGeom>
          <a:noFill/>
          <a:ln w="9525">
            <a:noFill/>
          </a:ln>
        </p:spPr>
        <p:txBody>
          <a:bodyPr vert="horz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aseline="0" dirty="0" smtClean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气膜馆拥挤问题解决方案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38270" y="2927350"/>
            <a:ext cx="4356100" cy="872490"/>
            <a:chOff x="6170" y="4610"/>
            <a:chExt cx="6860" cy="1374"/>
          </a:xfrm>
        </p:grpSpPr>
        <p:sp>
          <p:nvSpPr>
            <p:cNvPr id="14339" name="平行四边形 2"/>
            <p:cNvSpPr/>
            <p:nvPr>
              <p:custDataLst>
                <p:tags r:id="rId3"/>
              </p:custDataLst>
            </p:nvPr>
          </p:nvSpPr>
          <p:spPr>
            <a:xfrm>
              <a:off x="6170" y="4880"/>
              <a:ext cx="983" cy="835"/>
            </a:xfrm>
            <a:prstGeom prst="parallelogram">
              <a:avLst>
                <a:gd name="adj" fmla="val 2496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 eaLnBrk="1" hangingPunct="1">
                <a:lnSpc>
                  <a:spcPct val="10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en-US" altLang="x-none" sz="20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1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14340" name="矩形 9"/>
            <p:cNvSpPr/>
            <p:nvPr>
              <p:custDataLst>
                <p:tags r:id="rId4"/>
              </p:custDataLst>
            </p:nvPr>
          </p:nvSpPr>
          <p:spPr>
            <a:xfrm>
              <a:off x="7250" y="4610"/>
              <a:ext cx="5780" cy="1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normAutofit/>
            </a:bodyPr>
            <a:lstStyle/>
            <a:p>
              <a:pPr lvl="0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1" charset="-122"/>
                  <a:sym typeface="Arial" panose="020B0604020202020204" pitchFamily="34" charset="0"/>
                </a:rPr>
                <a:t>分时段涨价方案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分时段涨价</a:t>
            </a:r>
            <a:r>
              <a:rPr lang="zh-CN" altLang="en-US" sz="2400" dirty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pic>
        <p:nvPicPr>
          <p:cNvPr id="2" name="图片 3" descr="C:\Users\Administrator\Desktop\Graph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957" y="1043710"/>
            <a:ext cx="6910210" cy="52908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分时段涨价</a:t>
            </a:r>
            <a:r>
              <a:rPr lang="zh-CN" altLang="en-US" sz="2400" dirty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220788"/>
            <a:ext cx="10515600" cy="483870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>
            <a:lvl1pPr marL="0" lvl="0" indent="0" algn="ctr" defTabSz="914400" eaLnBrk="1" fontAlgn="base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60000"/>
              <a:buFont typeface="Wingdings 2" panose="05020102010507070707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lvl="1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lvl="2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lvl="3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lvl="4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lvl="5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lvl="6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lvl="7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lvl="8" indent="0" algn="ctr" defTabSz="914400" eaLnBrk="1" fontAlgn="base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endParaRPr kumimoji="1" lang="zh-CN" altLang="en-US" sz="3600" dirty="0" smtClean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kumimoji="1" lang="en-US" altLang="zh-CN" sz="3600" dirty="0" smtClean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3600" dirty="0" smtClean="0"/>
              <a:t>供给曲线？</a:t>
            </a:r>
            <a:endParaRPr kumimoji="1" lang="zh-CN" alt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44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分时段涨价</a:t>
            </a:r>
            <a:r>
              <a:rPr lang="zh-CN" altLang="en-US" sz="2400" dirty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pic>
        <p:nvPicPr>
          <p:cNvPr id="2" name="图片 4" descr="C:\Users\ADMINI~1\AppData\Local\Temp\WeChat Files\7323783440@chatroom_1481471196237_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290" y="1344295"/>
            <a:ext cx="7200265" cy="2411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2"/>
          <p:cNvSpPr txBox="1"/>
          <p:nvPr/>
        </p:nvSpPr>
        <p:spPr>
          <a:xfrm>
            <a:off x="2066290" y="3980680"/>
            <a:ext cx="7872730" cy="2103951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可以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看出3人觉得预约没有难度，则认为现有场地一定满足了这三人的需求；21人觉得有难度，则认为现有场地满足了21人50%的需求，15人觉得很困难，则认为场地满足了这15人20%的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需求。</a:t>
            </a:r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  </a:t>
            </a:r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总供给为      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  <a:cs typeface="Heiti SC Light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  <a:cs typeface="Heiti SC Light" charset="-122"/>
              </a:rPr>
              <a:t>*1+21*0.5+15*0.2=16.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  <a:cs typeface="Heiti SC Light" charset="-122"/>
              </a:rPr>
              <a:t>5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分时段涨价</a:t>
            </a:r>
            <a:r>
              <a:rPr lang="zh-CN" altLang="en-US" sz="2400" dirty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357620" y="2069696"/>
            <a:ext cx="5036771" cy="217805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右</a:t>
            </a: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图中中间黑色的为供给曲线，</a:t>
            </a: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可以看出目前20的价格下造成了约10人场地的短缺</a:t>
            </a: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。</a:t>
            </a:r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同时根据供求曲线交点可以看到</a:t>
            </a: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，理想的价格应该是28元（晚上），23元（上午及下午）。</a:t>
            </a: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因此这是推荐的涨价方案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。</a:t>
            </a:r>
            <a:endParaRPr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88000" y="1080655"/>
            <a:ext cx="6604000" cy="5137381"/>
            <a:chOff x="5795010" y="1530350"/>
            <a:chExt cx="5807710" cy="4447540"/>
          </a:xfrm>
        </p:grpSpPr>
        <p:pic>
          <p:nvPicPr>
            <p:cNvPr id="2" name="图片 5" descr="C:\Users\Administrator\Desktop\Graph10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010" y="1530350"/>
              <a:ext cx="5807710" cy="44475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53" name="直接连接符 6"/>
            <p:cNvSpPr/>
            <p:nvPr/>
          </p:nvSpPr>
          <p:spPr>
            <a:xfrm flipH="1">
              <a:off x="8411845" y="2465388"/>
              <a:ext cx="21590" cy="2800985"/>
            </a:xfrm>
            <a:prstGeom prst="line">
              <a:avLst/>
            </a:prstGeom>
            <a:ln w="28575" cap="flat" cmpd="sng">
              <a:solidFill>
                <a:srgbClr val="0D0D0D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分时段涨价</a:t>
            </a:r>
            <a:r>
              <a:rPr lang="zh-CN" altLang="en-US" sz="2400" dirty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308438" y="2380543"/>
            <a:ext cx="4320247" cy="105981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根据</a:t>
            </a: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之前的计算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，供给曲线</a:t>
            </a: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仍然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是恒为</a:t>
            </a: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16.5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的一条</a:t>
            </a:r>
            <a:r>
              <a:rPr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直线。</a:t>
            </a:r>
            <a:endParaRPr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40640" y="1108365"/>
            <a:ext cx="6789015" cy="5206134"/>
            <a:chOff x="5549900" y="1340485"/>
            <a:chExt cx="5940425" cy="4549140"/>
          </a:xfrm>
        </p:grpSpPr>
        <p:pic>
          <p:nvPicPr>
            <p:cNvPr id="1073742852" name="图片 1" descr="C:\Users\user\AppData\Local\Temp\WeChat Files\870695690710881780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9900" y="1340485"/>
              <a:ext cx="5940425" cy="45491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53" name="直接连接符 6"/>
            <p:cNvSpPr/>
            <p:nvPr/>
          </p:nvSpPr>
          <p:spPr>
            <a:xfrm flipH="1">
              <a:off x="8296275" y="2315528"/>
              <a:ext cx="21590" cy="2800985"/>
            </a:xfrm>
            <a:prstGeom prst="line">
              <a:avLst/>
            </a:prstGeom>
            <a:ln w="28575" cap="flat" cmpd="sng">
              <a:solidFill>
                <a:srgbClr val="0D0D0D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" name="文本框 2"/>
          <p:cNvSpPr txBox="1"/>
          <p:nvPr/>
        </p:nvSpPr>
        <p:spPr>
          <a:xfrm>
            <a:off x="843280" y="1432560"/>
            <a:ext cx="32505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·第二</a:t>
            </a:r>
            <a:r>
              <a:rPr lang="zh-CN" altLang="en-US" sz="2800" b="1" dirty="0" smtClean="0"/>
              <a:t>小时</a:t>
            </a:r>
            <a:endParaRPr lang="zh-CN" altLang="en-US" sz="28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分时段涨价</a:t>
            </a:r>
            <a:r>
              <a:rPr lang="zh-CN" altLang="en-US" sz="2400" dirty="0">
                <a:solidFill>
                  <a:srgbClr val="5F5F5F"/>
                </a:solidFill>
                <a:ea typeface="黑体" panose="02010609060101010101" pitchFamily="1" charset="-122"/>
                <a:sym typeface="Arial" panose="020B0604020202020204" pitchFamily="34" charset="0"/>
              </a:rPr>
              <a:t>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456689" y="2332892"/>
            <a:ext cx="9176141" cy="2872154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r>
              <a:rPr lang="en-US" altLang="zh-CN" dirty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对比两图，</a:t>
            </a:r>
            <a:r>
              <a:rPr sz="2000" dirty="0" smtClean="0">
                <a:latin typeface="+mn-lt"/>
              </a:rPr>
              <a:t>第二小时的场地的支付意愿与第一小时相比相差不大</a:t>
            </a:r>
            <a:r>
              <a:rPr sz="2000" dirty="0">
                <a:latin typeface="+mn-lt"/>
              </a:rPr>
              <a:t>，在白天略高，在晚上略低</a:t>
            </a:r>
            <a:r>
              <a:rPr sz="2000" dirty="0" smtClean="0">
                <a:latin typeface="+mn-lt"/>
              </a:rPr>
              <a:t>。</a:t>
            </a:r>
            <a:endParaRPr lang="zh-CN" altLang="en-US" sz="2000" dirty="0" smtClean="0">
              <a:latin typeface="+mn-lt"/>
            </a:endParaRPr>
          </a:p>
          <a:p>
            <a:endParaRPr lang="zh-CN" altLang="en-US" sz="2000" dirty="0" smtClean="0">
              <a:latin typeface="+mn-lt"/>
            </a:endParaRPr>
          </a:p>
          <a:p>
            <a:r>
              <a:rPr lang="zh-CN" altLang="en-US" sz="2000" dirty="0" smtClean="0">
                <a:latin typeface="+mn-lt"/>
              </a:rPr>
              <a:t>根据之前的分析图</a:t>
            </a:r>
            <a:r>
              <a:rPr sz="2000" dirty="0" smtClean="0">
                <a:latin typeface="+mn-lt"/>
              </a:rPr>
              <a:t>得出的价格</a:t>
            </a:r>
            <a:r>
              <a:rPr lang="zh-CN" altLang="en-US" sz="2000" dirty="0" smtClean="0">
                <a:latin typeface="+mn-lt"/>
              </a:rPr>
              <a:t>，</a:t>
            </a:r>
            <a:r>
              <a:rPr sz="2000" dirty="0" smtClean="0">
                <a:latin typeface="+mn-lt"/>
              </a:rPr>
              <a:t>即白天</a:t>
            </a:r>
            <a:r>
              <a:rPr sz="2000" dirty="0">
                <a:latin typeface="+mn-lt"/>
              </a:rPr>
              <a:t>23元/小时，晚上28元/</a:t>
            </a:r>
            <a:r>
              <a:rPr sz="2000" dirty="0" smtClean="0">
                <a:latin typeface="+mn-lt"/>
              </a:rPr>
              <a:t>小时，同学们在白天倾向于继续打下去，晚上</a:t>
            </a:r>
            <a:r>
              <a:rPr lang="zh-CN" altLang="en-US" sz="2000" dirty="0" smtClean="0">
                <a:latin typeface="+mn-lt"/>
              </a:rPr>
              <a:t>则</a:t>
            </a:r>
            <a:r>
              <a:rPr sz="2000" dirty="0" smtClean="0">
                <a:latin typeface="+mn-lt"/>
              </a:rPr>
              <a:t>会在一小时后直接离开。</a:t>
            </a:r>
            <a:endParaRPr lang="zh-CN" altLang="en-US" sz="2000" dirty="0" smtClean="0">
              <a:latin typeface="+mn-lt"/>
            </a:endParaRPr>
          </a:p>
          <a:p>
            <a:endParaRPr lang="zh-CN" altLang="en-US" sz="2000" dirty="0" smtClean="0">
              <a:latin typeface="+mn-lt"/>
            </a:endParaRPr>
          </a:p>
          <a:p>
            <a:r>
              <a:rPr sz="2000" dirty="0" smtClean="0">
                <a:latin typeface="+mn-lt"/>
              </a:rPr>
              <a:t>总体来说</a:t>
            </a:r>
            <a:r>
              <a:rPr sz="2000" dirty="0">
                <a:latin typeface="+mn-lt"/>
              </a:rPr>
              <a:t>，愿意在晚上打球的同学更多，</a:t>
            </a:r>
            <a:r>
              <a:rPr sz="2000" dirty="0" smtClean="0">
                <a:latin typeface="+mn-lt"/>
              </a:rPr>
              <a:t>因此每一组人都在一小时后离开有助于让更多的</a:t>
            </a:r>
            <a:r>
              <a:rPr lang="zh-CN" altLang="en-US" sz="2000" dirty="0" smtClean="0">
                <a:latin typeface="+mn-lt"/>
              </a:rPr>
              <a:t>同学打球</a:t>
            </a:r>
            <a:r>
              <a:rPr sz="2000" dirty="0" smtClean="0">
                <a:latin typeface="+mn-lt"/>
              </a:rPr>
              <a:t>。</a:t>
            </a:r>
            <a:endParaRPr sz="2000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280" y="1432560"/>
            <a:ext cx="32505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·第二小时涨价方案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清华精神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自强不息，厚德载物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行胜于言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/>
              <a:t>严谨、勤奋、求实、</a:t>
            </a:r>
            <a:r>
              <a:rPr kumimoji="1" lang="zh-CN" altLang="en-US" sz="2800" dirty="0" smtClean="0"/>
              <a:t>创新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人文日新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又红又专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为祖国健康工作五十年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" r="4704" b="1"/>
          <a:stretch/>
        </p:blipFill>
        <p:spPr>
          <a:xfrm>
            <a:off x="6976991" y="1071196"/>
            <a:ext cx="3503442" cy="49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5"/>
          <p:cNvSpPr/>
          <p:nvPr>
            <p:custDataLst>
              <p:tags r:id="rId2"/>
            </p:custDataLst>
          </p:nvPr>
        </p:nvSpPr>
        <p:spPr>
          <a:xfrm>
            <a:off x="822960" y="427990"/>
            <a:ext cx="8089900" cy="584200"/>
          </a:xfrm>
          <a:prstGeom prst="rect">
            <a:avLst/>
          </a:prstGeom>
          <a:noFill/>
          <a:ln w="9525">
            <a:noFill/>
          </a:ln>
        </p:spPr>
        <p:txBody>
          <a:bodyPr vert="horz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aseline="0" dirty="0" smtClean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气膜馆拥挤问题解决方案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17950" y="2927350"/>
            <a:ext cx="4356100" cy="872490"/>
            <a:chOff x="6170" y="4610"/>
            <a:chExt cx="6860" cy="1374"/>
          </a:xfrm>
        </p:grpSpPr>
        <p:sp>
          <p:nvSpPr>
            <p:cNvPr id="14339" name="平行四边形 2"/>
            <p:cNvSpPr/>
            <p:nvPr>
              <p:custDataLst>
                <p:tags r:id="rId3"/>
              </p:custDataLst>
            </p:nvPr>
          </p:nvSpPr>
          <p:spPr>
            <a:xfrm>
              <a:off x="6170" y="4880"/>
              <a:ext cx="983" cy="835"/>
            </a:xfrm>
            <a:prstGeom prst="parallelogram">
              <a:avLst>
                <a:gd name="adj" fmla="val 2496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 eaLnBrk="1" hangingPunct="1">
                <a:lnSpc>
                  <a:spcPct val="10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en-US" altLang="x-none" sz="20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1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14340" name="矩形 9"/>
            <p:cNvSpPr/>
            <p:nvPr>
              <p:custDataLst>
                <p:tags r:id="rId4"/>
              </p:custDataLst>
            </p:nvPr>
          </p:nvSpPr>
          <p:spPr>
            <a:xfrm>
              <a:off x="7250" y="4610"/>
              <a:ext cx="5780" cy="1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normAutofit/>
            </a:bodyPr>
            <a:lstStyle/>
            <a:p>
              <a:pPr lvl="0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1" charset="-122"/>
                  <a:sym typeface="Arial" panose="020B0604020202020204" pitchFamily="34" charset="0"/>
                </a:rPr>
                <a:t>修建新场馆的分析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aseline="0" dirty="0" smtClean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修建新场馆的分析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485265" y="1535723"/>
            <a:ext cx="9221470" cy="416169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 smtClean="0">
                <a:latin typeface="+mn-ea"/>
                <a:ea typeface="+mn-ea"/>
              </a:rPr>
              <a:t>学校的气膜馆现在并不能满足所有愿意打羽毛球消费者的需要</a:t>
            </a:r>
            <a:r>
              <a:rPr sz="2000" dirty="0">
                <a:latin typeface="+mn-ea"/>
                <a:ea typeface="+mn-ea"/>
              </a:rPr>
              <a:t>，但按照现在标准建新场地投资太大，</a:t>
            </a:r>
            <a:r>
              <a:rPr sz="2000" dirty="0" smtClean="0">
                <a:latin typeface="+mn-ea"/>
                <a:ea typeface="+mn-ea"/>
              </a:rPr>
              <a:t>我们认为可以选择建造</a:t>
            </a:r>
            <a:r>
              <a:rPr lang="zh-CN" altLang="en-US" sz="2000" dirty="0" smtClean="0">
                <a:latin typeface="+mn-ea"/>
                <a:ea typeface="+mn-ea"/>
              </a:rPr>
              <a:t>成</a:t>
            </a:r>
            <a:r>
              <a:rPr sz="2000" dirty="0" smtClean="0">
                <a:latin typeface="+mn-ea"/>
                <a:ea typeface="+mn-ea"/>
              </a:rPr>
              <a:t>本较低的露天羽毛球场</a:t>
            </a:r>
            <a:r>
              <a:rPr sz="2000" dirty="0">
                <a:latin typeface="+mn-ea"/>
                <a:ea typeface="+mn-ea"/>
              </a:rPr>
              <a:t>，并实行免费开放来满足需求</a:t>
            </a:r>
            <a:r>
              <a:rPr sz="2000" dirty="0" smtClean="0">
                <a:latin typeface="+mn-ea"/>
                <a:ea typeface="+mn-ea"/>
              </a:rPr>
              <a:t>。</a:t>
            </a:r>
            <a:endParaRPr lang="zh-CN" altLang="en-US" sz="2000" dirty="0" smtClean="0">
              <a:latin typeface="+mn-ea"/>
              <a:ea typeface="+mn-ea"/>
            </a:endParaRPr>
          </a:p>
          <a:p>
            <a:endParaRPr lang="zh-CN" altLang="en-US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 err="1" smtClean="0">
                <a:latin typeface="+mn-ea"/>
                <a:ea typeface="+mn-ea"/>
              </a:rPr>
              <a:t>假设支付意愿比涨价</a:t>
            </a:r>
            <a:r>
              <a:rPr lang="zh-CN" altLang="en-US" sz="2000" dirty="0" smtClean="0">
                <a:latin typeface="+mn-ea"/>
                <a:ea typeface="+mn-ea"/>
              </a:rPr>
              <a:t>后的</a:t>
            </a:r>
            <a:r>
              <a:rPr sz="2000" dirty="0" smtClean="0">
                <a:latin typeface="+mn-ea"/>
                <a:ea typeface="+mn-ea"/>
              </a:rPr>
              <a:t>价格低的人愿意接受在露天体育场打羽毛球</a:t>
            </a:r>
            <a:r>
              <a:rPr sz="2000" dirty="0">
                <a:latin typeface="+mn-ea"/>
                <a:ea typeface="+mn-ea"/>
              </a:rPr>
              <a:t>，则还需要满足的消费者人数</a:t>
            </a:r>
            <a:r>
              <a:rPr sz="2000" dirty="0">
                <a:solidFill>
                  <a:srgbClr val="FF0000"/>
                </a:solidFill>
                <a:latin typeface="+mn-ea"/>
                <a:ea typeface="+mn-ea"/>
              </a:rPr>
              <a:t>39-16.5=22.5</a:t>
            </a:r>
            <a:endParaRPr lang="en-US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zh-CN" altLang="en-US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现在</a:t>
            </a:r>
            <a:r>
              <a:rPr lang="zh-CN" altLang="en-US" sz="2000" dirty="0">
                <a:latin typeface="+mn-ea"/>
              </a:rPr>
              <a:t>气膜馆羽毛球场为</a:t>
            </a:r>
            <a:r>
              <a:rPr lang="en-US" altLang="zh-CN" sz="2000" dirty="0">
                <a:latin typeface="+mn-ea"/>
              </a:rPr>
              <a:t>12</a:t>
            </a:r>
            <a:r>
              <a:rPr lang="zh-CN" altLang="en-US" sz="2000" dirty="0">
                <a:latin typeface="+mn-ea"/>
              </a:rPr>
              <a:t>个，可以满足</a:t>
            </a:r>
            <a:r>
              <a:rPr lang="en-US" altLang="zh-CN" sz="2000" dirty="0">
                <a:latin typeface="+mn-ea"/>
              </a:rPr>
              <a:t>16.5</a:t>
            </a:r>
            <a:r>
              <a:rPr lang="zh-CN" altLang="en-US" sz="2000" dirty="0">
                <a:latin typeface="+mn-ea"/>
              </a:rPr>
              <a:t>个人的</a:t>
            </a:r>
            <a:r>
              <a:rPr lang="zh-CN" altLang="en-US" sz="2000" dirty="0" smtClean="0">
                <a:latin typeface="+mn-ea"/>
              </a:rPr>
              <a:t>需求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zh-CN" altLang="en-US" sz="2000" dirty="0" smtClean="0">
                <a:latin typeface="+mn-ea"/>
                <a:ea typeface="+mn-ea"/>
              </a:rPr>
              <a:t>要满足剩下</a:t>
            </a:r>
            <a:r>
              <a:rPr lang="en-US" altLang="zh-CN" sz="2000" dirty="0" smtClean="0">
                <a:latin typeface="+mn-ea"/>
                <a:ea typeface="+mn-ea"/>
              </a:rPr>
              <a:t>22.5</a:t>
            </a:r>
            <a:r>
              <a:rPr lang="zh-CN" altLang="en-US" sz="2000" dirty="0" smtClean="0">
                <a:latin typeface="+mn-ea"/>
                <a:ea typeface="+mn-ea"/>
              </a:rPr>
              <a:t>人的需求，还</a:t>
            </a:r>
            <a:r>
              <a:rPr lang="zh-CN" altLang="en-US" sz="2000" dirty="0">
                <a:latin typeface="+mn-ea"/>
                <a:ea typeface="+mn-ea"/>
              </a:rPr>
              <a:t>需要修建的场地数为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12*22.5/16.5=16.3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en-US" sz="2400" dirty="0">
              <a:latin typeface="+mn-ea"/>
              <a:ea typeface="+mn-ea"/>
            </a:endParaRPr>
          </a:p>
          <a:p>
            <a:r>
              <a:rPr sz="2800" dirty="0" smtClean="0">
                <a:latin typeface="+mn-ea"/>
                <a:ea typeface="+mn-ea"/>
              </a:rPr>
              <a:t>至少需要再修建</a:t>
            </a:r>
            <a:r>
              <a:rPr sz="2800" dirty="0">
                <a:solidFill>
                  <a:srgbClr val="FF0000"/>
                </a:solidFill>
                <a:latin typeface="+mn-ea"/>
                <a:ea typeface="+mn-ea"/>
              </a:rPr>
              <a:t>17</a:t>
            </a:r>
            <a:r>
              <a:rPr sz="2800" dirty="0">
                <a:latin typeface="+mn-ea"/>
                <a:ea typeface="+mn-ea"/>
              </a:rPr>
              <a:t>个露天场地</a:t>
            </a:r>
            <a:endParaRPr lang="zh-CN" sz="2800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6763" cy="6889750"/>
          </a:xfrm>
          <a:prstGeom prst="rect">
            <a:avLst/>
          </a:prstGeom>
          <a:gradFill rotWithShape="1">
            <a:gsLst>
              <a:gs pos="0">
                <a:srgbClr val="F4F6F8">
                  <a:alpha val="100000"/>
                </a:srgbClr>
              </a:gs>
              <a:gs pos="100000">
                <a:srgbClr val="E1E1E1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1300">
              <a:solidFill>
                <a:srgbClr val="FFFFFF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31747" name="椭圆 12"/>
          <p:cNvSpPr/>
          <p:nvPr>
            <p:custDataLst>
              <p:tags r:id="rId3"/>
            </p:custDataLst>
          </p:nvPr>
        </p:nvSpPr>
        <p:spPr>
          <a:xfrm>
            <a:off x="3767138" y="1358900"/>
            <a:ext cx="3946525" cy="3948113"/>
          </a:xfrm>
          <a:prstGeom prst="ellipse">
            <a:avLst/>
          </a:prstGeom>
          <a:noFill/>
          <a:ln w="12700" cap="flat" cmpd="sng">
            <a:solidFill>
              <a:srgbClr val="8ED2F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31748" name="椭圆 13"/>
          <p:cNvSpPr/>
          <p:nvPr>
            <p:custDataLst>
              <p:tags r:id="rId4"/>
            </p:custDataLst>
          </p:nvPr>
        </p:nvSpPr>
        <p:spPr>
          <a:xfrm>
            <a:off x="3587750" y="1358583"/>
            <a:ext cx="3863975" cy="3862387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txBody>
          <a:bodyPr lIns="0" tIns="0" rIns="0" bIns="0" anchor="ctr">
            <a:normAutofit/>
          </a:bodyPr>
          <a:lstStyle/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5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1" charset="-122"/>
              <a:sym typeface="Verdana" panose="020B0604030504040204" pitchFamily="2" charset="0"/>
            </a:endParaRPr>
          </a:p>
        </p:txBody>
      </p:sp>
      <p:sp>
        <p:nvSpPr>
          <p:cNvPr id="31749" name="椭圆 14"/>
          <p:cNvSpPr/>
          <p:nvPr>
            <p:custDataLst>
              <p:tags r:id="rId5"/>
            </p:custDataLst>
          </p:nvPr>
        </p:nvSpPr>
        <p:spPr>
          <a:xfrm>
            <a:off x="9112250" y="2546350"/>
            <a:ext cx="555625" cy="555625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31750" name="椭圆 15"/>
          <p:cNvSpPr/>
          <p:nvPr>
            <p:custDataLst>
              <p:tags r:id="rId6"/>
            </p:custDataLst>
          </p:nvPr>
        </p:nvSpPr>
        <p:spPr>
          <a:xfrm>
            <a:off x="7583488" y="1735138"/>
            <a:ext cx="255587" cy="255587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31751" name="椭圆 16"/>
          <p:cNvSpPr/>
          <p:nvPr>
            <p:custDataLst>
              <p:tags r:id="rId7"/>
            </p:custDataLst>
          </p:nvPr>
        </p:nvSpPr>
        <p:spPr>
          <a:xfrm>
            <a:off x="2660650" y="4797425"/>
            <a:ext cx="557213" cy="55721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31752" name="椭圆 17"/>
          <p:cNvSpPr/>
          <p:nvPr>
            <p:custDataLst>
              <p:tags r:id="rId8"/>
            </p:custDataLst>
          </p:nvPr>
        </p:nvSpPr>
        <p:spPr>
          <a:xfrm>
            <a:off x="4625975" y="5540375"/>
            <a:ext cx="257175" cy="25717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黑体" panose="02010609060101010101" pitchFamily="1" charset="-122"/>
              <a:ea typeface="黑体" panose="02010609060101010101" pitchFamily="1" charset="-122"/>
              <a:sym typeface="黑体" panose="02010609060101010101" pitchFamily="1" charset="-122"/>
            </a:endParaRPr>
          </a:p>
        </p:txBody>
      </p:sp>
      <p:sp>
        <p:nvSpPr>
          <p:cNvPr id="31753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3589338" y="1385888"/>
            <a:ext cx="3862387" cy="3921125"/>
          </a:xfrm>
        </p:spPr>
        <p:txBody>
          <a:bodyPr vert="horz" anchor="ctr">
            <a:normAutofit/>
          </a:bodyPr>
          <a:lstStyle/>
          <a:p>
            <a:r>
              <a:rPr lang="en-US" altLang="zh-CN" sz="5400" kern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THANKS!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为祖国健康工作五十年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阳光长跑</a:t>
            </a:r>
          </a:p>
          <a:p>
            <a:r>
              <a:rPr kumimoji="1" lang="zh-CN" altLang="en-US" sz="2800" dirty="0" smtClean="0"/>
              <a:t>强制锻炼</a:t>
            </a:r>
          </a:p>
          <a:p>
            <a:r>
              <a:rPr kumimoji="1" lang="zh-CN" altLang="en-US" sz="2800" dirty="0" smtClean="0"/>
              <a:t>其他锻炼方式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53" y="3028593"/>
            <a:ext cx="1854200" cy="279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4"/>
          <a:stretch/>
        </p:blipFill>
        <p:spPr>
          <a:xfrm>
            <a:off x="3567804" y="3028593"/>
            <a:ext cx="3772796" cy="279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653" y="3028593"/>
            <a:ext cx="4013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场馆预约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20788"/>
            <a:ext cx="10515600" cy="631458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以气膜馆为研究对象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711569"/>
            <a:ext cx="5209936" cy="46291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36" y="1711569"/>
            <a:ext cx="5181859" cy="4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场馆预约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kumimoji="1" lang="zh-CN" altLang="en-US" sz="36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sz="3600" dirty="0" smtClean="0"/>
              <a:t>涨价？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sz="3600" dirty="0" smtClean="0"/>
              <a:t>增建场馆？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419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问卷星调查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2" t="9953" r="36863" b="73837"/>
          <a:stretch/>
        </p:blipFill>
        <p:spPr>
          <a:xfrm>
            <a:off x="5357447" y="5127137"/>
            <a:ext cx="3595406" cy="104335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10914" r="37960" b="8262"/>
          <a:stretch/>
        </p:blipFill>
        <p:spPr>
          <a:xfrm>
            <a:off x="5357447" y="998538"/>
            <a:ext cx="3505522" cy="52759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9" t="7368" r="24402"/>
          <a:stretch/>
        </p:blipFill>
        <p:spPr>
          <a:xfrm>
            <a:off x="8750714" y="2118302"/>
            <a:ext cx="3595129" cy="4156152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2" t="27327" r="25014" b="48618"/>
          <a:stretch/>
        </p:blipFill>
        <p:spPr>
          <a:xfrm>
            <a:off x="8862969" y="998538"/>
            <a:ext cx="3460547" cy="1153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715108" y="1207477"/>
            <a:ext cx="4278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+mn-lt"/>
              </a:rPr>
              <a:t>频次；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+mn-lt"/>
              </a:rPr>
              <a:t>时间段；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+mn-lt"/>
              </a:rPr>
              <a:t>拥挤看法；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+mn-lt"/>
              </a:rPr>
              <a:t>可接受涨价幅度；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+mn-lt"/>
              </a:rPr>
              <a:t>第一小时的支付意愿；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+mn-lt"/>
              </a:rPr>
              <a:t>第二小时的支付意愿。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4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1"/>
          <p:cNvSpPr/>
          <p:nvPr>
            <p:custDataLst>
              <p:tags r:id="rId2"/>
            </p:custDataLst>
          </p:nvPr>
        </p:nvSpPr>
        <p:spPr>
          <a:xfrm>
            <a:off x="812800" y="427990"/>
            <a:ext cx="8089900" cy="584200"/>
          </a:xfrm>
          <a:prstGeom prst="rect">
            <a:avLst/>
          </a:prstGeom>
          <a:noFill/>
          <a:ln w="9525">
            <a:noFill/>
          </a:ln>
        </p:spPr>
        <p:txBody>
          <a:bodyPr vert="horz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aseline="0" dirty="0" smtClean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气膜馆拥挤问题解决方案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sp>
        <p:nvSpPr>
          <p:cNvPr id="17411" name="平行四边形 2"/>
          <p:cNvSpPr/>
          <p:nvPr>
            <p:custDataLst>
              <p:tags r:id="rId3"/>
            </p:custDataLst>
          </p:nvPr>
        </p:nvSpPr>
        <p:spPr>
          <a:xfrm>
            <a:off x="5935663" y="2365375"/>
            <a:ext cx="623887" cy="530225"/>
          </a:xfrm>
          <a:prstGeom prst="parallelogram">
            <a:avLst>
              <a:gd name="adj" fmla="val 24960"/>
            </a:avLst>
          </a:prstGeom>
          <a:solidFill>
            <a:schemeClr val="accent1"/>
          </a:solidFill>
          <a:ln w="9525">
            <a:noFill/>
          </a:ln>
        </p:spPr>
        <p:txBody>
          <a:bodyPr lIns="0" tIns="0" rIns="0" bIns="0" anchor="ctr"/>
          <a:lstStyle/>
          <a:p>
            <a:pPr lvl="0" algn="ct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x-none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7412" name="矩形 9"/>
          <p:cNvSpPr/>
          <p:nvPr>
            <p:custDataLst>
              <p:tags r:id="rId4"/>
            </p:custDataLst>
          </p:nvPr>
        </p:nvSpPr>
        <p:spPr>
          <a:xfrm>
            <a:off x="6623050" y="2193925"/>
            <a:ext cx="3668713" cy="873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数据的基本分析</a:t>
            </a:r>
          </a:p>
        </p:txBody>
      </p:sp>
      <p:sp>
        <p:nvSpPr>
          <p:cNvPr id="17413" name="平行四边形 4"/>
          <p:cNvSpPr/>
          <p:nvPr>
            <p:custDataLst>
              <p:tags r:id="rId5"/>
            </p:custDataLst>
          </p:nvPr>
        </p:nvSpPr>
        <p:spPr>
          <a:xfrm>
            <a:off x="5718175" y="3116263"/>
            <a:ext cx="623888" cy="530225"/>
          </a:xfrm>
          <a:prstGeom prst="parallelogram">
            <a:avLst>
              <a:gd name="adj" fmla="val 24960"/>
            </a:avLst>
          </a:prstGeom>
          <a:solidFill>
            <a:schemeClr val="accent2"/>
          </a:solidFill>
          <a:ln w="9525">
            <a:noFill/>
          </a:ln>
        </p:spPr>
        <p:txBody>
          <a:bodyPr lIns="0" tIns="0" rIns="0" bIns="0" anchor="ctr"/>
          <a:lstStyle/>
          <a:p>
            <a:pPr lvl="0" algn="ct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x-none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414" name="矩形 10"/>
          <p:cNvSpPr/>
          <p:nvPr>
            <p:custDataLst>
              <p:tags r:id="rId6"/>
            </p:custDataLst>
          </p:nvPr>
        </p:nvSpPr>
        <p:spPr>
          <a:xfrm>
            <a:off x="1109609" y="2895600"/>
            <a:ext cx="4608249" cy="8683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 fontScale="92500"/>
          </a:bodyPr>
          <a:lstStyle/>
          <a:p>
            <a:pPr lvl="0" algn="r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 气膜馆拥挤问题解决方案</a:t>
            </a:r>
            <a:endParaRPr lang="zh-CN" altLang="en-US" sz="3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sp>
        <p:nvSpPr>
          <p:cNvPr id="17415" name="平行四边形 5"/>
          <p:cNvSpPr/>
          <p:nvPr>
            <p:custDataLst>
              <p:tags r:id="rId7"/>
            </p:custDataLst>
          </p:nvPr>
        </p:nvSpPr>
        <p:spPr>
          <a:xfrm>
            <a:off x="5502275" y="3865563"/>
            <a:ext cx="623888" cy="530225"/>
          </a:xfrm>
          <a:prstGeom prst="parallelogram">
            <a:avLst>
              <a:gd name="adj" fmla="val 24960"/>
            </a:avLst>
          </a:prstGeom>
          <a:solidFill>
            <a:schemeClr val="accent1"/>
          </a:solidFill>
          <a:ln w="9525">
            <a:noFill/>
          </a:ln>
        </p:spPr>
        <p:txBody>
          <a:bodyPr lIns="0" tIns="0" rIns="0" bIns="0" anchor="ctr"/>
          <a:lstStyle/>
          <a:p>
            <a:pPr lvl="0" algn="ct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x-none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7416" name="矩形 11"/>
          <p:cNvSpPr/>
          <p:nvPr>
            <p:custDataLst>
              <p:tags r:id="rId8"/>
            </p:custDataLst>
          </p:nvPr>
        </p:nvSpPr>
        <p:spPr>
          <a:xfrm>
            <a:off x="6236335" y="3694430"/>
            <a:ext cx="3668713" cy="873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修建新场地分析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91288" y="3061713"/>
            <a:ext cx="380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latin typeface="+mn-lt"/>
              </a:rPr>
              <a:t>涨价方案</a:t>
            </a:r>
            <a:r>
              <a:rPr kumimoji="1" lang="zh-CN" altLang="en-US" sz="3200" dirty="0">
                <a:latin typeface="+mn-lt"/>
              </a:rPr>
              <a:t>分析</a:t>
            </a:r>
            <a:endParaRPr kumimoji="1" lang="zh-CN" altLang="en-US" sz="32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2" grpId="0"/>
      <p:bldP spid="17413" grpId="0" animBg="1"/>
      <p:bldP spid="17415" grpId="0" animBg="1"/>
      <p:bldP spid="1741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5"/>
          <p:cNvSpPr/>
          <p:nvPr>
            <p:custDataLst>
              <p:tags r:id="rId2"/>
            </p:custDataLst>
          </p:nvPr>
        </p:nvSpPr>
        <p:spPr>
          <a:xfrm>
            <a:off x="822960" y="427990"/>
            <a:ext cx="8089900" cy="584200"/>
          </a:xfrm>
          <a:prstGeom prst="rect">
            <a:avLst/>
          </a:prstGeom>
          <a:noFill/>
          <a:ln w="9525">
            <a:noFill/>
          </a:ln>
        </p:spPr>
        <p:txBody>
          <a:bodyPr vert="horz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aseline="0" dirty="0" smtClean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气膜馆拥挤问题解决方案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17950" y="2927350"/>
            <a:ext cx="4356100" cy="872490"/>
            <a:chOff x="6170" y="4610"/>
            <a:chExt cx="6860" cy="1374"/>
          </a:xfrm>
        </p:grpSpPr>
        <p:sp>
          <p:nvSpPr>
            <p:cNvPr id="14339" name="平行四边形 2"/>
            <p:cNvSpPr/>
            <p:nvPr>
              <p:custDataLst>
                <p:tags r:id="rId3"/>
              </p:custDataLst>
            </p:nvPr>
          </p:nvSpPr>
          <p:spPr>
            <a:xfrm>
              <a:off x="6170" y="4880"/>
              <a:ext cx="983" cy="835"/>
            </a:xfrm>
            <a:prstGeom prst="parallelogram">
              <a:avLst>
                <a:gd name="adj" fmla="val 2496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 eaLnBrk="1" hangingPunct="1">
                <a:lnSpc>
                  <a:spcPct val="10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en-US" altLang="x-none" sz="20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1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14340" name="矩形 9"/>
            <p:cNvSpPr/>
            <p:nvPr>
              <p:custDataLst>
                <p:tags r:id="rId4"/>
              </p:custDataLst>
            </p:nvPr>
          </p:nvSpPr>
          <p:spPr>
            <a:xfrm>
              <a:off x="7250" y="4610"/>
              <a:ext cx="5780" cy="1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normAutofit/>
            </a:bodyPr>
            <a:lstStyle/>
            <a:p>
              <a:pPr lvl="0">
                <a:lnSpc>
                  <a:spcPct val="120000"/>
                </a:lnSpc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1" charset="-122"/>
                  <a:sym typeface="Arial" panose="020B0604020202020204" pitchFamily="34" charset="0"/>
                </a:rPr>
                <a:t>数据的基本分析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rmAutofit/>
          </a:bodyPr>
          <a:lstStyle/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baseline="0" dirty="0" smtClean="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1" charset="-122"/>
                <a:sym typeface="Arial" panose="020B0604020202020204" pitchFamily="34" charset="0"/>
              </a:rPr>
              <a:t>数据的基本分析</a:t>
            </a:r>
            <a:endParaRPr lang="zh-CN" altLang="en-US" sz="2400" baseline="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1" charset="-122"/>
              <a:sym typeface="Arial" panose="020B0604020202020204" pitchFamily="34" charset="0"/>
            </a:endParaRPr>
          </a:p>
          <a:p>
            <a:pPr lvl="0" algn="l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4000" dirty="0">
              <a:solidFill>
                <a:srgbClr val="1A93C8"/>
              </a:solidFill>
              <a:latin typeface="Calibri Light" panose="020F0302020204030204" charset="0"/>
              <a:ea typeface="宋体" panose="02010600030101010101" pitchFamily="2" charset="-122"/>
              <a:sym typeface="Calibri Light" panose="020F0302020204030204" charset="0"/>
            </a:endParaRPr>
          </a:p>
        </p:txBody>
      </p:sp>
      <p:pic>
        <p:nvPicPr>
          <p:cNvPr id="2" name="图片 11" descr="C:\Users\win 8\Desktop\经双\经原小组\170544177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711" y="1089891"/>
            <a:ext cx="6626891" cy="50764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3742857" name="文本框 2"/>
          <p:cNvSpPr txBox="1"/>
          <p:nvPr/>
        </p:nvSpPr>
        <p:spPr>
          <a:xfrm>
            <a:off x="637771" y="1354252"/>
            <a:ext cx="3767455" cy="4547723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在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￥20到￥30之间，曲线较为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平缓</a:t>
            </a:r>
            <a:endParaRPr lang="en-US" altLang="zh-CN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en-US" altLang="zh-CN" sz="2400" b="1" dirty="0" smtClean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有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可能是“惯性效应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”（因为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长期处于这样的价格，而不愿意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改变）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。</a:t>
            </a:r>
            <a:endParaRPr lang="en-US" altLang="zh-CN" sz="2400" b="1" dirty="0" smtClean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en-US" altLang="zh-CN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endParaRPr lang="zh-CN" altLang="en-US" sz="2400" b="1" dirty="0">
              <a:latin typeface="+mn-lt"/>
              <a:ea typeface="楷体" panose="02010609060101010101" pitchFamily="49" charset="-122"/>
              <a:cs typeface="Heiti SC Light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第一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小时的需求曲线，整体上略微高于第二</a:t>
            </a:r>
            <a:r>
              <a:rPr lang="zh-CN" altLang="en-US" sz="2400" b="1" dirty="0" smtClean="0">
                <a:latin typeface="+mn-lt"/>
                <a:ea typeface="楷体" panose="02010609060101010101" pitchFamily="49" charset="-122"/>
                <a:cs typeface="Heiti SC Light" charset="-122"/>
              </a:rPr>
              <a:t>小时，体现边际</a:t>
            </a:r>
            <a:r>
              <a:rPr lang="zh-CN" altLang="en-US" sz="2400" b="1" dirty="0">
                <a:latin typeface="+mn-lt"/>
                <a:ea typeface="楷体" panose="02010609060101010101" pitchFamily="49" charset="-122"/>
                <a:cs typeface="Heiti SC Light" charset="-122"/>
              </a:rPr>
              <a:t>效益递减的效应。</a:t>
            </a:r>
          </a:p>
          <a:p>
            <a:endParaRPr lang="zh-CN" altLang="en-US" sz="2400" b="1" dirty="0">
              <a:latin typeface="+mn-lt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+mn-lt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3742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3742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27"/>
  <p:tag name="KSO_WM_TAG_VERSION" val="1.0"/>
  <p:tag name="KSO_WM_SLIDE_ID" val="custom16042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0*173"/>
  <p:tag name="KSO_WM_SLIDE_SIZE" val="660*187"/>
  <p:tag name="KSO_WM_DIAGRAM_GROUP_CODE" val="l1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a"/>
  <p:tag name="KSO_WM_UNIT_INDEX" val="1"/>
  <p:tag name="KSO_WM_UNIT_ID" val="custom160427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i"/>
  <p:tag name="KSO_WM_UNIT_INDEX" val="1_1"/>
  <p:tag name="KSO_WM_UNIT_ID" val="custom160427_15*l_i*1_1"/>
  <p:tag name="KSO_WM_UNIT_CLEAR" val="1"/>
  <p:tag name="KSO_WM_UNIT_LAYERLEVEL" val="1_1"/>
  <p:tag name="KSO_WM_DIAGRAM_GROUP_CODE" val="l1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h_f"/>
  <p:tag name="KSO_WM_UNIT_INDEX" val="1_1_1"/>
  <p:tag name="KSO_WM_UNIT_ID" val="custom160427_15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i"/>
  <p:tag name="KSO_WM_UNIT_INDEX" val="1_2"/>
  <p:tag name="KSO_WM_UNIT_ID" val="custom160427_15*l_i*1_2"/>
  <p:tag name="KSO_WM_UNIT_CLEAR" val="1"/>
  <p:tag name="KSO_WM_UNIT_LAYERLEVEL" val="1_1"/>
  <p:tag name="KSO_WM_DIAGRAM_GROUP_CODE" val="l1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h_f"/>
  <p:tag name="KSO_WM_UNIT_INDEX" val="1_2_1"/>
  <p:tag name="KSO_WM_UNIT_ID" val="custom160427_15*l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i"/>
  <p:tag name="KSO_WM_UNIT_INDEX" val="1_3"/>
  <p:tag name="KSO_WM_UNIT_ID" val="custom160427_15*l_i*1_3"/>
  <p:tag name="KSO_WM_UNIT_CLEAR" val="1"/>
  <p:tag name="KSO_WM_UNIT_LAYERLEVEL" val="1_1"/>
  <p:tag name="KSO_WM_DIAGRAM_GROUP_CODE" val="l1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h_f"/>
  <p:tag name="KSO_WM_UNIT_INDEX" val="1_3_1"/>
  <p:tag name="KSO_WM_UNIT_ID" val="custom160427_15*l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27"/>
  <p:tag name="KSO_WM_TAG_VERSION" val="1.0"/>
  <p:tag name="KSO_WM_SLIDE_ID" val="custom16042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08*231"/>
  <p:tag name="KSO_WM_SLIDE_SIZE" val="344*69"/>
  <p:tag name="KSO_WM_DIAGRAM_GROUP_CODE" val="l1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a"/>
  <p:tag name="KSO_WM_UNIT_INDEX" val="1"/>
  <p:tag name="KSO_WM_UNIT_ID" val="custom160427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i"/>
  <p:tag name="KSO_WM_UNIT_INDEX" val="1_1"/>
  <p:tag name="KSO_WM_UNIT_ID" val="custom160427_13*l_i*1_1"/>
  <p:tag name="KSO_WM_UNIT_CLEAR" val="1"/>
  <p:tag name="KSO_WM_UNIT_LAYERLEVEL" val="1_1"/>
  <p:tag name="KSO_WM_DIAGRAM_GROUP_CODE" val="l1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h_f"/>
  <p:tag name="KSO_WM_UNIT_INDEX" val="1_1_1"/>
  <p:tag name="KSO_WM_UNIT_ID" val="custom160427_13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2、16、20、22、24、28、31、32"/>
  <p:tag name="KSO_WM_TEMPLATE_CATEGORY" val="custom"/>
  <p:tag name="KSO_WM_TEMPLATE_INDEX" val="160427"/>
  <p:tag name="KSO_WM_TAG_VERSION" val="1.0"/>
  <p:tag name="KSO_WM_SLIDE_ID" val="custom16042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27"/>
  <p:tag name="KSO_WM_TAG_VERSION" val="1.0"/>
  <p:tag name="KSO_WM_SLIDE_ID" val="custom16042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08*231"/>
  <p:tag name="KSO_WM_SLIDE_SIZE" val="344*69"/>
  <p:tag name="KSO_WM_DIAGRAM_GROUP_CODE" val="l1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a"/>
  <p:tag name="KSO_WM_UNIT_INDEX" val="1"/>
  <p:tag name="KSO_WM_UNIT_ID" val="custom160427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i"/>
  <p:tag name="KSO_WM_UNIT_INDEX" val="1_1"/>
  <p:tag name="KSO_WM_UNIT_ID" val="custom160427_13*l_i*1_1"/>
  <p:tag name="KSO_WM_UNIT_CLEAR" val="1"/>
  <p:tag name="KSO_WM_UNIT_LAYERLEVEL" val="1_1"/>
  <p:tag name="KSO_WM_DIAGRAM_GROUP_CODE" val="l1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h_f"/>
  <p:tag name="KSO_WM_UNIT_INDEX" val="1_1_1"/>
  <p:tag name="KSO_WM_UNIT_ID" val="custom160427_13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a"/>
  <p:tag name="KSO_WM_UNIT_INDEX" val="1"/>
  <p:tag name="KSO_WM_UNIT_ID" val="custom160427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b"/>
  <p:tag name="KSO_WM_UNIT_INDEX" val="1"/>
  <p:tag name="KSO_WM_UNIT_ID" val="custom160427_1*b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27"/>
  <p:tag name="KSO_WM_TAG_VERSION" val="1.0"/>
  <p:tag name="KSO_WM_SLIDE_ID" val="custom16042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08*231"/>
  <p:tag name="KSO_WM_SLIDE_SIZE" val="344*69"/>
  <p:tag name="KSO_WM_DIAGRAM_GROUP_CODE" val="l1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a"/>
  <p:tag name="KSO_WM_UNIT_INDEX" val="1"/>
  <p:tag name="KSO_WM_UNIT_ID" val="custom160427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i"/>
  <p:tag name="KSO_WM_UNIT_INDEX" val="1_1"/>
  <p:tag name="KSO_WM_UNIT_ID" val="custom160427_13*l_i*1_1"/>
  <p:tag name="KSO_WM_UNIT_CLEAR" val="1"/>
  <p:tag name="KSO_WM_UNIT_LAYERLEVEL" val="1_1"/>
  <p:tag name="KSO_WM_DIAGRAM_GROUP_CODE" val="l1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l_h_f"/>
  <p:tag name="KSO_WM_UNIT_INDEX" val="1_1_1"/>
  <p:tag name="KSO_WM_UNIT_ID" val="custom160427_13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49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43"/>
  <p:tag name="KSO_WM_SLIDE_SIZE" val="828*344"/>
  <p:tag name="KSO_WM_TEMPLATE_CATEGORY" val="preset"/>
  <p:tag name="KSO_WM_TEMPLATE_INDEX" val="1"/>
  <p:tag name="KSO_WM_TAG_VERSION" val="1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5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27"/>
  <p:tag name="KSO_WM_TAG_VERSION" val="1.0"/>
  <p:tag name="KSO_WM_SLIDE_ID" val="custom160427_32"/>
  <p:tag name="KSO_WM_SLIDE_INDEX" val="32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b"/>
  <p:tag name="KSO_WM_UNIT_INDEX" val="1"/>
  <p:tag name="KSO_WM_UNIT_ID" val="custom160427_1*b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27"/>
  <p:tag name="KSO_WM_UNIT_TYPE" val="a"/>
  <p:tag name="KSO_WM_UNIT_INDEX" val="1"/>
  <p:tag name="KSO_WM_UNIT_ID" val="custom160427_32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THANK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BEAUTIFY_FLAG" val="#wm#"/>
  <p:tag name="KSO_WM_UNIT_PPTX_LAYOUT_SHAPE" val="1"/>
</p:tagLst>
</file>

<file path=ppt/theme/theme1.xml><?xml version="1.0" encoding="utf-8"?>
<a:theme xmlns:a="http://schemas.openxmlformats.org/drawingml/2006/main" name="A000120141119A01PPBG">
  <a:themeElements>
    <a:clrScheme name="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15151"/>
      </a:accent4>
      <a:accent5>
        <a:srgbClr val="B1D7F1"/>
      </a:accent5>
      <a:accent6>
        <a:srgbClr val="577FCB"/>
      </a:accent6>
      <a:hlink>
        <a:srgbClr val="00B0F0"/>
      </a:hlink>
      <a:folHlink>
        <a:srgbClr val="AFB2B4"/>
      </a:folHlink>
    </a:clrScheme>
    <a:fontScheme name="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15151"/>
      </a:accent4>
      <a:accent5>
        <a:srgbClr val="B1D7F1"/>
      </a:accent5>
      <a:accent6>
        <a:srgbClr val="577FCB"/>
      </a:accent6>
      <a:hlink>
        <a:srgbClr val="00B0F0"/>
      </a:hlink>
      <a:folHlink>
        <a:srgbClr val="AFB2B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750</Words>
  <Application>Microsoft Office PowerPoint</Application>
  <PresentationFormat>宽屏</PresentationFormat>
  <Paragraphs>112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Heiti SC Light</vt:lpstr>
      <vt:lpstr>黑体</vt:lpstr>
      <vt:lpstr>楷体</vt:lpstr>
      <vt:lpstr>宋体</vt:lpstr>
      <vt:lpstr>Arial</vt:lpstr>
      <vt:lpstr>Calibri Light</vt:lpstr>
      <vt:lpstr>Verdana</vt:lpstr>
      <vt:lpstr>Wingdings 2</vt:lpstr>
      <vt:lpstr>A000120141119A01PPBG</vt:lpstr>
      <vt:lpstr>气膜馆拥挤问题解决方案</vt:lpstr>
      <vt:lpstr>清华精神</vt:lpstr>
      <vt:lpstr>为祖国健康工作五十年</vt:lpstr>
      <vt:lpstr>场馆预约</vt:lpstr>
      <vt:lpstr>场馆预约</vt:lpstr>
      <vt:lpstr>问卷星调查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SkyUser</cp:lastModifiedBy>
  <cp:revision>27</cp:revision>
  <dcterms:created xsi:type="dcterms:W3CDTF">2015-12-29T18:59:00Z</dcterms:created>
  <dcterms:modified xsi:type="dcterms:W3CDTF">2016-12-12T10:43:59Z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2052-10.1.0.6129</vt:lpwstr>
  </property>
</Properties>
</file>