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0" r:id="rId6"/>
    <p:sldId id="259" r:id="rId7"/>
    <p:sldId id="262" r:id="rId8"/>
    <p:sldId id="263" r:id="rId9"/>
    <p:sldId id="264" r:id="rId10"/>
    <p:sldId id="265" r:id="rId11"/>
    <p:sldId id="267" r:id="rId12"/>
    <p:sldId id="261" r:id="rId13"/>
    <p:sldId id="268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4578-C130-4FE1-9C14-FD8961701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0B917-E127-4CC9-8F40-4F76EF533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A40D2-298A-457A-ABE1-C79B7AE2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5B27-E31B-4376-9116-81CE45AC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778FB-66FF-49AC-BDE3-2E31F601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96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8E06-115E-4A9B-B5EA-F768548D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2D36C-D42A-414C-8B94-50E8EB4D3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4E636-4FBF-400C-B38A-D397B90A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AADBB-1696-42DC-BB91-A9641FF3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8FE2B-7549-466C-8F20-8F69FB2E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46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F251C-CE7C-47B3-96E0-DFBFF2D7B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BD846-918C-4716-B417-F360498D8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F2B1-0D73-4243-941F-C740F980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362FE-9BD5-47ED-A4FF-956720AC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D554C-D39F-42BF-96DC-E470BD88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60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8629-6604-4060-8A63-3E67719C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E7B1C-5AC8-43B9-8D64-030ABF48E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4F6D-9C5C-47DE-95F6-6FC5C44D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356E6-B6D6-4E88-AEEC-A72BB1A2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E8841-D35B-4507-BC39-93C22E41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48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AB92-3F47-459C-9BDE-426836DC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66EE3-F66C-4BD0-802B-ACEE3A97A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29F4F-C7A9-49FF-B308-B6DAB761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17D65-4D5C-4477-9B9C-1C414F6F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DE158-8F62-4179-A2C4-AD73FC2F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9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EBDE-CB77-450D-95A1-DDD4FFC9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B316-7D36-450D-B3ED-6D2633350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DED15-F3F8-4092-88F0-BEF3F7B14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6EBB4-D6CF-4F0D-8F94-D12FA1BF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0C556-2750-4558-9C22-7B6B7324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0483C-BC7C-487B-90A1-4A51E400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02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E633-78AF-420A-BA72-09A7DCD0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C6BFE-3D14-42E2-808F-17EDAEBA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04758-4D7D-4541-9BAE-BDFCB774B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E85EC-0E58-45AF-A2B2-BFA9B4D51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7710F-11BC-447C-A184-EE3F70DA4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423A3-A5A5-46A7-8137-6F926FF6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D6823-05C2-467B-AB8D-94853B13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1EB41-9BA5-460F-8BD8-250D6EAA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65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1F4E-CC54-4B50-9D05-ECD6FA69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17D0F-D7E2-4B05-B0ED-9820232B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2DF7F-B214-467F-9536-A2890491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BF9B9-5BE9-4FF5-BCE3-3613DC66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449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604BD-1224-443A-BB12-7E95C69B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AA717-985C-4B6F-B31A-16816E48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7658F-1B99-4FC9-B9BD-498AAA68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9293-A93C-470C-8032-3FAD8152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AEF28-C09B-423E-B5E4-9EE69169F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4B80C-F09E-4D9B-8689-CFBC4A7F0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39333-9D72-4E37-8630-2F0D09B9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233FA-9178-4154-BA39-626F0357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61304-1033-42C1-B59E-5AA6E763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066C-679E-4283-9206-E601B100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AF75B-4C8B-4378-9791-FB38A36A2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47CFF-9923-4FB6-85A0-A32BCB880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6F11-3814-42B6-8011-7A484359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EF455-A5B2-4ADB-8E73-8D6A2E6A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16442-2360-4122-AF23-3B9FBEE4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79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43DBE-6941-423D-8625-30224809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00EBB-DA19-4C23-B0B4-930235A1E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97D49-8F3F-43D1-A651-EEBFF9D71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C3BF4-CC0B-4B62-AEB3-F99A07C3F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62F81-3B39-4DCA-892D-6F39FFD0A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223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C5C3-9ED6-43AB-A32E-33725BAFC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Lomb-</a:t>
            </a:r>
            <a:r>
              <a:rPr lang="en-CA" dirty="0" err="1"/>
              <a:t>Scargle</a:t>
            </a:r>
            <a:r>
              <a:rPr lang="en-CA" dirty="0"/>
              <a:t>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B0A91-5243-4471-B594-B9AE6CD45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Alex Matheson &amp; Austin Nhung</a:t>
            </a:r>
          </a:p>
        </p:txBody>
      </p:sp>
    </p:spTree>
    <p:extLst>
      <p:ext uri="{BB962C8B-B14F-4D97-AF65-F5344CB8AC3E}">
        <p14:creationId xmlns:p14="http://schemas.microsoft.com/office/powerpoint/2010/main" val="247737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2769-5CB8-4EDB-9E3A-728A6E4E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245F-E02D-4746-8A47-A5E31B333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previous equations rely on some approximations, namely: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This error is 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χ</a:t>
            </a:r>
            <a:r>
              <a:rPr lang="en-CA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distributed, meaning we can calculate the likelihood that a peak is due to periodic behavior.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419D9-87AE-463A-B1F2-8E4B4CC5B87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00" y="2604168"/>
            <a:ext cx="6112000" cy="10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3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FBAB5-EF2C-411E-B879-E9219A86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- Mathematical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49C2C-971C-4494-AD21-DA2DD0EE5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0FA1B659-B102-4046-9AFF-0BE890B363D2}"/>
              </a:ext>
            </a:extLst>
          </p:cNvPr>
          <p:cNvSpPr/>
          <p:nvPr/>
        </p:nvSpPr>
        <p:spPr>
          <a:xfrm>
            <a:off x="96253" y="6416842"/>
            <a:ext cx="320842" cy="32084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2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7C17-9D0A-4160-BFCA-A0C9F357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Astropy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8F06-981C-42D4-B9C0-9F8F7F31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Astropy</a:t>
            </a:r>
            <a:r>
              <a:rPr lang="en-CA" dirty="0"/>
              <a:t> has developed a simple class for handling Lomb-</a:t>
            </a:r>
            <a:r>
              <a:rPr lang="en-CA" dirty="0" err="1"/>
              <a:t>Scargle</a:t>
            </a:r>
            <a:r>
              <a:rPr lang="en-CA" dirty="0"/>
              <a:t> </a:t>
            </a:r>
            <a:r>
              <a:rPr lang="en-CA" dirty="0" err="1"/>
              <a:t>peridograms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C06448-EF04-41FC-90DD-23DB3A1C6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68145"/>
              </p:ext>
            </p:extLst>
          </p:nvPr>
        </p:nvGraphicFramePr>
        <p:xfrm>
          <a:off x="1866900" y="3259614"/>
          <a:ext cx="8128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065895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37309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52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Object-oriented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Automatically sets the A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55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Simple 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Manual selection of A values far less simple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4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Includes 6 different algorithm implementations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Can’t handle error in time measurements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75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Can handle error in signal amplitude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7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Built-in tests for units, significance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29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754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ED55-1B6F-41E0-A47A-E2BF1024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Astropy</a:t>
            </a:r>
            <a:r>
              <a:rPr lang="en-CA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5193E-86D9-46BC-BD11-A01CB083C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1226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CC7C-AF2F-4297-AC5B-CA1A1D28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Comparison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23C5-5292-485A-839B-B1D87C787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Between…</a:t>
            </a:r>
          </a:p>
        </p:txBody>
      </p:sp>
      <p:sp>
        <p:nvSpPr>
          <p:cNvPr id="4" name="AutoShape 2" descr="data:image/png;base64,iVBORw0KGgoAAAANSUhEUgAAAf4AAAFyCAYAAAAUHbiGAAAABHNCSVQICAgIfAhkiAAAAAlwSFlzAAALEgAACxIB0t1+/AAAIABJREFUeJzs3Xd4FMUbwPHvpZBOSKMKJKEMHSIgHQEFG01BigWVKlItYBcs2BUQ5UcRpApItVJEQKTXEOrQIZSEJEB6u7v9/XEHBgxwQBrk/TyPj7myM+/OHffu7M7OmAzDQAghhBCFg1N+ByCEEEKIvCOJXwghhChEJPELIYQQhYgkfiGEEKIQkcQvhBBCFCKS+IUQQohCxCW/AxB3H6WUMzAE6I7tO1YE+BV4T2udkZ+xZaWUmgzM0Vqvyqf62wCTgSjgfq11WpbXrECg1vp8LtR7HOiitd7iwHsbAh8DAdg6CpHAa1rrfTkdVzZ133Qb2PftCa31jhyo/3mgk9a63e2WdRsx1Ad6aq37O/o+pVQ94HWt9ZN5EqS440jiF7nhf4Av0EprnaiU8gRmA98DPfI1siy01n3yOYRuwCSt9ag8rtcATDd6k1LKDfgNeFBrHW5/7mlgqVIqWGtdECcBKYgx3Y7qwD038z6t9TZAkr64Jkn8IkcppUKAp4CSWuskAK11ilLqRaCR/T2+wHdAbWw/1EuBt7TWFqVUGvA10BYoCgzD9iNWEzgDtLOXZwU+Bx4EvOzbL1ZKeWE78KgE+AOJwFNa64NKqTVAHFDF/p7OwDhgCfAt0ATIAI4CL2itk5VSHYH3AGcgAXhFa71VKTUSCAZKAuWBGKCr1vrsVe3hat+fVoAF2Ay8DPQHOgCpSilfrfVwB9s32/K01kn23u5s4DFsPfQR9n2qC2QC7bPE96JS6jvAHfhKa/1DNtV5YjuA87n0hNZ6tlIqHttvR6ZSqifwij2WWOA5bJ/TaKCBfVsT0FtrvUEpNQ3b5xKK7SzQV8A0++M4IBrYrbV+/6r97mVvMyf7+wZqrfUN2uq2vktXleULjAVqAK7AX8Cwm/zOVgXGYPtsnIFvtNY/KKVaAKOAI/by3YABwGHgA6CoUmoK0Nu+/RXtCpy86n0zgXFa65oO/Fv7BGgNlAbGaq3HKqVKAjPscQL8rrV+73ptLe4sco1f5LR7gb2Xkv4lWutorfUS+8NvgBitdU2gHrYfpdfsrxUBzmitawHjsZ0lGAJUw5aE2mcpNklrXQ/oAkxVSgUCDwPntdaNtNYK2AoMtL/fsL9WXWv9rf2xATTGdqq9lr28o0BNpdSlA4QntNa1sR0A/KyUupQImwKdtdZVgQtAv2za4x1sBwe17PvpBHyhtf4C+AX42tGkf73ysuyfm9a6DvAqMAkYY38cCTxvf58JSLbva2vgU6VUtasr0lpfAIYDy5RSR5RSM5RSLwB/aa0zlVK1gU+Bh+zt8wvwNnAftgO/hlrr6tiSyBtZinbXWtfQWr+J7cBrt9a6GrZk2Yireu1KqfuxnSlqprW+176/ixxoq9v9LmU1Gthmf8+9QBC2Ax6H6lFKuQALgDfsZbQAXlNKNbCXcR/wpX3/pgAjtdangHeBf7TWvYCG2bVrNu/L6kb/1mK01k2xHQR/aj/L0wc4orWuCzQDKmX5zou7gCR+kdMs3Ph79TC2Hjb2a/4TgEeyvL7Q/v+j2JLCWftp5WPYeouXXCpjN7AbaK61XgjMUEoNUkqNxfYD65Vlm3+yiScCsCilNiulPgAWaq03YetVr9RaH7fXsxo4h60HbQCrsxzg7Lwqtqz7OkFrbbHvw7ir9vWGp9xvsrysbRdlbxuw9Sb97H8bwET7Pp0FlgMPZFeZ1no0UBwYDJwFXgd2KqWK2rdZprU+bX/vWK11f3vbvauU6q+U+gLoxL+fgQGsy1LFI9gOUNBaR2FLjlmZsJ3BqAhsUErtBD4D/JRSxa7bUv9tj5v6LnHlAUhboJ+9/m1AfWy9c0frqYztrMZUexlrsJ1tqWPf7oTWOsL+d9bv0uXvh9Z6I9du12t9j270b+3nLHW6YTvLsxTopJT6HdvB7Bta68RrlC/uQHKqX+S0rUBVpZR31l6/UqoMtmTTGduBQdYfKmeu/C6mZ/k78zp1WbL87QSYlVL9sfVYxmE77R2H7ZT8JVeciQDQWsfbe6+NsSWzeUqpb+x1X/2D6oTtVC9AWpbnr3XdPLt9dc3mfY66UXmOtp31qjIzlVLv828v+BdgBdDYfnbid+B3pdRb2BJj66vLt/cWy2O7zDIG+BLbZZQDwDNZ3pqc5W8zVx4oZo0ra3wztdZv2OsxAWW11hevs3+X3PJ3KZsYOl+6vGA/6Mh6YHCjepyAi1rrsEtP2E+pX8TWk0/N8t5sv0tKqce4frtm50b/1lIBtNaGUgrApLXeZr9k9yC2g98tSqmO9gMPcRcokD1+pdQDSqlJSqlZSqla+R2PcJy99zcbW8/GB8DeOxwPxGrbyPXl2K5hXkoWfYE/b6G6HvYy7gUUsBZoA0yzX7M+iC2ROWfZ5uofVJP9B/UvYKP92vIMbKfSVwFt7D+CKKVaYRtAtSm7cq4R43Js19NdlFJO2PZ7xQ22uV6Z1yvvRmWZsvz9PIBSqhy2H/iVWusRWusw+38jsI1beFsp1TxLOWWw9TIjgNXAg/YEBrZr8F/Yy/tVaz0R2A48zr+fwdX79DvQyx5LANCRKxOqYd+/7lnq6ePgPt+MrN+lKsDfV8W6HHhFKWVSShUBFgMv3UT5GkizD45EKVUW2AWEXXcr2wHIpQO767Vr1vdldbP/1kxKqU+Bd7XWPwNDgb3YDubEXaJAJn7AQ2vdF9uRbZv8DkbctJeAffx7anYTsAfbQCSwnTYurpTajS2B7Mc2uAn++6N/vVHaDZRS24GpQDd7D/BLbKdktwHzsPWMKl5VJlc9Xortx22PUmortuvMI7XW++37ssge68fYBmolZhPbtWL9CNvteuH2Nrl0q6Mj+3dcKZWY5b9Hb1De1a4VnwG4KaV2YEu8A7XWh6/eWGt9EFsi/lApdUwptReYC/TRWh/SWu/BNpBtmVIqHNu/1X7YTiffb//s/8CWaILtPfWr9/lloIpSKgLbaf4TQErW+LXWK7Cd3v9TKbULWy/38eu02432PztZv0tdtdbxV20zmH8PeCKwfZ8/d7QerXUmtsGcve37sBxbct2YZbvsYt+ArX0Wco12zeZ9V8ftyL+1rLGPBurYt9mK7fLFnKv3Sdy5TAV1WV776OxxwHCtdWx+xyMKFvtI7JJa63P5HYu4dfZLMzu11pvsPdK12OZ7WJ6HMch3SRQqeX6N3z6K9VOtdUv7qcrx2E6rpmO75eeIfUTt59h+ACTpi+wUzCNWcbP2AeOUbdKnIsBPeZn07eS7JAqVPO3xK6WGYztNl6S1bqyUegJoq7XuaT8geFNr3VEpNR0IBM4DS+wjtYUQQghxm/K6x38YeALbBBNguw96GYDWerOyTTWJ1vq5PI5LCCGEKBTydHCf1noRV94m44NtNrRLLPbT/0IIIYTIBfl9H38CWaYDBZy01tndx3tNhmEYJtPNzoEihBBC3NFuOfHld+JfD7QD5ivbKmARN3j/f5hMJmJiZFKp3BYU5CPtnMukjXOftHHukzbOG0FBtz6Lcn4l/ksjChcDrZVS6+2PX8ineIQQQohCIc8Tv33e88b2vw1ss30JIYQQIg/IQDohhBCiEJHEL4QQQhQikviFEEKIQkQSvxBCCFGISOIXQgghChFJ/Pno0KGDTJv2fY6U1b79Q7e1/aBB/UhIiM+RWG7GlCkTWbJElmIQQoi8kt8T+BRqlSpVplKlyjlSVk5MXpgfSzTLrItCCJG37vrE/9Oqw2w9kLPLbNevUpwurSpe8/WTJ0/wySfv4+zsgmEYjBjxEUFBxRk9+nP279+H2ZxJr1798PT04uefF/H++x/z3HPdKVu2LNHRUVSsWJnhw9/mpZd6M3z424SEhLJx43o2bFhHp05dWLjwJ1599fVs6z548ABjxnyJk5MTRYq48frrb2O1WnnvvTcpUaIkUVFneeCBNhw7doSDBzWNGjWhX78BAHzzzVfExMTg7u7OW2+NtMf+JoZhYBgWhgwZTqVKlZk27XvWrVuLxWKmY8fOdOjwBBMmfIvW+4mPj6dixUq89dYIpkyZyJ49EaSlpfLGG++xevVK1q5dQ7FifqSnp9G794tXxD5hwrdERIRjtVrp2vUpWrZ8MOc+NCGEEEAhSPz5Ydu2LVSrVpP+/QcRERFOUlIS+/fvIz4+nsmTp5OYmMi8ebOpW7f+5W2ios7w9dfjCAgI5J13Xmft2jW0a9eRpUt/46WXBvP777/w3HM9CQ4OuWbSB/jss1G8+eZ7VKxYiXXr/mbcuNEMHDiUs2fPMHbseNLS0njyyfYsWbIMNzc3OndudznxP/zwY9Sv35DFixcwc+YP1KtXH1/fYrzzzvvEx0cTHX2BgwcPsHnzRiZPno7FYmHixO9ITk6iaNGijB79HVarlR49uhIbG4PJZCIkJJTBg1/l0KGDbN68gSlTZpKRkcFzz3W7Iu6NG9dz9uwZxo//nvT0dF588QXq12+It7d37nxIQghRSN31ib9Lq4rX7Z3nhrZtOzB79nRefXUw3t5e9Os3gMjIE9SoUQsAHx8fevd+kR07tl3eJjg4lICAQABq1apNZOQJOnfuRq9ez9C9+7PExsZQqZK6Yd1xcbFUrFjJXk4YEyZ8C0Dp0mXw9PTC2dkFf/8AfHxs8zxnPdMeFlYPgOrVa7Bx4zoGDhxKZGQkb775Kp6e7nTr9hyRkSepVq06JpMJFxcXBgwYgtls5sKFC4wc+TYeHp6kpKRgNtsWYSxXrjwAJ04co2pV23Zubm4oVfWKuI8dO4LWBxg0qB8AFouFqKizl/dFCCFEzpDBfbngn3/+pnbtMMaOHU+LFg8wa9Z0goNDOHBgLwBJSUm89trgK65vnzp1kqSkJAB2746gQoWKuLu7ExZWj7Fjv+Shhx51qO7AwCCOHDkMQHj4DsqWtSVeR66l79kTYd9uJxUqVGLnzu0EBATy9dff8uKLLzJp0neUKxeM1gcwDAOz2cwrrwxi06b1nDsXxciRo+jb9yUyMtKzjBew1RsaWoH9+/dhGAYZGRkcOqSvqLtcuWDuvbcu48ZNZPTo72jZ8kFKly7j0D4LIYRw3F3f488PVapUZdSokbi6umKxWBgy5FUqVVJs27aFl17qjcVioWfPvsC/CblIETc++ug9zp8/T61adWjUqCkA7dt35KWXejNs2JsAHD9+7BrX+G3lvP7624we/TmGYeDi4sIbb7yLYRhXJf7s/16xYilTpkzEx6co77wzErPZzIgRb7FkyQKcnODZZ3tSqVJlGjRoTP/+vbBarTz+eGeqVavB9OlTGDz4Rfz9A6hWrQaxsTFX7F9oaEUaNWpC377PU6xYMVxcXHBxcbn8nqZNm7Nz53YGDOhDamoKzZu3xNPTMyc+DiGEEFmY8mMkdw4z7oYlIHv06MqMGfP+8/yBA/tYuPAn3n57ZN4HlcXtLrV54cIF1qz5i8cf70xGRgY9enTlm28mULx4iRyM8s4my5nmPmnj3CdtnDeCgnxu+ZYo6fEXENmdil+4cB6///4LH374WT5ElLOKFSvG/v17+eOPXwAT7dp1lKQvhBD5QHr8wiFyFJ/7pI1zn7Rx7pM2zhu30+OXwX1CCCFEISKJXwghhChEJPELIYQQhYgkfiGEEKIQkcSfz6Kjo1i//h+H3z9q1EgefrglmZmZl5/T+gDNmtVn587t7NixjREj3nKorD/++PXyzH634uzZMwwf/vItb5/TbmbfhRCisJLEn8+2b9/K7t27bmqbwMAgNm1af/nxihVLKVPmHkwm002tdne3rYx3t+2PEELkhrv+Pv5Fh39j57ndOVpmWPGaPFGx7TVfT05O4rPPRpGUlEhsbAxPPPEkHTt2ZtGi+Sxb9jtOTk5UqVKNwYNfYdasaWRkZFCjRi3mzp2Fv38AiYkJfP75GD755APOnj2NxWKla9eneeCB1phMJh58sA0rVy6nWbMWWK1WDh3SVKlS7brL6s6bN5syZcrStGnzbF+fM2cWq1atwNnZhdq1w+jffxBTpkzkzJlTXLwYT0pKIu3bd2LNmr+IjDzJ22+/T0BAANHRUbz22mASEhJo2rQ5PXr0vGYMH3/8PqdPnyI9PZ0nn+zGQw89yvr1/zBt2mQMAypXVgwb9hZr1vzF4sULMJvNmEwmPv74C44cOcz//jeOIkWK0L7943h7+zBlykS8vb3x8fGhQoVKhIXVvVzXqlUr+emnH3FycqJWrTq8+OJABz5ZIURBkpSRjJerpxzU57C7PvHnh9OnT/HAA224//6WxMbGMHBgPzp27MzSpb/y6qtvUqVKVZYsWYBhGDz77AucPHmCpk2bM2/ebFq3fohmzVqwcOE8/Pz8ee+9D0lJSaFnz2eoV8+2ml/VqtVZs2YVaWlp7N69i3vvrcexY0evG1PXrk9f87UjRw6zevVKJkz4AWdnZ95+exgbNqyzL6jjzldffcjixXPYuHE9n302mj/++JW//lpOly5PkZaWyqhRX+Dq6sqAAb1p3LhZtgvrpKQks2vXTiZNmgbAli2bMJvNjBnzBZMnz6BYsWL8+ONMzp2L5tSpSL74Ygxubu588cXHbN68iaCgIDIzMy+vCti9+xNMnDgNPz8/Pvjg3SvqSkhIYOrUSUyZMhM3Nzc+/PA9tm7dTP36DW7ykxRC5Jd/Tm9krl7Mc9W6cV/Je/M7nLvKXZ/4n6jY9rq989zg5+fPTz/NYe3aVXh6emOx2Faqe/PNEcydO4szZ05To0Yt+zr3xhU99XLlggE4ceI49erZEpWnpychISGcPn3q8vuaNbuftWvXsH37Fp57rhcTJ353y/GePHmc6tVr4uzsDEDt2mEcO3YEgMqVqwBQtGhRQkJCAfD29iEjIwOwHYS4ubkBUKVKdSIjT2Sb+D09vRg8+FU++2wUycnJPPTQIyQkxOPj40OxYsUAeOqpZwEoVsyPjz4aiYeHBydP/ruq4aWV/i5evICXlxd+fn4A1KpVh/Pn4y7Xdfp0JBcvXuC11wYDkJKSwpkzp2+5fYQQeWtbdDjz9BJ8XL2p4BuS3+HcdeQafy6YO3c2NWrU5N13P6RlywcuJ/Zff13Ca6+9ybffTuLgQc2ePRE4OTlhtVovb3vplFb58iHs2rUTsPWWjxw5TKlS/65W17r1Qyxb9jvnz8fd9ip25csHs2/fHiwWC4ZhEB6+8/KqfpdcfYByyeHDh8jIyMBsNrN3724qVMh+CeS4uFi03s/HH3/B55+PZvz4byha1JfExCQSEhIAGDv2K8LDdzB16iQ++OATXn/9Hdzc3C7Xe6lt/Pz8SUlJ4eLFiwDs3XvlpZxSpcpQvHgJxowZz7hxE3n88c6XDx6EEAXb3jjN9H1zcXN2Y0CdXgR4+OV3SHedu77Hnx+aNGnGmDFfsHbtGkJCQvH09CQzM5MKFSowYEBvPD29CAoqTvXqNfHy8mLGjKkoVeWK61gdOjzBZ599xEsv9SY9PZ2ePfte7uGaTCbKlQsmPv4i7dp1uLyNyWTCMAy2bt1M7949Lj8/YsRHbNjwT7bX+E0mE6GhFWnV6kH69++FYVipVSuM5s1bcPjwwcsxZR04aPuf7W9vb2/eeONVEhMTePjhRy+fsbhaQEAg58/H0b9/T5ycnHnqqWdxcXHh1VdfZ/jwoTg5OVG5chXq1LmXmjVr06/fC/j5+VG2bHni4mIpVar05fqdnJx4+eXhDBs2GC8vbwzDoGzZcpfjLFasGN26Pc3AgX2wWKyUKlWa1q0fuvUPVAiRJ47GH2fy7hk4m5zoX/sFyvrI0ty5QebqFw4paPNvz5w5jW7dnsbV1ZUPP3yX++5rxEMPPZrfYd2WgtbGdyNp49x3q218Oukso3dMIN2STt+aPajhX4WUA/vxqFARJ/vlRPEvWZ1PFBjr1q1l3rzZ/3n+ySe707x5ixyrx9PTk379nsfNzZ3SpUvzwANtcqxsIUTeikmJ49vw70k1p/JctW7U8K9C9A9TSNi4nhLP98K3abP8DvGuIj1+4RDpKeU+aePcJ22c+262jePTE/h6+3hi087zZKUO3F+mEVE/fE/ixg24h4RS5uXXcPb0zMWI70zS4xdCCHHHSclM4dvw74lNO8+jwQ/akv7UySRu2oh7aChlhkrSzw2S+IUQQuS5dEsG43f9wJnkKO6/pzGPlGtF1JRJJG7ehHtoBVtP38Mjv8O8K0niF0IIkafMVjOTd8/gWMIJ6pcIo1PoY0RP/Z7ELZtwr1CRMkNflaSfiyTxCyGEyDNWw8qMffPYf/4gNQKq8EzlTpyb+j2JWzbjXqEi97z8Kk7ukvRzU4GewEcp1UopNTm/48htP/+8CLPZnGvlt2+fc/ewjxo1kgMH9v/n+Y0b1zNkyEsMGdKffv1eYMWKZTlWZ1adO7e7YmVCIcSdwzAM5h1cwvZzu6jgG0zPqt05N8We9CtWkqSfRwpsj18pVQGoA7jndyy5bdasaTzySO5NK5yT61tca7GML7/8hBkz5uLl5U1KSgrPP9+d++5reHk63tyuXwhR8P12dDnrTm+ijHcp+lXvQdzUqSRt24pHpcqUGfKyJP08UmATv9b6CPC1Umrm7ZQTM38uidu25lBUNj716hP0ZLdrvp6ensaHH44gLi6W4sVLsGvXTpYsWcrOnduZNu17rFYrqampjBjxEbt27SAuLo6RI99m+PC3ee+9NzAMg4yMDF577U28vb0ZNco2b31cXCyNGzejZ8++PPVUJyZPnoGPjw+LFy8gNTWFKlWqERERzvPP977hPpw9e4ZPPvng8nTBQ4cOo2LFSnTt2pGaNWsTGXmSunXrk5ycxL59e6lcuSLDhtkWw5k16wcSExMxDIPXX3+HMmXuwdvbh59+mkOLFg8QHBzC7NkLcHV15cKFC4waNYLk5CQMA955532KFCnCV199SkZGBnFxsfTp059mzVrw7LNdKFeuPC4urrzyynBGjnybzMxMypUrz44d25g7d/Hl+KOjo/jii49JT0/Hzc2N4cPfpnjxErf5yQohcsuqk2tZdmIVQR4BDKj5AvE/TCNp+zY8KivKDH4ZJ/e7vo9XYORL4ldKNQA+1Vq3VEo5AeOBWkA60Nue9O9YP/+8mDJl7uGjjz7j5MnjPPtsVwCOHz/Gu+9+SGBgIDNn/sDq1Svp0aMn06dP5f33P2br1s34+hbjnXfe5/jxY6SlpeLt7U10dBQzZ/6Eq6srL73Um+bNW9C69cOsXLmcxx/vzIoVS/n44y/x8/Pj3nvrORTjd9+NoUuXp2jatDmHDh3k008/5PvvZxAVdZZx4ybi7x/Ao48+wOTJ03n55WC6detIUlISAPfd14j27R9n48b1jB8/llGjvmD06G+ZN+9HRo58m4sXz9OhQyd69uzL9OlTaNasBR06PMGePRHs27cXf39/unV7hrCwuuzZE8GUKRNp1qwFaWlpPP98HypVqsw333zF/fe3pGPHzmzdupmtW7dcjt0wDL77biydO3ejYcPGbNu2hQkTvuW99z7M+Q9TCHHbNp3dxsLDv+FbpCgDa/YkedqsGyb9lDQzf22PpEnNUvgXlYOCnJTniV8pNRx4BkiyP9URKKK1bmw/IPjK/lyOCHqy23V757nh5MnjNGjQCLCttnfpdHdgYCBjxnyBp6cnMTHnqFWrzhXbNWrUhFOnInnzzVdxcXGhR49emEwmqlWrgbv9H0a1ajWIjDzJY491YOTIt6hdOwx/f//L8/g76sSJ49SpY1vqslKlypw7Fw2Ar2+xyz1nDw93ypcPBsDHx4eMjHSAy9tVr16T8ePHkpiYSFTUWfr3H0T//oOIjY3h7beHo1RVIiNP0q6d7eOsUaMWNWrU4ujRI8yYMZXffvsZk8mExWK5HNelFfhOnDjBo4+2B7C305UTTR09epiZM39g9uzpGIaBq6vrTe2/ECJv7IrZy+wDC/By8WRAjefJmD6XpJ3b8VBVbEk/m+l4MzItfLNgFwdPxRPo60GjGiXzIfK7V34M7jsMPMGlVV6gKbAMQGu9Gbiiy6q1fjZPo8sBISEV2LPHtmLc6dOnLq8i9/nnH/P22yN5660RBAYGXT7NbjKZsFot7Ny5nYCAQL7++lt69OjJpEm2pXaPHDmE2WzGYrGwf/9eQkMrUrJkSby9vZkxYypt2978cVL58iGEh+8A4NAhTUBAgD2WG297aTW8Xbt2ULFiZTIzMxgx4i0uXDgPgL9/AP7+ARQp4kpwcDD79+8BIDx8BxMmfMuUKRN4+OHHePfdDwgLq3vF6oROTravZGhoBfbs2XVFfVfGH0z//oMYN24ir7wynAceaH3TbSCEyF0HLxxh6t7ZuDi58GL1HjB7kS3pV6l6zaRvtlj535I9HDwVT/0qxWlQTS7h5bQ87/FrrRcppYKzPOUDJGR5bFFKOWmtrdyh2rbtwMcfj2TgwL6UKFGSIkVsX+42bR5hwIDeBAYGUa5cMHFxsQDUrh3GsGFD+eijzxgx4i2WLFmAxWLhhRf62Es0MXz4yyQkxPPgg20ICQkFoF27xxk79ktGjPgIgB07tmV7jT8+Pv6K1fq6d3+GgQOH8tlnHzF37izMZjNvvPHe5br+9e/fWQfVbd++laVLf8PFxYU333wPf/8Ahgx5jeHDh+Ls7ILFYqFJk2bUr9+QSpWq8Mkn77N8+VKcnJx444132bt3N999N4b58+dSvXoNEhOzfvw2zzzzHB9++B6rVq0kMDAIFxeXK2IZMGAoX375KRkZ6aSnpzN06LCb+oyEELnrZMIpJkZMwzAM+lZ7Grc5v5IcvtOW9AcNzTbpWw2DH/7Yz64jcVQP8adPu2o4OcmA3pyWL3P12xP/HK11I6XUV8AmrfV8+2uRWuuyN1FcgVtsYOfOnaSkpNCkSROOHz9O3759WbFixS2VderUKT766CMmTJjwn9eWLVvGoUOHGDRo0O2GXOD8/fff+Pv7U7NmTTbA78ZoAAAgAElEQVRs2MCkSZOYNm1afoclhHDA6YQo3lv1FUkZyQyt9zy+P/7Fha3b8K1di6pvv4FzNknfMAwmLdnNb+uOUaW8Hx/2a4y7W4Edf14Q3NFz9a8H2gHzlVINgYibLaCgLbrh6enH559/yejRYzGbzQwZMuyWY7xwIYWMDPN/tp848TvCw7fz2Wdj8mT/83pxEy8vf0aO/ABnZ2esVgtDhw4vcJ9zTpMFZHKftHHuM3lm8sGqsSSmJ/FUhY54/LCMCxG78KxWnaB+AzmfkAFk/Ge7n9cd47d1xygT5MVLHWuQmJCKfFLXFhTkc8vb5meP/0f7gD4T/47qB3hBa33wJoqT1fnygPxg5j5p49wnbZy7EjOS+GbXRM4kRtOhfBuq/76b5IhdeFavQekBg3EqUiTb7VZui+THlYcI9HXnrWfrUsz7v2cExJXuuNX5tNbHgcb2vw2gf37EIYQQImekmtMYv2sKZxKjaV26KdV/iyB5d8QNk/7GvVH8uPIQvl5FeK1bHUn6eaAgnOoXQghxB8u0ZDIpYjonE0/zQNkG1Pv9EMl7duNZoyalBwzCyTX7pB9+OJYpv+3H082FV7vWobifLMGbFwr0XP1CCCEKNovVwtS9P3Lw4hHC/KrSZMVJUvbsxqtmresmfX3yAv9bsgcXZxNDn6zNPcW98zjywkt6/EIIIW6J1bDy44GFRMTupapPCA+tjiV+3168atWmVP+BOF1jYq0TUYl8szACq9VgcOdaVLzHN48jL9wk8RcAP/+8iMcea3/Fveo5qX37h/jll+U5UtaoUSPp1KkrVapUveL5jRvXM3fubMAgLS2NTp260qbNwzlSZ1adO7djzpxF15ypr3PndpQsWeryvANFixZl1KgvbqqOhQvn0alT19uOVYi7mWEYLD78O5uithHiUYb2axNI3b8fv/p1Cej54jWTftT5FL7+KZy0dAv9OlSnZmhAHkcuJPEXALI63+3Xn/X10aO/u60pfGfMmCqJX4gbWH5iNasi/6FMkUA6r08l7cABvGrXocrrw4i7mJbtNucT0vhq7k4SUzLp8ZDivqoyK19+uOsT/4ZVRzh64FyOlhlapTiNW1W45uuyOl/+rs6X3S2qCxfOY+3aNaSmplKsWDE+/vhLzpw5zSefvI+zswuGYTBixEcsXfobCQkJfP31Z7zyyus39b0QorD45/RGfj26jEDnonTfaCZDH8SrThilXxxg7+n/N/EnpmTw1bxw4hLSeaJ5KC3CyuR94AIoBIk/P8jqfPm3Op9hGLzyysDLZwaeeqoHDRs2JiEhgTFjxmMymXjllUHs37+XQ4cOUq1aTfr3H0RERDhJSUk891wvFi36SZK+ENewPTqceXoJviYPemyGzIMH8Qq7l9L9XsJ0jcuVqelmxszfxdm4FNrUL8tjjcrncdQiq7s+8TduVeG6vfPcIKvz5d/qfNc61e/i4sLIkW/h4eFJTEw0FouFtm07MHv2dF59dTDe3l706zfgptpQiMLmwPlDTN83Dy+rKz23OWM5fBjvsLqU6tf/mkk/02zh20W7OXY2kaY1S9G1VcUbXrITuUtu58sFsjpffqzO1+aa8R4+fIh//vmb99//hKFDh2EYBlarlX/++ZvatcMYO3Y8LVo8wKxZ0wHIh8kshSjwIhPPMHn3DFzNVnptccZ6+CjedetdN+lbrFYm/rKP/ScuEFYpkOceUZL0C4C7vsefH2R1vvxcne+/Pyply5bFw8ODAQP64OtbjMqVqxAXF0u1ajUYNWokrq6uWCwWhgx5FYDg4BA+/PA93n33g+w/YCEKmbjUC/xv1xQsaan03eoGx0/Ykn6fF6+Z9A3DYPoyzY6DMVQt78eLHarj7CR9zYIgX+bqz2EFbq7+PXsiSE1NoX79hkRGnmTYsCFXDEy7GWfPnmH06C/4/PPR/3lt9eqVHD16hF69+t1uyDeU13Ocb9y4Hj8/P6pUqcbWrZuZNWs6Y8eOz7P684PMI5/7pI1vXnJmCl9vH8/5i1H03OSE26lzeNerT6ne/bJN+kFBPpw7l8BPqw+zfEskwSV9GNY9DA9ZaS9H3XFz9d/tSpcuw8iRbzN16mTMZvNtDRQzmUzZnn7Pujrf3ah06TJ88smVq/MJIfJWpiWTiRHTuXghiufWm3GLuohPg0aU7Nkbk7PzNbf7Y9MJlm+JpFSAJy93qS1Jv4CRHr9wiPSUcp+0ce6TNnac1bAydc9sDkTu4um1aXjFJlG0aXNK9Hge03VO2W87HMf4BbsIKOrGm8/Uxb+oex5GXXhIj18IIUSOMQyDRYd+4+CJcJ5ak4zXxTR8W7aiePdnrpv0t+yPZuIve/HxdOXVbmGS9AsoSfxCCCGu8FfkWrbpv+m6OhHvhAz82jxM4JNdrzsif8/ROCb/ug/3Ii680qUOJf1lpb2CShK/EEKIy7ZFh7Nq5890WZWAd7IZ/7btCOjwxHWT/uFT8Xy7eDdOTibe7dWAkkXd8jBicbPk3gohhBAAHLxwhF83zebJlfF4J5sJeLwTgR07XTfpnzqXxJj5uzCbDfp3qEHNCoF5GLG4FdLjF0IIwemks8xfO5mOf8bhlWYlqEt3/No8dN1tzl1M5at54aSkm+nTthp1KknSvxNI4hdCiELuQtpF5v41nrYrovFINyj+dA+KtWx13W0uJqXz1dydxCdn0P3BSjSqUTKPohW3SxK/EEIUYimZqcxdMY42y05RJNOgxPM98W3a/LrbJKdl8tW8cGIuptG+STCt65XNo2hFTpDEL4QQhVSm1cz85eNo9sdRXC1QsndffBs2vu426RkWxszfxemYZB649x46NA3Jo2hFTpHEL4QQhZDVsPLLsvHU+3UfzoaJUv36U7Tefdfdxmyx8t3i3Rw5nUDD6iXo3rqSLLpzB5LEL4QQhdDK5VOoumQHJkyU7D+AomH1rvt+wzCYvvQAe46dp1aFAHo+WhUnSfp3JEn8QghRyGxcMYuyi9ZjmEwUHzCQYrXq3nCbX9YfZ/2eKEJK+dC/Qw1cnOVu8DuVfHJCCFGIRPz5E37zV2J1MuE/8CUCHEj66yLO8vO6YwT6ujO4c23cilx7gR5R8EniF0KIQuLQikW4zfuDTBcT3gP6UbJm/Rtus/f4eaYvO4CXuwsvd6mNr1eRPIhU5CZJ/EIIUQicXL4E46dfSCtiwqX/C5Sv2fCG20SeS+K7RbsxmWBQp1qUCvDKg0hFbpPEL4QQd7kzS5eQNn8JKe4mMvp0o2qt69+nD3AhMZ0x83eRlmGhd9tqVC5bLA8iFXlBEr8QQtzFon9dTNLCJSR5OBH3fHvqh11/Gl6A1HQzY+bv4kJiOk+2qMB9VUvkQaQir0jiF0KIu5BhGJxbvID4n38mwdOJY0+3pFXdjjfczmyxMn7JHiLPJdEyrAwPNyiXB9GKvCS38wkhxF3GMAxi5s/j4oplXPR2Zl/n+vRo8PQNJ9sxDIOZyzV77ffqPyUT9NyVJPELIcRdxLBaiZk7m4ur/uJ8UWe2ta9O30Y9cTLd+ATvbxuO80/EWcqX9OHFDtVxdpKTwncjSfxCCHGXMKxWomdOI+GftcQWc2btoxUY2LgfRZxvfAvehj1nWfzPMQKKujO0cy3ci0h6uFsVyE9WKdUY6Gt/OERrHZ+f8QghREFnWCxETf2exM0bifZ3YWXrMgxq1A/vIje+BW//8fP88McBPN1cGNqlNr7ebnkQscgvBfU8Th9siX8K0DWfYxFCiALNMJs5O+l/JG7eSFSgK7+1Lk6vBn0I9Ai44banY5L4dvEe+736NSkTKPfq3+0KauJ31lpnAGeBUvkdjBBCFFTWtDTOjB9H0vZtnC3hxpJWfvS4twflit5zw20vJKYzev4uUtPN9Hy0KqqcXx5ELPJbnp/qV0o1AD7VWrdUSjkB44FaQDrQW2t9BEhRShUBSgNReR2jEELcCTJiznHm22/IOH2KM2U8WdzEi241nqR6QJUbbpuWYWbsgl2cT0in0/2hNKxeMg8iFgVBniZ+pdRw4Bkgyf5UR6CI1rqx/YDgK/tzk4CJ9vj65WWMQghxJ0jZv48zE77DmpzMkeqB/FHTxCMV2tCo9I3n37dYrfxvyV5ORidxf53SPNqwfB5ELAqKvO7xHwaeAGbaHzcFlgForTcrperZ/94BvJDHsQkhRIFnGAYXV64gZv48MJnYfn851pVJo0npBjwS/KBD289cfpDdR+OoGRrAM20qy736hUyeXuPXWi8CzFme8gESsjy22E//CyGEuIo1M4PoH74nZt4cnLy9Wd021J7076ObetyhBP7HphOs3XWGciW85V79Qiq/b+dLwJb8L3HSWltvtpCgIJ8bv0ncNmnn3CdtnPvu1DZOj4vjwNdfkHToEB4VQljc2BNtiaF1hWb0qtvNoQl61uw4xcK/jxJYzIMP+jUmwNcjV2K9U9u4sMjvxL8eaAfMV0o1BCJupZCYmMQcDUr8V1CQj7RzLpM2zn13ahunHjnMmfHjsMTH49HgPmZVS+FU+jmal2lMh3JtiYtNvmEZ+uQFxs4Lx8PNhSGdamLNMOdKW9ypbXynuZ2Dq/xK/Ib9/4uB1kqp9fbHcl1fCCGyiF+3lnOzZmBYLHh3eoIpfgeJSjlHi3ua0LlSe4dO75+JTWbcwt0YBgx8vAZlgrzzIHJRUOV54tdaHwca2/82gP55HYMQQhR0htlMzE9zuLjqL5w8vfDt9TwTUv8mOuUcrco244mKbR1K+vFJ6Yz+aRcp6WZ6t61K1WD/3A9eFGj5fapfCCHEVSyJiZyZ8B2p+gBFytyDd58X+O7UQs6lxPJgufvpWOFRh5J+WoaZMQsiiEtI4/FmITSuIfOhCUn8QghRoKSdPMGZ777BHBeHd1hd3J/pwjf7phGTGkeb8i1pH/qwQ0nfYrUy8ee9nIhKpFmtUrRtHJz7wYs7giR+IYQoIBK3biHqh+8xMjII6PA4PNCUseGTiU07z8PlW9E29CGHkr5hGPz45yF2HYmjeog/zz6k5F59cZkkfiGEyGeG1UrckkWc/+M3TG7ulB4wiPQqIYzdOZG4tAs8Gvwgj4a0djh5L9tyktU7T1O2uDcvdayBi7Pcqy/+JYlfCCHykSUlhajvJ5IcsQvXoOKUHjiERH8PxuyYwIX0izwW0ppHQ1o7XN6W/dHMX30EPx83hj5ZGw83+ZkXV5JvhBBC5JOMqLOc/nYsmVFReFarTqm+/TnvlM5Ye9JvF/owDwe3cri8g5EX+f63fXi4OfPyk7Xx83HLxejFnUoSvxBC5IOkiF1ETZ6ANTUVvzYPE9jpSWLSzzN25yQupsfTocIjtCnf0uHyzsYlM25hBIYBLz1ek3uKy736InuS+IUQIg8ZhsGFZX8Qu2gBJmdnSvbqS9FGjYlOPsfYnZOIz0jg8YqP8WC5+x0uMz45g9E/7SI5zUyvx6pSXe7VF9chiV8IIfKINT2d6OlTSdyyGRc/f0oPGIR7cAhRydGM3TmJhIxEOlVsS6tyzR0uMyXNzDcLdhEbn0aHpiE0qSn36ovrk8QvhBB5IDMuljPfjSP95AncK1aidP8BuPgW42xyNGN3TiQxI4knK3WgRdkmDpeZlJrJ1/PCOR6VSNNapWjfJDj3dkDcNSTxCyFELkvRBzj7v++wJCXi2/x+ij/1LCYXF84kRTF250SSMpPpWrkjze9p7HCZiSkZfDU3nJPnkmhaqxTPP1xF7tUXDpHEL4QQucQwDOLXrOLc3B8BKP50D3xbtMRkMnEq8QzjwieTlJlMN/UEzco0dLjc+OQMvpyzk9OxybQMK8PTbSrjJEn/jhB9JoGoU/HUqFsG53yaX0ESvxBC5ALDbObcjzOJX/s3zj4+lOo/EM/KCoDIxNOM2zmZFHMqT1XpRJPSDRwu90JiOl/O3cnZuBQerHcP3R+oJD39O0DCxVQ2/32Uw/tjMJkgVAXh4+ueL7FI4hdCiByWEXOOqMkTSTt6BLdy5Sk9YDCuAQEAnEw4xbjwyaSa03i6Smcala7vcLnnE9L4fM5Ozl1I5ZEG5ejcooIk/QIuPS2T7RtOsnv7KawWg+KlfGjcqkK+JX2QxC+EEDnGMAwSN23g3OyZWNPS8GnQkBI9XsDJzTaRzomESMaFf0+aOY1nq3ahQam6DpcdczGVL+bsJDY+jbaNg3m8WYgk/QLMYrGyd8cZtq0/TnqaGZ+ibjRoEUrFqsXz/XOTxC+EEDnAkpLMuVkzSNyyGSd3d0r26oNPw8aXf+SPxZ/k2/DvSbek06NaV+4rea/DZUdfSOGLOTs5n5BOx2YhtG8Sklu7IW6TYRgcOxjLpjVHib+QShE3Zxq2DKVm3TK4uDjnd3iAJH4hhLhtKQc1Ud9Pwnw+DvcKFSnZuy9Fgopffv1o/Am+C/+edEsGz1frRr2SYQ6XfTYumc/n7CQ+KYMnW1TgkYblc2MXRA6IPpPAhlVHiDoVj5OTiZp1y1C3SXk8PIvkd2hXkMQvhBC3yDCbifv1Z87/8RsA/u06ENC2PSbnf3t2hy8eY/yuKWRazbxQ/SnqlqjtcPmnYpL4cs5OElIy6fZAJdrUL5vj+yBun23g3jEO7z8HQEjlQBq2CKWYv2c+R5Y9SfxCCHELMqKjOTt5AunHj+ESGEip3v3wqFjpivccunCU8RFTMVvN9Kz+NGHFazpc/snoRL6cG05SaibPtqlMy3vvyeldELcpPS2THRtPErHNNnAvqKRt4F7pcsXyO7TrksQvhBA3wTAMEtav49ycWRjp6fg0akzxp57F2cPjivcdvHCE/+2aisWw0rvGM9QOquFwHcfOJvD1vHBS0sw8/0gVmtcundO7IW6DxWJl784zbFtnG7jnXdSNBveHUqla/g/cc4QkfiGEcJAlKYnomdNI2r4NJw8PSvR5kaIN/jvxzoHzh5gQMQ2rYaVPzWepGVjN4ToOn45n9E/hpGVY6NW2Ko1ryNz7BUW2A/dahFKzXsEZuOcISfxCCOGAlAP7iZoyCfOFC3hUqkzJ3n1xDQj8z/v2xx1k4u5pGIZB35o9qBFY1eE69MkLjFkQQWamlX7tq3Nf1RI5uQviNkSfSWDjqiOcPRWPyQQ17i1DvaYFb+CeIyTxCyHEdRhmM7FLFnFh+VIwmQjo+AT+j7bF5PTf6Vb3xO5n8p6ZAPSt9TzVA5TD9ew7fp5vFkZgsRj071iduqr4jTcSuS7hYiqb1x7j8D7bwL3gSgE0bFEBv4CCOXDPEZL4hRDiGjKiznJ20gTST57ANag4Jfu8iEdoaLbv3R27j+93z8RkMtGv1vNU9a/scD17jsYxbtFuDMNgwBM1qVPxv2cSRN66NHBv97ZTWCwGQSW9adyqYoEfuOcISfxCCHEVwzCIX/s3MfN+xMjIoGjTZhTv9jRO7tlPs7orZg9T9szG2eTEi7VeQPlXdLiu8EOxjF+yG5PJxOBOtagRGpBTuyFugcViZd9O24x7aal33sA9R0jiF0KILCyJiURNn0py+E6cPL0o2bMPPvWuPZ/+jnMR/LD3R1ycXHip1gtU8qvgcF3b9Tkm/LwXZ2cTQzrVomqwf07sgrgFhmFw/FAsG1fbBu65FnGmwf0h1Kp3Dy6ud87APUdI4hdCCLvkvXuImjoZS3w8HlWqUrJnH1z9r52Mt0eHM23fXFydXHipdi8qFnN8Kt3N+6KZ/Os+XF2dGNq5FqqcX07sgrgF0WcS2Lj6CGcjLw3cK03dJsF4et15A/ccccPEr5QKBdoClQArcAj4VWt9IpdjE0KIPGHNzCRu0QIu/LkcnJ0J7NQFv4ceznYA3yVbo3Yyfd9c3JzdGFCnF6G+jk+lu373Wab+sR/3Is683KUOFcv45sRuiJt08XwKm/8+xlEdA0BwxQAatgzFL8ArnyPLXddM/Eqp0sBoIBhYhy3hZwKhwE9KqePAq1rrU7kepRBC5JL006c5O3kCGacicS1RklJ9XsQ9OPi622w+u52Z+3/C3cWdgXV6EVy0nMP1rd11hulLD+Dh5sKr3eoQUqrobe6BuFkpSelsW3+CfeFnMAwoXtqHRi0K/ox7OeV6Pf5PgPe11vuye1EpVRv4FHgmNwITQojcZBgG8av/Imb+PIzMTHzvb0FQl+6Xl9C9lg1ntvLjgQV4uLgzqE4fyhV1fCrd1TtOMXPFQbw9XHmtWx3KlfC53d0QNyEj3Uz45kh2bY3EnGnF19+DBs1DCVWBd83APUdcM/FrrZ+73oZa611I0hdC3IHMCQlET5tCcsQunLy9KdW3P95hN14md93pTczRi/By9WRQnb6U9XF8Kt0/t0Yy569DFPV05bXuYdwT5H07uyBuwuWR+htOkJaSiYeXK41bVaBKrVI4O1/7cs7dypFr/A2ApsC3wK/AvcCLWusFuRybEELkuOTdEURN/R5LYgKe1apTsmdvXIrdeGDd2lMbmHdwCd6uXgwO60sZb8en0l266QTz1xzB17sIw7uHUeouv4ZcUBiGweH959iy9hgJF9NwLeLMfc2CqVX/HlyLFN6x7Y7s+TfAcKATkIot8S8CJPELIe4YlqQkDs//kejlKzC5uBDUpTvFHmx93QF8l6yOXMeCQ7/g4+rN4LC+lPYu6XC9v6w/xpJ/juHn48bw7mGUKKBLtd5tTh2/wKY1R4iJSsLJyUTNumWo2+TOnGI3pzmS+J201n8rpWYDC7XWJ5VSuX5To1KqFdBda90nt+sSQty9DKuV+H/+JnbRAqzJyRQpXYaSvfviXs6xUfirTq5l4eHfKFrEhyFhfSnp5dj8+YZhsPifY/y24TiBvu4M6x5GUDGPG28obktsdCKb1hwl8tgFACpWK859zULw9ZO2v8SRxJ+ilHoNeAAYpJQaAiTmZlBKqQpAHSD7abKEEMIBqYcPce7HWaSfPIGTuzvBLzyHa4NmmFwcO83754k1LDnyB75FijIkrC8lvBybP98wDBasOcLSzScpXsyDYd3DCPCVn7PclHAxlS3/HOPQXtuc+vcE+9GwRShBJWUA5dUc+fY/DfQEntBan1dKlQSeys2gtNZHgK+VUjNzsx4hxN3JHH+R2AXzSdi4HoCijZoQ2OlJSlUqS0yMY/2WZcdX8evRZRRz82VIWD+Kezo2f75hGMxbdZgVWyMp6e/JsO5h+Plc/04BcetSUzLYseEke3aexmoxCCzhTcMWoZQNkVkQr+V69/HfDxj2h38Drkqp5sAybPfy39T9+/ZBgp9qrVsqpZyA8UAtIB3orbU+opT6EKgI9NdaX7zpvRFCFGqG2czFVSuJ+2UJ1rQ03MqWo/hTz+JRqdJNlfPHsT/5/dif+LkVY+i9/Qj0cGz+fMMwmLPyECu3n6JUgCfDu4fh6y1JPzdkZlqI2HqK8M0nyUi34OPrzn3NQ+6qOfVzy/V6/MOwJf5SQGVgFWAGWgARQCtHK1FKDcd261+S/amOQBGtdWP7AcFXQEet9bs3uwNCCAGQvG8vMXNmk3H2DE5eXhR/pge+zVs4NHjvEsMw+P3YCpYe/4sAd3+GhPUlwMOxnqPVMJj950FW7zhNmSAvhnULo+hdOuVrfrJarRyIiGLruuOkJGXg7uFCkwcqUj2sNM4uhe/WvFtxvfv42wIopZYDtbTWx+2PSwGzbrKew8ATwKVT902xnTlAa71ZKVXvGjE8e5P1CCEKmcy4WGJ+mkvS9m1gMuF7f0sCH++Es/fN3SdvGAa/HF3GihOrCfQIYEhYX/zdHZs/32oYzFquWRN+hnuCvHmtex2KyujxHHVpEZ1Nfx/jYlwKLq5O1G1cntr3lcXNvfDemncrHGmtcpeSvl0UUOZmKtFaL1JKBWd5ygdIyPLYopRy0lpbb6bcS4KCZPBGXpB2zn3Sxo6zZmRwevHPnFqwCGtGBj5VFKH9euMdGnrd7bJrY8MwmB2xmBUnVlPKuzjvtRxKgKeDSd9q8O38cNaEnyG0tC8f9GtU6E/v5/T3+OSx86z8bR+njl/A5GSibqPyNG9TGZ+iMmDyVjiS+LcopWYBcwEn4Flg9W3Wm4At+V9yy0kfcHiwjrh1QUE+0s65TNrYMYZhkLwrnJi5P5IZG4Ozry8ln30On4aNSTWZSL1OG2bXxoZhsPDwr6yOXEcJz+IMrN0Ha7ILMck3/iysVoMflu5n/e4oypfwYeiTtchIzSAmNeO29/NOlZPf4/OxyWxec5Tjh+MACKkcSIP7Q/AL8CItPZO0mMwcqedOdDsHV44k/r7AQKAftmv+fwL/u+UabdYD7YD5SqmG2MYMCCHEdWVERXFu7mxS9uwGZ2f82jyMf7sOOHvc2j3ahmEw/9DP/H1qAyW9SjC4Tl983Rz7QbVaDab8vp+Ne6MIKeXDK13r4OXuektxiCtlpJvZuu44u7edwjCg1D2+NGwZSklZxTBH3DDxa63TlVLfA/OBS0MlSwMnb6G+S3cJLAZaK6XW2x+/cAtlCSEKCWtaGnG//WJbNtdiwbNqdYK6P41bacfnyv9PmYaVnw7+zD+nN1LaqySDw/riU8SxcQEWq5Upv+1n075oKpQuystd6uAp15lvm2EYHDsYy7qVh0lOTMfXz4PGrSpQvmKAjNTPQY7M1f8W8AZwnn8TN0DIzVRkHyfQ2P63AfS/me2FEIWPYRgkbtlMzPy5WC5exCUggKAu3fG+t+5tJQKrYWXOgUVsOLuFMt6lGFynL95FHJs/32yxMvnXfWw9cI6KZXx5uUttPNwk6d+uxPg0/llxiBNH4nByNlG3SXnubVQOF5dcnyi20HHk29obqKD1/9m78+io6nzf+++aUpV5LAJkIEzZgUAS5kFFUUBRQQZBbJzH4+lu7T7H7vWs9Tz3nHPPveuevt3afXq023ZotRUHZBIFFWcQmUMGkk0CJCQkIfNc897PHxURbSQVMlSG72stVlJVe+/6ZpPKp367foNa19/FCCHE10HyQr8AACAASURBVFwVFdRu+juOkyoGs5m4FbcRd9PN3S6b2x1N13i1aDNf1RwmJTKJH+c8TLglsPnzvT6Nv+wo5Ihax+TkaH6yTkK/t3w+jbzDlRzeW4bXozE2NYZFN6YTGy9rGvSXQH5jy4Gm/i5ECCEAfB0dNGzfQvMnH4OuEz5jJqPW34nFbu/1sTVN45WiNzlYc5RxkSn8KOdBwnoQ+n/eXsjRk3UoKTE8sS4L2whe4a0v1Jxr4bPdJ2ms68AWZmHRjemkZybKZf1+FshvbSmwV1GUj/HPsgegq6r6n/1XlhBipNE1jda9X1C/ZTO+9jYsiaMZdedGwqdN75Pjd3ocvPTlaxysyWV8VCo/zHmQUHNgnQI9Xo1nthWQW1rPlHGxPL42C2uIXIK+Ui6nh68+Pc2J3GoApmSPYf51E7CFSufIgRBI8J/r+vf15/vyVkwI0accp0/5F9MpO4PBaiPh9vXELlkW8GI63TndUs6Lha/R6GxicswEHs26j1BzYGPAPV4ff9xaQN6pBqamxfLjtVlYLRL6V0LXdUpO1PLlR6U4Oj3E2cNZdGM6Y5Klt/5ACqRX/38oijIKmNe1/Zeqqp7v98qEEMOer7OD+s1v0fL5pwBEzluAfd16zDGBTZ7THU3X+KD8U9498wG6rnN75s0ssl+DyRhYcHu8Pn6/JZ+C041MGx/Hj9ZMJ0RC/4o0N3by+fsnOVfejNlsZP51E8iak4zJJNPsDrRAevXfCLwAHMDf2v+LoigPqqr6Tn8XJ4QYvtqOHqH21VfwtTQTkpTMqI13E5au9Nnxm10tvHziDdSmUmKs0dw3dQML03MCnlzG7fHx+7fzKCxrImtiPD9cPQ2L9DDvMa/Xx7GvKji6vxzNp5M6MY5rlk4mKubK5l4QvRfIdbT/A1ytquoZAEVRJuAfhy/BL4ToMW9LM7Wv/Z32I4cxmM3Er1pD3E0399llfYCC+iJeKXqTdk8H0xOmcNeU9URYAhuuB+Dy+Pjd5jyKypvImZTAY6umYZEFYHqssqyJzz84SUujg/CIEK5aMpkJSoJ03guyQF5p5q9DH0BV1dOKosj/mhCiR3Rdp3XfF9S9+TpaZyehk9NJvOc+QsZc+SQ83+XRvOw4tYuPK77AbDCxbvJtXJu8sEdB43R7+d3mPIrPNjNjsj/0zXI5ukc6O9zs//gUJwvPYzDA9NlJzL1mPCEy9HFQCOR/oUJRlJ8Az+O/1P8g/iF+QggREHdtLedffhFHcRFGm41RG+8h+tqeLZnbndrOOl4ofI2KtnMkhtm5P3MjKZE9e1PhcHn57VvHOVnZwizFzqMrMyX0e0DXdY7sL+fDd07gdnmxj47g2psU7KNl8anBJJDgfxD4PfD/4l+k52P88/cLIcRl6T4fTXs+oGH7VnS3m/CsbEbddQ+WuPg+fZ4D1Ud44+RWXD43C8bMYV36bVhNPVsW1+Hy8pu3jlNa2cKcjFE8vGKqhH4PNNS28/n7J6k514olxMTVSyaROTMJo1EuEA82gfTqP68oyi9UVV2vKEoMMEtV1eoBqE0IMYS5Ks5S89KLuMrOYIqMxH7fA0TOmdenn+86vU7eOLmNgzVHsZms3D/1TmaPntHj43Q6vfzmzVxOVbUyb2oiD906BVMfXo0YzjxuH4f3lZF3qBJN05maPYZZV6cRETmylyYezALp1f8LYBawFAgF/oeiKItUVf33/i5OCDH0aB43je/soPH9XeDzEblgIaPW34kpso/XaG+t5MXC16h11DMuMoX7M3+APaznVxI6nR6efiOXM9VtLMgczYO3TJFWaoDKSuvZ+0EJba0uIqNtXLNsMrPnp8ny0oNcIJf6VwBZAKqqViuKsgTIBST4hRDf0nlS5fzLL+KpqcEcF0/iPfcSPi2rT59D13U+qfiCbad24dN9LE29jlsnLMNs7HnHsXaHP/TLa9q4avpo7l8uoR+I9lYne/eUcuZkPUajgRkLUpm1cBwWmeNgSAjklWICwoCv38JZAa3fKhJCDDk+h4P6zW/S8tknYDAQc8NSElavxWgLbHa8QLW523ml6E0KG4qJtERwz9Q7mBp/ZWP/2x0ennr9GGfPt3NN1hjuXZ6BUYaZXZbPq1Fw9ByH9pbhcfsYnRzNtTemE2cPfKikCL5Agv8vwBFFUXbg79W/HPhDv1YlhBgy2nOPUfvqy3ibmggZO5bEex8gdOKkPn8etbGUl05sosXdRkbsZO6ZuoFo65V9fNDa6eapTblU1rVzbc5Y7r5RkdC/DJ9Xozi/mqP7z9Le6sJqM3PdcoWMrNEyJn8ICqRz328URdkHXAN4gI2qqh7r98qEEIOat7WVuk1/p+3QQTCZiF+5itjlt2C09O1CKz7Nx7tnPuSD8k8wGAysmngzN6Quwmi4ss53rR1ufvX6Mc7VdbB4ZhIbl6ZL6H8Pn0+jOK+Go/vLaW91YTYbyZ6bzIz5qYSG9WzUhBg8Av1QbDIQB/wXsAaQ4BdihNJ1nbb9X1L7xmtoHR3YJkwk8d4HsCYl9flzNTgaebFwE2day4m3xXF/5g8YH516xcdranPyy03HqKrv4IZZyfxgyWRpsV6Cz6eh5tdw5MuLAn9OMjnzUwkLl8Af6gLp1f9/gWRgJvAUcL+iKDmqqv5LfxcnhBhcPPV1nH/lJToLCzBYrdg3bCTm+hv6dCKerx2tzeO14s04vE5mjcrmzow1AS+jeylNbS5+/fxBquo7WDo7hQ03TJLQ/w6fT0MtqOHovnLaWl2YzEay5iQzY14KYREyPG+4CKTFfyP+0D+iqmqToihLgXxAgl+IEULXNJo/+pD6rW+ju92EZU4j8Z77sMQn9PlzuX1uNpe8w76qA4QYLWzMWMeCMbN7FdL1zQ5+uekY9S1ObpqXyrrrJkroX8Tn0zhZcJ4jX5bT1uLEZDIwfXYSM+anEi6BP+wEEvy+79y2XuI+IcQw5TpXyfmXXsB5+jTG8HAS776XyPk9m/8+UFXtNbxQ+CrVHedJihjDA5kbGR0+qlfHrGns5FebjtHU5uIHN2ZwQ84YCf0ulwz8WV2BLxPwDFuBBP9bwOtAnKIoPwXuBjb1a1VCiKDTPB4a39tJ43s7/RPxzJ2PfcMPMEdF9flz6brO3qqveLvkHTyal2uTr2L1xJuxmHrXUbCyrp2nXs+ltcPNusUTuXOZIpPLAJr2TeC3Nn8T+DnzU2XGvREgkF79v1AU5SbgLJAC/Juqqjv7vTIhRFDouk7niULqXn8Nd3UV5tg4Rt11DxHZOf3yfJ2eTl4tfpvcunzCzWHcn7mRbHtmr49bXtPG02/k0u7wsHFpOjfMSu6Daoc2TdM4WVjLkX1ltDY7MZoMTJs5lhkLxkngjyCBdO6zAtWqqj6pKMpG4DpFUY7IfP1CDD+O0hLqt76NQy0GIHrx9SSsWYcp9Mo71V2Ox+fhj8dfoKz1LJNixnPf1DuJtcX0+ril51r4zZvHcbq83L88g2uy+27p36FI0zRKCms58mU5LU0OjCYDmTPHMnN+KhFRfTvJkhj8ArnU/3egWFEUG/AfwMvAS8CyfqxLCDGAnGfLadj6Nh35eQCETcsiYfUabOPS+u05dV1nk7qFstazzEmcwT1T77jisfkXKypv4neb8/B4NR5eOZX5U0f3QbVDk6bplJ44z+F9XYFvNDB1xlhmLZDAH8kCCf7xqqquUxTll8DzXZf+D/V3YUKI/ueqqqJh+xbajxwGIDRdIWH17YROntzvz/1J5V4O1BxhXGQKGzNu75PQzz/dwB+25KPrOv+8ehoz0+19UOnQo2k6pUW1HN5XRktjV+DnjGHmgnFERkvgj3QBzdWvKEoCsApYqyjKGPxz9wshhihPXR0N72yjdf+XoOtY08aTsHotYVMzB6THe3FjCVtKdhIVEskjWff0uhMfwBG1jj9vL8BoNPD42iymTej5Sn1D3deBf2RfGc0S+OJ7BBL8vwIOAO+oqpqvKIqKrMwnxJDkbW6i4d13aPn8M/D5CElKJmHVasJzZg7YELe6zgaeL/g7JoORh6ffQ4w1utfH/Kqwhud2FmExG3ni9iwyxsX2QaVDh6bpnCqu5ci+cpoaOjEaDUzJHsPMBalExfRP/wwxdH1v8CuKYlNV1amq6mvAaxc9NFVVVd/F2/R3kUKI3vG1tdG4+12aP/4I3ePBYh9F/KrVRM6Z1y+z7n0fp9fJX/L/RqfXwV0Z65gQPa7Xx/z8eBUv7SrGZjXz0/XZTErq/RuJoULXdU6r9Rzae4am+k4MBsjIGs2sheMk8MX3ulyL/1VFUXYDr6uqemHgq6qqPkVRovCP51+K/yMAIcQg5HM4aPpgN80fvo/mdGKOjSNuxUqiF16Nwdzz9et7Q9M1Xj7xBtUd57ku+SoWjJ3T62N+dKSSVz88SUSohX+9I4dxo69stb6hRtd1yk81cOjzMupr2/2BP300s66SwBfdu9wrfz3wGHBIUZQWoBLwAuOABOC3wO39XqEQosc0l4vmjz+icfe7aB0dmCKjsK9aQ/S112G0BGeRlV1n9nC8vpD02EmsmXRr74/3VTlvfXqKqPAQntyQQ7I9og+qHNx0XaeyrImDX5yhtsrfHpucOYrZV6UREyddr0Rgvjf4uy7n/0FRlD8C2fhX6PMBp4A8VVX1gSlRCBEozeOh5YvPaHz3HXwtLRjDwohfvZbYG5ZitAWvc1dubT7vle0h3hbHg9M2YjKarvhYuq6zfe8ZduwrIzbSys/unMHoERB6VRXNHPz8DNUVLQBMUBKYc/V44uzhQa5MDDWBzNynA7ld/4QQg5Du89G6/0sa3tmGt6EBg9VK3C0riL3xJkxhwQ2Gc+3VvFT0BiGmEB7NupcIy5XXo+s6b31yit0Hz2KPsfGzDTNIGOaXts9XtXLoizNUnGkCYNzEeOZck4Z9hHysIfrewH7IJ4ToU7qm0X74EPU7tuKpqcFgNhOz9Ebilt/SL3Pq91S7p4O/5L2E2+fmoWl3kxQx5oqPpek6r354kk+OnmNMfBhPbphB7DCeZrb+fDuHvjhDWWkDAMlpscy5Jo3RI6jzougfgy74FUW5AbgD/1wBv1RVNS/IJQkx6Oi6TkfecRq2vY2rogJMJqIXXUfcrSuxxMUFuzwAfJqP5wtepcHZyPK0JcwYNf2Kj6VpOi/uKmJffg3J9gie3JBDVHhw+ir0t6b6Dg7tLeNUcR0Ao5OjmXtNGkkjbIii6D8BBb+iKFcD04C/AXNVVf28H2sKVVX1EUVRcvBPCyzBL8RFOouLqN+yGefpU2AwEDl/AfErVxMyqnfL1/a1raXvcrKplKyETG4ev+SKj+P1aTy38wQHi2pJGx3Jv9yRQ0Ro7yf8GWxamhwc3ltGyYnz6DrYR0cyd9F4UsbHyjLCok8FskjPT/AP2RsLvA08qyjK86qq/qo/ClJVdaeiKOHA48DP++M5hBiKHKdKadi2hc6iEwBEzJhF/KrVWJMG36pz+6sO8UnlXsaEJ3JvL+bg93g1/ry9gGMl9UxKjuYnt2cTZht0Fyp7pa3FyZEvyynOq0bXId4ezpxF40mbFC+BL/pFIK+g+4B5wFeqqtYpijIbOIR/Rr+AKIoyD/iFqqqLFUUxAn8CsgAX8JCqqqcURflfwCTgCeAX+Jf/re/RTyPEMOQsK6Nh+5ZvFtDJnEbC6rXY0sYHubJLO91SzuvqFsLMoTw6/T5s5isbTeDy+PjDlnwKzzQyZVwsj6/Nwhpy5aMBBpuOdhdHvzzLieNVaD6dmPgw5lydxsQMuwS+6FeBBL9PVVWXoihf33biH88fEEVRfg7cBbR33bUKCFFVdWHXG4KngVWqqv6Pru1fwj9PwH8pirJNVdW3A30uIYYTV2UFDdu30X7sCOBfQCd+1RrC0pVu9gyeZlcLf81/GZ+u8cC0jdjDrmy+fIfLy28353GyopmsifH8cPU0LObhEfqOTjfHvqqg4Og5fF6NqBgbs69OY/LURIxGCXzR/wIJ/s8URXkaiFAUZRXwCPBxD56jFFgDvNJ1+2pgN4Cqqge6riBcoKrqvT04thDDjru6ioYd22g7fAh0HduEif7AnzJ1ULcEPT4Pz+a9TKu7jbWTbmVKXPoVHafT6eHXbx7ndFUrsxU7j6zMxGwauGmF+4vL6eH4wUryDlficfsIj7Qy+6pxKNNHYxoGP58YOgIJ/p8BDwPHgXuA94A/B/oEqqpuURQl7aK7IoHWi277FEUxqqqqBXrM77LbZTzrQJDz3L8c1TU0vfEWdZ99DppG+MQJpP5gA7GzBm4BnSul6zp/PPAS5W0VLEqbx/qZN19RzS3tLv73K0c4XdXK4lnJPHHHjD4PxYH+PXY5vRz44jT7Pz2Fy+klPNLKDTdPYeb8VMyW4XEV47vkb8XgFsgEPj5FUV4Ddl1091jg7BU+Zyv+8P9ar0IfoK6urfuNRK/Y7ZFynvuJp6GBxnd30LpvL3rXinnxt60mYsZMfAYD9fXt3R8kyD4++zmflx9gXGQKa8atvKKam9tdPPV6LlX1HVybM5aNSybT2NjRp3UO5O+xx+Oj8Og5jn11FqfDiy3UzILFE8icmYTFYqKpuXNA6hho8rdiYPTmzVUgvfqfwt/ib/zOQ1fas2gfsAJ4S1GU+chwPTFC+ZfI3UnrF5+he72EJo0l+paVRM6eO6Ar5vVWUeNJtpS+S1RIJI9k3YPF1POhdg0tTn71+jFqmxwsmZ3MnTdMHvRXOb6P0+Gh8Og58o6cw9npIcRqYu41aUyfnUyIdXiNSBBDUyC/hauAJFVVe9vs+Hpu/63AUkVR9nXdvr+XxxViSPG2ttK0612aP/24a4lcO/ErVjHh1qXUNw6tVmBtZz0vFLyKyWDk4en3EGPt+axytU2d/GrTMRpaXdyyYBxrFk0YkqHf2uwg71AlRXnVeD0aIVYTMxemkjM3Batt+M07IIauQIL/OGDjm175PaaqahmwsOt7Hf+qf0KMKL72dpo+2E3TRx+iu1yY4+KIu/WbJXINpqH1ea/T6+Qv+S/R6XVwV8Y6JkSP6/Exqhs6+OWmY7S0u1m9aAIrFqb1faH9rK6mjdyDFZwqqkXXITzSytxrkpmSPUZa+GJQCuS38hWgRFGUAr4Zxqerqnp9/5UlxPDh6+ykec8HNH34PprDgSk6hri164i+5lqMlqHZEtR0jZdOvEFNx3muS76KBWPn9PgYFbXtPPX6Mdo6PWy4fhLL5qb2Q6X94+vlcXMPVFBZ5l88J84eTs68FCZNGSW99MWgFkjw/zf+SXUu7swnS/IK0Q3N6aT54z007t6F1tmBKSIS+/oNRF93PcaQoT3P/Htn9pBXX0h67CTWTLq1x/uX1bTy9Ou5dDi93L0sncUzB9/sg5eiaRqlRXUcP1BBfa3/ImjSuBhy5qWQMj5uSH5EIUaeQIK/WVXVl/u9EiGGCc3tpuXTj2nc9S6+tjaMYeEkrLmdmOuXYLRd2Sx2g8mx2nx2le0h3hbHg9M2YjL27COK0soWfvNWLk63jwdunsLVWVe+Yt9A8bi9FB2vIe9QBW2tLgwGmDTFTs68VFkeVww5gQT/XkVR3sY/nM/TdZ8ubwaE+DbN46H1i89oeHcnvpZmjDYbcStuI3bpjZjCwoJdXp84117Ny0VvEGIK4dGse4mwhPdo/+LyJn67OQ+PV+ORFZnMm5rYT5X2jc4ONwVHzlFw9Bwupxez2ci0mWPJnptCVExosMsT4ooEEvwRQBtwVddtA/5L/RL8QgC610vrl/to2LkDb2MDhpAQYpffQtyNyzFFRAS7vD7T7u7gL3l/w+1z8/C0u0mK6FlLveB0A7/fko+m6Ty2ahqzFHs/Vdp7zY2dHD9YgZpfg8+nYws1M/vqNKbNHEto2ND+mEaIQCbwuW8A6hBiyNE1jbbDB2nYugVPXS0Gi4XYpTcSu/wWzFFRwS6vT/k0H88X/J0GZxM3py0hZ9T0Hu1/rKSOZ7YVAAZ+vHY6WRMT+qfQXjpf1cqxr85y5qR/fbCoGBvZc1NQpo/GMkxn2RMjz/cGv6Io76qqeouiKGcu8bCuquqEfqxLiEGts+gEdZvfxFVeBiYT0YuvJ/6WFZhjYoNdWr94u3QnJ5tPkZ2QyfLxS3q076HiWp7dUYjJZODxtVlMTYvrpyqvjK7rlJ9qIPdABdUVLQDYR0eSMy+FCUoCxiE0mZIQgbhci//hrq/X4b+8fzHp1S9GJFfFWeo2v0lnYQEAkXPnE796DSH2UUGurP98WXWQzyr3MSY8kXum3oHREHgQ7i+o4bl3T2C1mPjJumzSU2L6sdKe8Xk1Sk6cJ/dgBU31/omTUifEkTMvhbGpMdJDXwxb3xv8qqpWdX37a1VV1178mKIoHwE39GdhQgwmnoYGGrZtofWrL0HXCc2Ygv32O7ClpQW7tH51uqWM19WthJlDeXT6fdjMgY9K+Cz3HC/vVgm1mvmXO3KYMHZwfPzhcno5cbyK/EOVdLS7MRoNpE9LJGduCvGjhk+fDCG+z+Uu9W8FcoCx37ncb+bKF+gRYkjxtbfTuGsnzR/tQfd6CUlOwX77OsIypw/7FmGTs5ln819G0zUenHYX9rD4gPfdc7iC1/aUEBFq4ckNOaQmBn/IW0NtO0f3lXP0wFk8bh+WEBPZc5LJmpNMRNTQH2YpRKAud6n/PiAW+B3wY7653O8Favq3LCGCS/O4af5oD43v7UTr7MQcF0/C6jVEzlswpBbQuVJun4dn81+mzd3O2skryIibHPC+u74q561PTxEdHsKTG3JIsgevFe1yeiktOk9xXg211f4V48LCQ5i5IJXMGWNlDn0xIl3uUn8L0AKsHLhyhAguXdNo3f8lDdu34G1s9E++s+4OYq6/AaNlZAzj8vg8PF/wd862VTJv9CwWJ18d0H66rrNjXxnb954hNtLKz++cQWLcwM9foOs6VWebKc6r4bRah9erYTDAuIlxzLtmAjH2MJlSV4xosoKEEPjDorMgn7rNb+I+V4nBbCb2ppuJW34LpvCeTVIzlLl8bp7Ne4niphKmxKVzp7ImoI80dF1n82en2PXVWRKibfzszhnYB3iCm/Y2F2p+DcV51bQ2OwGIjg0lI2s0yrTRhEdaZa14IZDgFwJn2RnqNr+Jo7gIDAaiFl5F/G1rsMQH/pn2cODwOnnm+AucailjesJUHpx2FxZj938idF1n054S9hypJDEujJ9tyCFugD4z9/k0ykoaKM6vpuJ0I7oOZrOR9GmJTMkaw5iU6GHfF0OInpLgFyOWu7aWhq2baTt0EICwaVnY167DmpIS5MoGXoenkz/kPsfZtkpmjcrm3qkbApqDX9N1Xnlf5bPcKpISwnlyQw7REdZ+r7exroOivGpOFpzH6fDPJD5qTCRTsscwMWMUVpv8aRPi+8irQ4w43rZWGt/ZQfNnn4DPhzVtPPbb1xOWMSXYpQVFm7ud3+f+lXPt1cwfPZuNU24PaKy+T9N44d1i9hfWkJoYwb/ekUNkP05n63Z5KS2qpeh49YWOerZQC1lzksnIGk18EDsRCjGUSPCLEUNzuWj68H2adr+H5nRisdtJWH07EbPnjIie+pfS7Grhd8ee5XxnHYuSFrIufWVAoe/1aTz7zgkOF9cyYWwUP12fTXg/9JDXdZ3qihaK8qo5XfxNR73UiXFkTB9D2uR46agnRA9J8IthT/f5aNn7BQ07tuFracYUEYn9zrXEXLsYg3nkvgQaHI387tiz1DsbWZJ6Lasm3hzQ5+Eer8aftxdwrKSe9ORonliXTai1b89je5uLkwU1FOfV0NLkAPzz5mdkjUGZlijj7oXohZH7V08Me7qu05F7lPq3N+OuqcYQEkLcrSuIvfFmTKEje0nV8511/O7YszS7Wrh5/FJuTlsSUOi7PD7+uCWfgjONTE2L5cdrsrCG9M3iNT6fRnlpA8V51Zy9uKNeZiIZWaNlGl0h+ogEvxiWHCUl1L39Js7SEjAaiV50HfErV2GOGTxzxQdLVXsNv8t9ljZ3O6sm3szScdcFtJ/T7eV3m/MoPttM1sR4frh6GhZz70Jf13XqatooLapFLTiPs/ObjnoZWaOZNCVROuoJ0cfkFSWGDV3T6MjPo+n9XThOqgCEz5iJfc3thIwZG+TqBoezrZX8Ifc5OrydrE9fxbXJCwPar9Pp5b/fOk7puRZmKXYeXZmJ+Qo/W+/scFNxppGK041UnGm60CvfFmoma3ZXRz2ZM1+IfiPBL4Y8zeOh7cBXNH2wC3eVf22psMxpxN96G6GTA59qdrg73VLGH3NfwOVzsTFjHQvHzglov3aHh1+/kUtZTRvzpyby4K1TMPWgM6SmaZw/18rZrrCvq2m/8Fh4RAgZWaMZNzGecRPjMZmlo54Q/U2CXwxZvs4OWj77lKY9H+JraQaTicgFC4lbtnxEjsW/HLWxlD/n/w2v5uW+zDuZnZgT0H6tHW6eej2Xyrp2rs4aw303ZWA0dv85e3ur80LQV5Y14Xb5ADAaDSSNiyFlQhyp4+OIs4fL5/ZCDDAJfjHkeBobaP7wA1q++AzN6cRosxG77CZilizFEjeyZtsLRGFDMX/Nfxld13lo2t1k2zMD2q+pzcVTrx+juqGTxTOT2Lg0HeP3hLTPq1Fd2cLZ041UnGmksa7jwmOR0TYmT00kZUIcSakxhPTxCAAhRM/IK1AMGa6KChrff88/057PhykmhoRbVhJ97bWYwkbOfPo9kVubzwuFr2E0GHg06z6mxisB7dfQ4uRXm45R2+zgxrkprF886R9a5q3NDs6ebuTsqUbOnW3C69EAMJmN/hZ917/o2FBp1QsxiEjwi0FN13UcxUU07n6PzsICAELGjiV22XIi583HaJFlVb/PoZpjvFz0Bhajmcey7mdy7MSA9jvf2MmvXj9GY6uLFQvTWHXNeAwGAx6Pj6qzzVScbuTs6cYLF2iADwAAH5ZJREFU4+sBYuLDSB0fR8qEOMamRGO29M0QPyFE35PgF4OS7vPRdvgQTe/vwnW2HIDQdIXYm5YTPi1rxM60F6h9VQfYVLwFm9nGD7MfYHz0uID2q6xt56k3cmntcLNm0XiuSh9F3qFKzp5upLqiGZ9PB8ASYiJtcjypE+JJGR9L1ACvxCeEuHIS/GJQ0ZxOWvZ+TtOH7+NtaACDgYjZc4i7cTm28ROCXd6Q8EnFXjaX7CDCEs6Pch4iJTIpoP1OVTbz5zePY3P7mD0mmqbcGl7/vPzC4/GjwkmdEEfK+DhGJ0fLVLlCDFES/GJQ8LY00/zRHpo//QStswNDSAjRi68ndulNhIwaFezyhoz3yz5mx+ndRIVE8viMRxgTnnjJ7XRdp6PNxfmqVs6fa6WsrImmug78b62MtFW3YbWZmZhhvxD24ZH9v+qeEKL/SfCLoHLXVNP4/i7a9n+J7vViiogkfuUqYhbfgCkyMtjlDRm6rrPzzAfsLvuIWGsMj894hFFhCRce97h91NW0+YO+qpXaqlY62t3f7A840RmXFse0zEQSx0YSExcmnfKEGIYk+EVQOEpKaHz/PTpyjwFgsY8idtlNRC28CqNVWpY9oes6W0p38nHFFySExvPj7IcxOawUl1ZzvrqN2nOtNNS1o+vf7BMWEcL49AS8FhMfFdXgNBh4bM10siYmfP8TCSGGBQl+MWB0TaM99xhN7+/CeaoUANv4CcTeuJyImbOkw94V0HSNTQXbySspZYIrhwkobP/qBG6X98I2JrORxKQoEsdE+b+OjSI80spXhed5/t0iLGYjj9+exZRxsUH8SYQQA0WCX/Q7XdNoP3yI+h1b8dTUABCelU3sTTcTOjldLif3gM+n0VjXwfmqVmrOtVBaVoXeEUsa/ul3a2gjOjaUtEnxjBobSeLYKOJHRfxDR7xPj53jlfdVQq1mfro+m4lJ0cH4cYQQQTDogl9RlFnAjwAD8HNVVWuDXJK4Qrqu05F/nIatb+OqqACTiairriH2xpuwjg2sp/lI5HH7aG1x0NrspK3ZSWuz//uv7/N5tQvb+kw6elw7M9PTSU72h31oWMhlj7/7wFne/KSUyDAL/3pHDqmJ0pdCiJFk0AU/YAV+AiwDFgDbg1uOuBKdxUXUb33bf0nfYCBy3gLiV64iJPHSvcxHEk3z96hva7ko1JsddHZ4aKxvx9HhueR+IVYTsfFhJCSGU6wXUMIJUkaP4rHs+7GZbd0+r67rbN97hh37yoiNtPLkhhzGxMuMh0KMNIMu+FVV/VJRlAXAk8D6YNcjesZ55jT1W9+m80Qh4F8WN2HVGqxJyUGubGC5nN5/aKm3dd1ua3Giafo/7GM0GoiIshKfFkFUjI2omNBvfbXaLLh8bp7Ne4niphKmxKXzyPR7CDFdvoUP/tB/4+NSPjhUgT3GxpMbZmCXSXeEGJEGJPgVRZkH/EJV1cWKohiBPwFZgAt4SFXVU4qi/CcwGfg1cBhYDvw78MRA1Ch6x3WukvptW+g4dhSAsKmZxK9aS+iE4TXpjq7reNw+HJ1uHB0eHJ1uOjvcXa33b1rwLqf3kvvbwiwkjI7wh3n0t8M9bXw8DY0dl9wPwOF18szxFzjVUkZWQiYPTNuIxdj9S1jTdF75QOWz3CrGxIfx5IYZxMqYfCFGrH4PfkVRfg7cBXy9CPcqIERV1YVdbwieBlapqvpvXdsvBl4A3MBf+rs+0Tvu8+dp2LGNtoNfga5jmziJhNVrCcuYEuzSAubzaTg7PXR2uHF0er4V6t/c7vq+w31h2tpLMZmNREXbGJ0URVRMKJHfCncblpDvf8kZLzMTXru7gz8ef46zbeeYNSqbe6duwGTsfj58n6bx/LtFfFV4ntTECP7ljhyiuukDIIQY3gaixV8KrAFe6bp9NbAbQFXVA4qizL54Y1VVPwE+GYC6RC94Ghtp3LmDln1fgM+HNSWV+NVrCJ+e3W+99HVdR9f9Xy++zYX7Ab7Zxunwfn+IX3Tf97XOL2YyGwkLsxA/KoLQsBBCwy3+r2EWQsNDugLeRlh4SJ///E3OZv6Q+xw1nbUsHDOHOzPWYjR0P/TR49X48/YCjpXUMzEpip+uyybMJosaCTHS9Xvwq6q6RVGUtIvuigRaL7rtUxTFqKqqxhWy26VX8kCw2yPxtLRQuXkL1bvex+fxYho7joQVt2FTpuJwemkpa8Hh+KZ1fCFsu0LW59X8gQ3o2qWDXNe6Hr846L+/kX1lDBAWHkJUTCjhESGER1gJj7R+8/13bltCTAMy7PC7v8s1bbX89qs/U9fZyK3KEu7OXhNQHU63l//z4kGOldSTNSmB/++BeYRaB12XnqCQvxf9T87x4BaMvwSt+MP/a70KfYC6urbeVTTCaZqGy+nF6fDgcnhxOj04HV5cDg9Op/8+zeOl4fQ5HM1teAxWPKnr8Rm6Wo8ftcBH+y/7HGaLEVuoBZPZiMGAP7y6vhq4+PY/PobB8M39fLONwXDRY3x9+5vHrDaLv0V+cQu966st1ILR2H2AejWNllZHt9v1Bbs98lu/y+faq/l97l9pc7ezYsKN3Dj2eurr2y9zBL9Op5ffbj5OSWULOZMSeGxVJu2tDrrfc/j77jkWfU/O8cDozZurYAT/PmAF8JaiKPOBvCDUMKiVFtWiFtR8q0V88fdaVwtY07q+6vq3Wsff2u/CVx1du+j7i7a93GfW32bBaInCZjUREx2BNdSCLdSCLdSM1fadr6EWbDYL1lAzNps/8EXgzrSU86fjL9DpdbAu/TauS74qoP3aHR6efiOX8po25k4ZxUO3TsUsq+gJIS4ykMH/dbpsBZYqirKv6/b9A1jDkHCuvImzpxov+ZjBAAaj4UKr1t9qNWA0+h80ft0CNvpby0aTAYPhm1b21/f7j+G/z2wx/UNoWy1GfKdVnIf3YWptJNRmJuH664hfulTm0u9nxY0l/CX/Jbyal3um3MG8MbMC2q+53cXTr+dyrr6Dq7PGcN9NGQFd1RBCjCyGrz9fHcL04XZZSdd1vB4Ng/Hry9bfvtTdr8/t89G6/0sa3tmGt6EBg9VK7NJlTL5zHU2OXn0iI7pht0ey58R+Xih4FYAHpm0k2z4toH3rWxw89XoutU0OlsxKZsOSyRhlKuR/IJeh+5+c44Fht0de8QtcevsMQgaDAUtI90O1+pKuabQfPUz9ti14amowmM3ELL2RuOW3YI6KwhwRDg55Mfenz858xXMFf8dsNPPo9HvJiJsc0H7nGzv51evHaGx1cevCcay+ZoKsfyCE+F4S/COcfz79vK759M+C0Uj0ouuIu3Ullri4YJc3YnxasY+3SrYTag7lh9kPMD56XED7Vda289QbubR2uLn9uoncPD+w/YQQI5cE/wil6zqdRSdo2L71ovn05xO/crXMpz+AdF1nd9nH7DzzPjG2KP4560GSIsYEtO+Z6lZ+/UYuHU4vG5emc8OskTUtshDiykjwj0CdxUU0bN+Ko+QkAOE5M/zz6SenBLmykUXXdbaU7uTjii+Is8XyH9f/BJMzsPnz1bNN/HZzHi6PjwdvmcJV0wN7syCEEBL8I0inWuwP/JMqAOFZ2cSvXI0tLS24hY1Amq6xqfhtvqw+RGLYKH6c8xCjI0dR5+y+H0XB6Qb+sCUfn6bz2G3TmJ0xagAqFkIMFxL8I0DnSZWGHdtwFBcBED49i/iVq7CNH14L6AwVXs3L3068zrHaPFIik/hh9oNEhkQEtO8RtZY/by/EaDTw47XTyZqY0M/VCiGGGwn+YcxRWkLD9m10FvmXyA3LnEb8basJnTAxyJWNXC6fm7/mv0xR40kmxYznn7LuI9Qc2OX9L/KqeGmXisVi5Im1WWSMi+3naoUQw5EE/zDkOFVKw45tdBYWAF1L5N62mtCJk4Jc2cjW6XHwTN6LnG4pIzM+g4em3U2IqftFc3RdZ/veM+zYV0a4zcxP1mUzMSl6ACoWQgxHEvzDiOP0aRp2bKWzIB+A0IwpJNy2mtDJ6UGuTLS52/lD7nNUtlcxa1Q290y9A7Ox+5ef16fxt13FfFlQgz3Gxk/X5zA6LmwAKhZCDFcS/MOAs6yMhh1b6cg7DkCokkH8basJS1eCXJkAaHQ28fvcv1LbWc9VY+exQVkd0LK6nU4vf9yaT1F5E+PHRPHE7VlEhYcMQMVCiOFMgn8Ic54tp2H7VjqO5wIQmq4Qv3IVYRlTglyZ+Nr5zjp+f+yvNLmaWZp6HbdNXB7QrHqNrU5+89ZxztV1MGNyAo+szMRqGdjZHIUQw5ME/xDkqjhL/Y5tdBw7CoBt0mT/Jf2MKTJV6yBS0VbFH3Ofo83Tzm0TlrMsbXFA+50938Z/v3Wc5nY3N8xM5s4lk2WxHSFEn5HgH0JclRU07NhG+9EjANgmTvK38KdmSuAPMqeay3gm7wUcXid3pK9iUfLCgPYrONPAn7YW4HT7WL94EjfOTZH/WyFEn5LgHwJc5yr9gX/kMAC28ROIv20VYZnTJRQGoaKGkzyb/xJe3ce9Uzcwd/TMgPbbc7CcP7yVh8Fg4LFV05gjE/MIIfqBBP8g5qqqovGdbbQdPgS6jjVtPPErVxE+PUsCf5A6VpvPi4WvYTAYeGT6PUxPmNrtPt8drvfjtVmkp8QMQLVCiJFIgn8Q8jTUU79lM20HD/gDP3Uc8betJjwrWwJ/ENtfdYhXizcTYrLwT1n3kR7b/bwJXp/GS7uK2VdQQ2JcGI+vnc6Y+PABqFYIMVJJ8A9CtZtepSP3GNaUVH8LP2eGBP4g93HFF7xd8g7h5jD+OecB0qJSu92n0+nlT9vyOVHWxPgxkfzPRxfidXoGoFohxEgmwT8I2W+/g5jFNxA2ZSoGY/fjvUXw6LrOe2c+5L2yPUSHRPKjnIcZGzG62/0aW53891vHqazrIGdSAo+uzCQ20kadBL8Qop9J8A9CIaNHEzK6+/AQweXTfLxxciv7qg4Sb4vj8RkPkxAa3+1+Z8+38dvNeTS1ubh+ZhI/WJIuw/WEEANGgl+IK+DwOni+4FWKGk+SHDGWx7LvJ8ba/fz5hWca+ePWfBmuJ4QIGgl+IXqo0dnEM8dfpKqjhmnxGdyfuRGb2drtfl/kVfHybhWDwcA/3ZbJ3CmJA1CtEEJ8mwS/ED1wtrWSZ/JepNXdxqKkhdw+eQUm4+Wn0pXhekKIwUSCX4gA5dUV8mLha3g0L2snr2Bx8tXdXqb3+jRe2l3MvvwaEqJt/HR9tgzXE0IElQS/EAH4pGIvb5e8g9lo5uHpd5Ntn9btPg6Xf3W9r4frPX57NtGyup4QIsgk+IW4DE3X2FzyDp9V7iMyJILHsu5nXFRKt/v5h+vlUVnXfmG4njVEVtcTQgSfBL8Q38Plc/Ni4avk1xcxJjyRx7IeID40ttv9Kmrb+e+3jtPU5mLxzCQ2ynA9IcQgIsEvxCW0uFp5Ju9FKtrOkRE7mYem30WoObTb/WS4nhBisJPgF+I7zrVX88zxF2lyNbNgzBzuVNZ023MfYG9eNS/tLsZgQIbrCSEGLQl+IS5S1HCS5wpewelzsXLCTSwbt7jbFruu6+zYV8b2vWdkuJ4QYtCT4Beiy75zB3j95FaMBiP3Z/6A2Yk53e7j8Wq88r7K3vxqGa4nhBgSJPjFiKfpGjtO7ebDs58Sbgnj0en3MTEmrdv9KuvaeXbHCSrr2kkbHckT62S4nhBi8JPgFyOa2+fh5aI3OFabx6jQBB7LfoBRYQmX3UfTdT46XMlbn57C69NYlD2WO2+YLMP1hBBDwqAMfkVREoGdqqrOCXYtYvhqc7fzl7yXONNazsTo8TySdQ8Rlstfpm9qc/HCe0UUnmkkItTC/cszmZFuH6CKhRCi9wZl8AM/A8qCXYQYvmo6annm+AvUOxuZnZjDXVPWYzFe/uVwRK3lb7uK6XB6mT4hngduziA6ovvFeYQQYjAZdMGvKMpjwN+Bfw12LWJ4Kmk6xbP5L9PpdbA87QZuGb/ssj33HS4vm/aUsDe/GovZyF3L0lk8I0nG5wshhqQBCX5FUeYBv1BVdbGiKEbgT0AW4AIeUlX1lKIo/wlMBkZ1PTZXUZS1qqq+PRA1ipHhQPURXi3ejI7OXVPWs2DM7MtuX1rZwl93FlLX7GRcYiQPr5jK2ATptS+EGLr6PfgVRfk5cBfQ3nXXKiBEVdWFXW8IngZWqar6b9/Z72UJfdFXdF3nvTMf8l7ZHkLNNh6edg9K3KTv3d7r03hnXxk795eBDjfPH8eqa8ZjNhkHrGYhhOgPA9HiLwXWAK903b4a2A2gquoBRVEu2eRSVfWeAahNjAAezctrxZs5WHOUeFss/5z9AKPDv39WvfONnTz7zgnOVLcSH2XloVunoqR2P0e/EEIMBf0e/KqqblEUJe2iuyKB1otu+xRFMaqqqvV3LWLk6fR08mz+y5Q0n2ZcVAr/lHUfUSGRl9xW13U+P17Fpo9KcHs0FmQmsnGpQpht0HWFEUKIKxaMv2it+MP/a70Ofbv90n/IRd8aauf5fHsdvzn0DFVt55mXPIMfzbsPq/nSE+y0tLv4/Zu5HCisITzUwhN3zGDRjOQBrnjoneOhSM5x/5NzPLgFI/j3ASuAtxRFmQ/k9faAdXVtvS5KXJ7dHjmkzvOZlnL+nPc32j0d3JC6iFUTb6a1yYW/P+m35Z2q54X3imntcJORGsNDt04lLso24D/vUDvHQ5Gc4/4n53hg9ObN1UAGv971dSuwVFGUfV237x/AGsQw59G87Cn/lN1lH6Ghs0FZzTVJCy65rcvj461PSvn46DlMRgPrF09i2dwUjDJMTwgxjA1I8KuqWgYs7PpeBx4biOcVI0tJ0yk2qVs431lHdEgkd01Zz9R45ZLblte08ew7hVQ3dJKUEM7DK6aSmiiXJ4UQw5/0WhJDXru7g62n3uWr6sMYMHBt8kJWTLiRUHPoP2yraTq7DpSz7Ysz+DSdJbOTuf3aiYRYZJ59IcTIIMEvhixd1zlQc4QtpTvp8HSSHDGWOzPWkBaVesnt65sdPLfzBCcrW4iOCOHBW6YwbXz8AFcthBDBJcEvhqTzHbVsUrdQ0nyaEKOFNZNu5brkqzAZ/7Hlrus6XxWe5+8fqjhcPmal27l3eQYRoZYgVC6EEMElwS+GFI/Pwwfln/BB+Sd4dR/TE6awPn0VcbZLT7DT4fTwyvsqB4tqsYaYeODmKVw1fbTMsy+EGLEk+MWQcbKplE3qFmo764mxRrMu/TayEzK/N8SLypt4bucJmtpcTEyK4uFbpzIqNmyAqxZCiMFFgl8Mem3udraWvsuBmiMYMLA4+WpunbAMm9l2ye1bO928t7+cDw9VYDAYWHXNeG5ZMA6TUebZF0IICX4xaOm6zv7qw2wrfZcObycpkUncqaxhXFTKJbc/V9fOh4cr2F94Ho9XY1RsKI+syGTC2KgBrlwIIQYvCX4xKNV0nGeTuoXS5jNYTSHcPnkli5IW/EPnPU3XKTjdyIeHzlJY1gSAPcbGktkpLMoaizVEhukJIcTFJPjFoOL2eXi//GM+LP8Un+4j2z6NdZNXEmuL+dZ2Lo+P/QU1fHi4guqGTgCUlBiWzUkhe1ICRqN03hNCiEuR4BeDRnFjCa+rW6hzNBBrjWF9+m1k2TO/tU1Tm4uPj1by6bFzdDi9mIwGFmSOZtmcFMaNlpn3hBCiOxL8Iuja3O28XfIOh84fw4CB61Ou4Zbxy7CZrRe2Katp5cNDFRwsqsWn6USEWrh14Tiun5lMTIT1MkcXQghxMQl+ETSarrG/+hDbSt+j0+tgXGQKd2asISUyyf+4pnOspJ4PD53lZGULAGMTwlk6O5kFmaNlml0hhLgCEvwiKKraa9ikbuF0Sxk2k5V16bexKGkBRoMRh8vL3rxq9hypoK7ZCcC08XEsm5NC5vg4mXxHCCF6QYJfDCi3z8Ousj3sOfsZmq4xwz6d29NXEmONpr7ZwZ4jlXyRV4XD5cNiNrIoeyxL56SQlBAe7NKFEGJYkOAXA8KjeTnRUMyWkp3UOxuJtcZwh7KKafFTKD3XwquH8jl6sg5dh+iIEG6aN47rcsYSGRYS7NKFEGJYkeAX/abV3UZhfTEFDUUUNZ7E5XNjNBhZknoty1JvIL+0mf/97mHOVLcBkJoYwbI5KcydkojZJLPsCSFEf5DgF31G13Uq26soqC8iv6GI8taKC4/ZQ+OZljCF7NgZnCzx8W/vH6GpzYUBmDE5gWVzUkhPiZHP74UQop9J8ItecfvcqE2l5NcXUdhQTLPL3/veaDCSHjORydHpxGgpdLRYKVfbeFo9hdujYQ0xsWRWMjfMTiZRFs4RQogBI8EveqzR2URB1yX8k02leDQvAKGmUNKsUwh1jaWzLpayQjfH293A2Qv7xkdZueHqFBZljyHMZgnSTyCEECOXBL/olqZrnKw/zRenjlBQX8S5juoLj9l8MRhbR9FWE4ejLZpGvr5U305clJWsifEk2yNItoeTbI9gbEK4TKcrhBBBJMEvLsnhdZBbU8SR6kJOtZfg1v3j6XXNiNaagK95FFqzHYc7FFuIifH2CJInhpM8KoJkewRJ9nDCpUUvhBCDjgS/wOvTqGns5ERVBYWNxZxzn8ZhrgWDDoDutuJrTkZvGYXdnEJKQjTJGREXWvLx0TbplCeEEEOEBP8g5vVpeLz+f26v76LvNTwen//rRY+7vRrersfdXh8ej4bHp+H2aHi832zv9vpwaZ246MBt6MBhrsUQXYsx1L/KHRYwOGKI0VIYHz6ZjKRUsq4fjc2oYzHLNLlCCDGUSfAPQm99WsoHByvwafoV7K2DxYUhxHmJfy4MEU4MFicG4zfHNgFG3UyieQJTYzNYkJrFmOi4bx3Vbo+krq6tdz+YEEKIoJPgH4TsMaGMHxOFxWzEYjYSYjZiMZswmwGzE5/Zgc/kwGPwt9hddODU2nHo7XT62tG59BsGAwaiQiKJtdmJsUYTa40mxhZNUvgYJsVOwGKUXwchhBju5C/9IDQ13Yonto1mVwvNrhaaXC00O1todbf5Q10HvN/ex2gwEh0SRWJEKjHW6IuCPcb/1RpNVEgkJqNcqhdCiJFMgn8Q2nbqPY7XFVy4bTKYiLFGMyE6jVhb9LeCPdYWQ4w1msiQCIwGmeZWCCHE5UnwD0LrJq9k/uhZ/nC3xRBuCZNQF0II0Sck+AehWFsMsbaYYJchhBBiGJJmpBBCCDGCSPALIYQQI4gEvxBCCDGCSPALIYQQI8ig69ynKEo28HvgFPCSqqqfBrciIYQQYvgYjC3+uUA1/ilqCoNcixBCCDGsDMbg3ws8BPwSeDLItQghhBDDyoBc6lcUZR7wC1VVFyuKYgT+BGQBLuAhVVVPKYryn8BkYAf+Fn/zQNUnhBBCjBT9HqyKovwcuAto77prFRCiqurCrjcETwOrVFX9t67tF+D/jN8D/M/+rk8IIYQYSQaiRV0KrAFe6bp9NbAbQFXVA4qizL54Y1VV9wP7B6AuIYQQYsTp98/4VVXdwrfXkosEWi+67eu6/C+EEEKIfhaMz9Bb8Yf/14yqqmq9OJ7Bbo/sfivRa3Ke+5+c4/4n57j/yTke3ILR0t4H3AygKMp8IC8INQghhBAj0kC2+PWur1uBpYqi7Ou6ff8A1iCEEEKMaAZd17vfSgghhBDDgnSqE0IIIUYQCX4hhBBiBJHgF0IIIUaQYTclrqIoC4FHum4+oapqSzDrGc4URbkeuFNV1YeDXctwpCjKDcAdQBjwS1VVZQRMH1MUZRbwI8AA/FxV1doglzQsKYqSCOxUVXVOsGsZjnq6qu1wbPE/jD/4n8f/R1P0A0VRJgI5gC3YtQxjoaqqPgI8BSwLdjHDlBX4CfAusCDItQxLiqIYgJ8BZUEuZTjr0aq2wzH4TaqquvGfhDHBLma4UlX1lKqqvw52HcOZqqo7FUUJBx4H/hbkcoYlVVW/BKbiXwk0N8jlDFf/BPwdcAa7kGGsR6vaDqlL/YGs8gd0KooSAowFaoJX7dAV4HkWvRDgipUJ+F/I/6aqan0Qyx2SAjzHc4DDwHLg34EnglbwEBTg34olXffNVRRlraqqbwev4qEnwHOcQw9WtR0yLf6uVf7+iv/SHFy0yh/w/+Bf5Q/gWeAv+C/5v/Ld44jL68F5FleoB+f4aSAR+C9FUdYOeKFDWA/OcQTwAvAr4NWBrnMoC/Qcq6q6VlXVx4ADEvo904Pf4zL8n/H/X+B33R13KLX4A1rlT1XVo8hsgL3R09UU7x7Y8oaFQH+X7w1OecNCoOf4E/7/9u7epoEgCAPoIBHSAAki20aQ6IKMCqANaIBOcEARRJcR0QAhEhCBLENwZ93ceZn3Qkejz5Y/7fpnIp5WmbB/U98rrpYd718Y+zqetNW2mxO/LX/LkHM+GeeTcT4Z58vKuOcnZe4tf/xNzvlknE/G+WScb5aMey5+W/6WIed8Ms4n43wyzjdLxj19xv/Nlr9lyDmfjPPJOJ+M882ase18AFBIz1f9AMBEih8AClH8AFCI4geAQhQ/ABSi+AGgEMUPAIUofgAoRPEDo7XWzltrH621i53HX1prZ2vNBYyn+IGp3iPiobV2svWYvwCFTih+YKrXiHiMiLu1BwGmU/zAPm4j4nL3yh84fIofmGwYhreIuI7fV/7AgVP8wF6GYdhExCYi7teeBRjveO0BgK7dRMRzRJyuPQgwjhM/MNXPN/i3rvwdIqATR5+ffoUDAFU48QNAIYofAApR/ABQiOIHgEIUPwAUovgBoBDFDwCFKH4AKOQLtDBXtdpBW+cAAAAASUVORK5CYII=">
            <a:extLst>
              <a:ext uri="{FF2B5EF4-FFF2-40B4-BE49-F238E27FC236}">
                <a16:creationId xmlns:a16="http://schemas.microsoft.com/office/drawing/2014/main" id="{A1AEAF1C-618E-4AE8-9A17-200D184EAA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AFB3E8-36F1-4C69-A69B-50865952F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47" y="1609571"/>
            <a:ext cx="6478476" cy="47000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DB4B17-3EB2-437E-84B9-4E330D0FC024}"/>
              </a:ext>
            </a:extLst>
          </p:cNvPr>
          <p:cNvSpPr txBox="1"/>
          <p:nvPr/>
        </p:nvSpPr>
        <p:spPr>
          <a:xfrm>
            <a:off x="5372100" y="6176963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Source: J. </a:t>
            </a:r>
            <a:r>
              <a:rPr lang="en-CA" dirty="0" err="1"/>
              <a:t>Vanderplas</a:t>
            </a:r>
            <a:r>
              <a:rPr lang="en-CA" dirty="0"/>
              <a:t> 2015.</a:t>
            </a:r>
          </a:p>
        </p:txBody>
      </p:sp>
    </p:spTree>
    <p:extLst>
      <p:ext uri="{BB962C8B-B14F-4D97-AF65-F5344CB8AC3E}">
        <p14:creationId xmlns:p14="http://schemas.microsoft.com/office/powerpoint/2010/main" val="2926353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EEC8-032D-4971-AA4D-D75DFA81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E4420-0F91-4066-849A-4AA02D388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366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EF9B-1E33-4D50-888A-C9DEDD07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77BF-D154-43CC-B911-D4D66177A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Lomb-</a:t>
            </a:r>
            <a:r>
              <a:rPr lang="en-CA" dirty="0" err="1"/>
              <a:t>Scargle</a:t>
            </a:r>
            <a:r>
              <a:rPr lang="en-CA" dirty="0"/>
              <a:t> methods are a way to analyse signals with inconsistent time series</a:t>
            </a:r>
          </a:p>
          <a:p>
            <a:r>
              <a:rPr lang="en-CA" dirty="0"/>
              <a:t>Generates data on underlying periodicity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2F0CD4-6CCE-42F6-B05B-6A6F48DEE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66" y="3282455"/>
            <a:ext cx="7316867" cy="2743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06CA4E-847D-4A83-9991-9D76D38C23CC}"/>
              </a:ext>
            </a:extLst>
          </p:cNvPr>
          <p:cNvSpPr txBox="1"/>
          <p:nvPr/>
        </p:nvSpPr>
        <p:spPr>
          <a:xfrm>
            <a:off x="2325189" y="5875746"/>
            <a:ext cx="757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 1. Example data showing light intensity of a star (LINEAR catalogue number 14752041) over time. SOURCE: </a:t>
            </a:r>
            <a:r>
              <a:rPr lang="en-CA" dirty="0" err="1"/>
              <a:t>VanderPlas</a:t>
            </a:r>
            <a:r>
              <a:rPr lang="en-CA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63782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7841-8973-4BA3-8463-2BB2BA90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is it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6CADF-CE53-4B11-B226-110C357B3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Many applications where it is not possible to constantly record, or there are gaps in records of past events.</a:t>
            </a:r>
          </a:p>
          <a:p>
            <a:r>
              <a:rPr lang="en-CA" dirty="0"/>
              <a:t>Sees heavy use in astronomy – weather, day/night cycle, seasonality all can prevent consistent data capture</a:t>
            </a:r>
          </a:p>
          <a:p>
            <a:r>
              <a:rPr lang="en-CA" dirty="0"/>
              <a:t>Important in climate science – used to deal with gaps in sediment and ice cores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370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ED91-3C72-407B-A14B-9E5A6C1C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Periodogram?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44B8D-EC6C-4067-8CAA-9BC11D59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 </a:t>
            </a:r>
            <a:r>
              <a:rPr lang="en-CA" u="sng" dirty="0"/>
              <a:t>estimate</a:t>
            </a:r>
            <a:r>
              <a:rPr lang="en-CA" dirty="0"/>
              <a:t> of the power spectral density, characterizing the signal in terms of the power of each frequency</a:t>
            </a:r>
          </a:p>
          <a:p>
            <a:r>
              <a:rPr lang="en-CA" dirty="0"/>
              <a:t>The classical periodogram is the square of the DFT</a:t>
            </a:r>
          </a:p>
          <a:p>
            <a:pPr lvl="1"/>
            <a:r>
              <a:rPr lang="en-CA" sz="2800" dirty="0"/>
              <a:t>$$ \begin{aligned} S(\omega) &amp;= \</a:t>
            </a:r>
            <a:r>
              <a:rPr lang="en-CA" sz="2800" dirty="0" err="1"/>
              <a:t>frac</a:t>
            </a:r>
            <a:r>
              <a:rPr lang="en-CA" sz="2800" dirty="0"/>
              <a:t>{1}{N} \left\| \sum_{j=1}^{N} x(</a:t>
            </a:r>
            <a:r>
              <a:rPr lang="en-CA" sz="2800" dirty="0" err="1"/>
              <a:t>t_j</a:t>
            </a:r>
            <a:r>
              <a:rPr lang="en-CA" sz="2800" dirty="0"/>
              <a:t>) e^{-</a:t>
            </a:r>
            <a:r>
              <a:rPr lang="en-CA" sz="2800" dirty="0" err="1"/>
              <a:t>i</a:t>
            </a:r>
            <a:r>
              <a:rPr lang="en-CA" sz="2800" dirty="0"/>
              <a:t> \omega </a:t>
            </a:r>
            <a:r>
              <a:rPr lang="en-CA" sz="2800" dirty="0" err="1"/>
              <a:t>t_j</a:t>
            </a:r>
            <a:r>
              <a:rPr lang="en-CA" sz="2800" dirty="0"/>
              <a:t>} \right\|^2 \\ &amp;= \</a:t>
            </a:r>
            <a:r>
              <a:rPr lang="en-CA" sz="2800" dirty="0" err="1"/>
              <a:t>frac</a:t>
            </a:r>
            <a:r>
              <a:rPr lang="en-CA" sz="2800" dirty="0"/>
              <a:t>{1}{N} \left( \left( \sum_{j=1}^{N} </a:t>
            </a:r>
            <a:r>
              <a:rPr lang="en-CA" sz="2800" dirty="0" err="1"/>
              <a:t>x_j</a:t>
            </a:r>
            <a:r>
              <a:rPr lang="en-CA" sz="2800" dirty="0"/>
              <a:t> \cos(\omega </a:t>
            </a:r>
            <a:r>
              <a:rPr lang="en-CA" sz="2800" dirty="0" err="1"/>
              <a:t>t_j</a:t>
            </a:r>
            <a:r>
              <a:rPr lang="en-CA" sz="2800" dirty="0"/>
              <a:t>) \right)^2 + \left( \sum_{j=1}^{N} </a:t>
            </a:r>
            <a:r>
              <a:rPr lang="en-CA" sz="2800" dirty="0" err="1"/>
              <a:t>x_j</a:t>
            </a:r>
            <a:r>
              <a:rPr lang="en-CA" sz="2800" dirty="0"/>
              <a:t> \sin(\omega </a:t>
            </a:r>
            <a:r>
              <a:rPr lang="en-CA" sz="2800" dirty="0" err="1"/>
              <a:t>t_j</a:t>
            </a:r>
            <a:r>
              <a:rPr lang="en-CA" sz="2800" dirty="0"/>
              <a:t>) \right)^2 \right) \end{aligned} $$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B980A34C-58EA-4BD4-BF8A-411C412B75E9}"/>
              </a:ext>
            </a:extLst>
          </p:cNvPr>
          <p:cNvSpPr/>
          <p:nvPr/>
        </p:nvSpPr>
        <p:spPr>
          <a:xfrm>
            <a:off x="96253" y="6416842"/>
            <a:ext cx="320842" cy="32084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93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D3CE-9E14-4A8D-9506-C5FF33A2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not FFT?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795CC-3B80-425A-8284-BE9821885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35" y="2021266"/>
            <a:ext cx="6600092" cy="396005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5FBF23-B423-4543-9FD1-172A1E36B31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1829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For the FFT, an uneven delta-comb sampling window is asymmetric, and has a noisy Fourier inverse. This gives a noisy result.</a:t>
            </a:r>
          </a:p>
          <a:p>
            <a:r>
              <a:rPr lang="en-CA" dirty="0"/>
              <a:t>Spectral leakage from high frequencies to low frequencies is also a common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6DE66-117E-4418-9601-4A635AAD662B}"/>
              </a:ext>
            </a:extLst>
          </p:cNvPr>
          <p:cNvSpPr txBox="1"/>
          <p:nvPr/>
        </p:nvSpPr>
        <p:spPr>
          <a:xfrm>
            <a:off x="4583319" y="6483939"/>
            <a:ext cx="250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Source: </a:t>
            </a:r>
            <a:r>
              <a:rPr lang="en-CA" dirty="0" err="1"/>
              <a:t>Vanderplas</a:t>
            </a:r>
            <a:r>
              <a:rPr lang="en-CA" dirty="0"/>
              <a:t> 2017</a:t>
            </a: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4FC9EE2E-4030-4491-BCC5-213CA38E068B}"/>
              </a:ext>
            </a:extLst>
          </p:cNvPr>
          <p:cNvSpPr/>
          <p:nvPr/>
        </p:nvSpPr>
        <p:spPr>
          <a:xfrm>
            <a:off x="96253" y="6416842"/>
            <a:ext cx="320842" cy="32084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3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1469-7AF3-4EBD-B278-6816AE88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1FD4B-2B6D-4B9E-A616-94F3E360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Relies on Fourier series. Instead of Fourier transforming the data straight away, it determines the frequencies of interest, then fits coefficients to the frequencies using a least-squares method.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800C2-FF7B-428A-AA85-E2C3E975FDC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99" y="3517900"/>
            <a:ext cx="1750127" cy="482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FA28CE-D265-4846-B68A-BFD836DBFA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38" y="4546597"/>
            <a:ext cx="6689522" cy="1366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9377B7-0006-45C8-ABFD-1B73908609F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866" y="4546598"/>
            <a:ext cx="1002667" cy="1366857"/>
          </a:xfrm>
          <a:prstGeom prst="rect">
            <a:avLst/>
          </a:prstGeom>
        </p:spPr>
      </p:pic>
      <p:sp>
        <p:nvSpPr>
          <p:cNvPr id="7" name="Circle: Hollow 6">
            <a:extLst>
              <a:ext uri="{FF2B5EF4-FFF2-40B4-BE49-F238E27FC236}">
                <a16:creationId xmlns:a16="http://schemas.microsoft.com/office/drawing/2014/main" id="{18434EBF-1062-4678-B9F8-30C4D9E0598B}"/>
              </a:ext>
            </a:extLst>
          </p:cNvPr>
          <p:cNvSpPr/>
          <p:nvPr/>
        </p:nvSpPr>
        <p:spPr>
          <a:xfrm>
            <a:off x="96253" y="6416842"/>
            <a:ext cx="320842" cy="32084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73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CCF0-F615-451D-A6BB-065C21EF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Choosing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DA387-9CD9-4494-A573-D0B7AD4ED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Different frequencies may be selected for the A matrix. A good selection of frequencies can improve results. </a:t>
            </a:r>
          </a:p>
          <a:p>
            <a:r>
              <a:rPr lang="en-CA" dirty="0"/>
              <a:t>The minimum frequency is often set as the inverse of the test duration</a:t>
            </a:r>
          </a:p>
          <a:p>
            <a:r>
              <a:rPr lang="en-CA" dirty="0"/>
              <a:t>The maximum frequency is often based on the Nyquist frequency.</a:t>
            </a:r>
          </a:p>
          <a:p>
            <a:pPr lvl="1"/>
            <a:r>
              <a:rPr lang="en-CA" dirty="0"/>
              <a:t>The Nyquist frequency doesn’t apply for non-uniform data. We can use an approximation for a benchmark. (We can actually find patterns below Nyquist)</a:t>
            </a:r>
          </a:p>
          <a:p>
            <a:pPr lvl="1"/>
            <a:r>
              <a:rPr lang="en-CA" dirty="0"/>
              <a:t>The frequency is then oversampled for safety</a:t>
            </a:r>
          </a:p>
          <a:p>
            <a:pPr lvl="1"/>
            <a:r>
              <a:rPr lang="en-CA" dirty="0"/>
              <a:t>Non-uniform Nyquist model: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DF7488-CDB7-4D6B-B57A-A45B85D5C8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30" y="6006457"/>
            <a:ext cx="3195821" cy="341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6D8BDE-43E3-4D86-A09E-1918033A2F5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45" y="5896857"/>
            <a:ext cx="1625368" cy="56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0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021E-7EE6-4DBC-A08A-55D215C2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0081-EE41-45FA-9A6A-72C44C8DA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Each frequency should be fit to both amplitude and phase. We will fit the phase first, then fit the amplitudes.</a:t>
            </a:r>
          </a:p>
          <a:p>
            <a:r>
              <a:rPr lang="en-CA" dirty="0"/>
              <a:t>The phase should shift the proposal wave to have a maximum at the maximum of the given data</a:t>
            </a:r>
          </a:p>
          <a:p>
            <a:r>
              <a:rPr lang="en-CA" dirty="0"/>
              <a:t>The phase 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τ is calculated for each frequency f by: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443B41-7453-40D5-9FD4-712F5F60FFB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032" y="4625474"/>
            <a:ext cx="4680532" cy="10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9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1DBF-A8E8-4500-9A20-7A49BC5C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F00C-2491-4753-AB9D-B6153236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least-squares method result is the following equation: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422B3-17DE-4380-8D03-6B396F3490B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8" y="3783492"/>
            <a:ext cx="10919663" cy="1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376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07.949"/>
  <p:tag name="LATEXADDIN" val="\documentclass{article}&#10;\usepackage{amsmath}&#10;\pagestyle{empty}&#10;\begin{document}&#10;&#10;$\phi \approx \mathbf{A} x$&#10;&#10;&#10;\end{document}"/>
  <p:tag name="IGUANATEXSIZE" val="20"/>
  <p:tag name="IGUANATEXCURSOR" val="10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3292.089"/>
  <p:tag name="LATEXADDIN" val="\documentclass{article}&#10;\usepackage{amsmath}&#10;\pagestyle{empty}&#10;\begin{document}&#10;&#10;\[ \mathbf{A} = \begin{bmatrix} \sin(\omega_0 t_0 + \phi_0) &amp; \sin(\omega_1 t_0 + \phi_1) &amp; \dots &amp; \sin(\omega_n t_0 + \phi_n) \\&#10; \sin(\omega_0 t_1 + \phi_0) &amp; \sin(\omega_1 t_1 + \phi_1) &amp; \dots &amp; \sin(\omega_n t_1 + \phi_n) \\&#10; \vdots             &amp; \vdots             &amp; \ddots&amp; \vdots             \\&#10; \sin(\omega_0 t_n + \phi_0) &amp; \sin(\omega_1 t_n + \phi_1) &amp; \dots &amp; \sin(\omega_n t_n + \phi_n)&#10;\end{bmatrix}&#10;\]&#10;&#10;&#10;\end{document}"/>
  <p:tag name="IGUANATEXSIZE" val="20"/>
  <p:tag name="IGUANATEXCURSOR" val="480"/>
  <p:tag name="TRANSPARENCY" val="True"/>
  <p:tag name="FILENAME" val=""/>
  <p:tag name="LATEXENGINEID" val="0"/>
  <p:tag name="TEMPFOLDER" val="C:\Users\Alex\Documents\University\PHYS 581\temp\"/>
  <p:tag name="LATEXFORMHEIGHT" val="411.75"/>
  <p:tag name="LATEXFORMWIDTH" val="850.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493.4384"/>
  <p:tag name="LATEXADDIN" val="\documentclass{article}&#10;\usepackage{amsmath}&#10;\pagestyle{empty}&#10;\begin{document}&#10;&#10;\[ x = \begin{bmatrix} a_0 \\ a_1 \\ \vdots \\ a_n \end{bmatrix}&#10;\]&#10;&#10;&#10;\end{document}"/>
  <p:tag name="IGUANATEXSIZE" val="20"/>
  <p:tag name="IGUANATEXCURSOR" val="14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040.12"/>
  <p:tag name="LATEXADDIN" val="\documentclass{article}&#10;\usepackage{amsmath}&#10;\usepackage{amsfonts}&#10;\pagestyle{empty}&#10;\begin{document}&#10;&#10;$ t_n = t_0 + k * p , k \epsilon \mathbb{N} $&#10;&#10;&#10;\end{document}"/>
  <p:tag name="IGUANATEXSIZE" val="20"/>
  <p:tag name="IGUANATEXCURSOR" val="66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.2291"/>
  <p:tag name="ORIGINALWIDTH" val="485.1894"/>
  <p:tag name="LATEXADDIN" val="\documentclass{article}&#10;\usepackage{amsmath}&#10;\pagestyle{empty}&#10;\begin{document}&#10;&#10;$ f_{Ny} = \frac{1}{2p} $&#10;&#10;&#10;\end{document}"/>
  <p:tag name="IGUANATEXSIZE" val="20"/>
  <p:tag name="IGUANATEXCURSOR" val="106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645.294"/>
  <p:tag name="LATEXADDIN" val="\documentclass{article}&#10;\usepackage{amsmath}&#10;\usepackage{amssymb}&#10;\pagestyle{empty}&#10;\begin{document}&#10;&#10;$&#10;\tau = \frac{1}{4\pi f} \tan^{-1} \Bigg( \frac{ \sum_n \sin (4\pi ft_n)}{ \sum_n \cos (4\pi ft_n) } \Bigg)&#10;$&#10;&#10;&#10;\end{document}"/>
  <p:tag name="IGUANATEXSIZE" val="28"/>
  <p:tag name="IGUANATEXCURSOR" val="129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3195.351"/>
  <p:tag name="LATEXADDIN" val="\documentclass{article}&#10;\usepackage{amsmath}&#10;\pagestyle{empty}&#10;\begin{document}&#10;&#10;$&#10;P(f) = \frac{1}{2} \Bigg( &#10;\frac{ \big( \sum_n g_n \cos(2\pi f[t_n-\tau]) \big)^2 }&#10;{\sum_n\cos^2(2\pi f[t_n - \tau])} &#10;+ \frac{ \big( \sum_n g_n \sin(2\pi f[t_n - \tau]) \big)^2}{\sum_n \sin^2(2\pi f[t_n-\tau])} &#10;\Bigg)&#10;$&#10;&#10;&#10;\end{document}"/>
  <p:tag name="IGUANATEXSIZE" val="44"/>
  <p:tag name="IGUANATEXCURSOR" val="256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408.7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2148.481"/>
  <p:tag name="LATEXADDIN" val="\documentclass{article}&#10;\usepackage{amsmath}&#10;\pagestyle{empty}&#10;\begin{document}&#10;&#10;\[ &#10;\sum_{n=1}^N \cos^2(2\pi ft_n) = \sum_{n=1}^N \sin^2(2\pi ft_n) = \frac{N}{2}&#10;\]&#10;&#10;\end{document}"/>
  <p:tag name="IGUANATEXSIZE" val="28"/>
  <p:tag name="IGUANATEXCURSOR" val="165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598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The Lomb-Scargle Algorithm</vt:lpstr>
      <vt:lpstr>What is it?</vt:lpstr>
      <vt:lpstr>Where is it used?</vt:lpstr>
      <vt:lpstr>What is a Periodogram?</vt:lpstr>
      <vt:lpstr>Why not FFT?</vt:lpstr>
      <vt:lpstr>Mathematics</vt:lpstr>
      <vt:lpstr>Choosing Frequencies</vt:lpstr>
      <vt:lpstr>Phase</vt:lpstr>
      <vt:lpstr>Power</vt:lpstr>
      <vt:lpstr>Error</vt:lpstr>
      <vt:lpstr>Example - Mathematical</vt:lpstr>
      <vt:lpstr>Astropy</vt:lpstr>
      <vt:lpstr>Astropy Example</vt:lpstr>
      <vt:lpstr>Comparison -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Lomb-Scargle Algorithm</dc:title>
  <dc:creator>Alex Matheson</dc:creator>
  <cp:lastModifiedBy>Austin Nhung</cp:lastModifiedBy>
  <cp:revision>27</cp:revision>
  <dcterms:created xsi:type="dcterms:W3CDTF">2018-02-17T20:52:36Z</dcterms:created>
  <dcterms:modified xsi:type="dcterms:W3CDTF">2018-02-28T22:46:05Z</dcterms:modified>
</cp:coreProperties>
</file>