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25-E3E9-4398-8D9F-84002A79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1A0A-4303-4DEC-A3B0-D3FA5EAC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1FF0-3152-487E-9414-B5EAD8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29B-5407-4398-8AFE-350186A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209-DF8D-4F1A-AA3C-7E1CE0C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27D-5939-4E08-AC14-E556B6F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1E1-409B-42E4-BA81-0F1F521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233-65C2-449D-9FAF-F0420AC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F6A-F9DF-4099-8CB8-5F9CA9F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BE-4C7E-42C5-91F6-67A0E7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11-C34A-4CA7-9A48-81E8861D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0E9-BBF6-48AB-B607-4CF152AC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1136-9C4D-4B97-84A9-1298B74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95C-5D5C-4CAF-8890-4B02874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A58A-3984-4186-A764-F5A2A37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F1A-2112-482F-9A51-3D12529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1D3-A8DE-4311-92AB-CC336649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D9F-AB32-482F-A187-EB3CC3A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8638-5B76-4D14-9B2B-C593EDE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FC32-9559-4952-8E4B-552732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D7A-1459-4C92-BEE2-A80452A6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B2D1-EBEA-42C0-A19D-55782475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4F3-87AE-4A19-B030-BF54C2A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4953-4CFC-40C7-A374-67F3C52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41B9-87B9-4F92-992E-772DA1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317-1B0A-4903-B312-4877235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EA5C-8F93-45C6-AEAF-BCE9BCF2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F0B7-05E4-431E-AEB2-B637FF1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6F00-015D-4501-9B47-AC98F3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3F1F-4E4E-4578-A0D5-A515DEC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C8EE-7FFD-44FA-9D9F-46CBD2C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1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9DC-B542-4F64-8DD0-F2C368F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67CD-5D78-4867-AB1A-11A7A702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AEDB-6528-4708-8511-2F07DE29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B9F8-9C0A-4CBD-996B-81545D83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6AFA-A261-428A-92D8-9B652A8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680A-E62A-4AED-8924-5BC30E9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B9D6-F065-4C08-B2D1-2E2B80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D629-BE6D-4718-9B49-C2AD8C6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840-9D46-4CDF-83A6-8F499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EFB7-0658-4D3F-85BB-9519235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5177-1153-4A66-893B-E94B23D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D3C7-87E3-46BB-8535-34D6019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8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1394E-DC05-4220-9DD8-97698DA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CB4E7-DE9D-43B9-A6D5-803E1D9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06C4-7D7C-433B-A6D2-518D12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E901-C546-4C3A-B2AE-B965082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FBD-9FEE-4B17-A2C3-6F6F12B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845A-C9C4-4FE7-80DC-9E49E4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67FB-5E70-4554-BEDA-B9AA4FC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C65-C086-4134-A42D-2433C3D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5F2D-46F2-4C2A-8CC4-E94B25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9A1-FDFA-4A1B-A2C7-4D06E0D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F6B9-B387-4A9F-B2BA-D3AE20D6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1B9-49C5-447B-99B7-F0C1C907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0773-4078-44D5-879C-02EA68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30D7-0851-4886-854B-E37654A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31F6-C359-4233-A697-35F86E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4319-24B0-4685-B27E-72FDAE99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1B2E-9639-4727-9E85-049A1A9D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F78F-4085-49EC-BFA0-7FD092D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81F-9226-4579-A993-28406F3FA19C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3F12-A375-46DE-BABB-8A596C2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F246-16A5-4E24-A974-22DB8B81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25FD9-D72D-4AE8-A254-38F45A126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3C0A84-BD46-4131-98C8-8DFB259D9DD5}"/>
              </a:ext>
            </a:extLst>
          </p:cNvPr>
          <p:cNvCxnSpPr>
            <a:cxnSpLocks/>
          </p:cNvCxnSpPr>
          <p:nvPr/>
        </p:nvCxnSpPr>
        <p:spPr>
          <a:xfrm flipH="1">
            <a:off x="-92629" y="65567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379ED9-89CC-4D01-A0CA-CA9D7CF26E58}"/>
              </a:ext>
            </a:extLst>
          </p:cNvPr>
          <p:cNvCxnSpPr/>
          <p:nvPr/>
        </p:nvCxnSpPr>
        <p:spPr>
          <a:xfrm>
            <a:off x="90265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38372D-2F44-4D6C-B33B-7A2EFD9217EE}"/>
              </a:ext>
            </a:extLst>
          </p:cNvPr>
          <p:cNvCxnSpPr/>
          <p:nvPr/>
        </p:nvCxnSpPr>
        <p:spPr>
          <a:xfrm>
            <a:off x="93551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8832C-653E-4CB5-8433-2BC24EB85440}"/>
              </a:ext>
            </a:extLst>
          </p:cNvPr>
          <p:cNvCxnSpPr/>
          <p:nvPr/>
        </p:nvCxnSpPr>
        <p:spPr>
          <a:xfrm>
            <a:off x="96739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36A4F8-CC36-4527-B70A-E9503A318347}"/>
              </a:ext>
            </a:extLst>
          </p:cNvPr>
          <p:cNvCxnSpPr/>
          <p:nvPr/>
        </p:nvCxnSpPr>
        <p:spPr>
          <a:xfrm>
            <a:off x="100024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283D8-F9BE-41D4-BDF3-7AA2FAEA0E62}"/>
              </a:ext>
            </a:extLst>
          </p:cNvPr>
          <p:cNvCxnSpPr/>
          <p:nvPr/>
        </p:nvCxnSpPr>
        <p:spPr>
          <a:xfrm>
            <a:off x="103212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10AF4-8D71-499E-B0B4-5B006890AC31}"/>
              </a:ext>
            </a:extLst>
          </p:cNvPr>
          <p:cNvCxnSpPr/>
          <p:nvPr/>
        </p:nvCxnSpPr>
        <p:spPr>
          <a:xfrm>
            <a:off x="106498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5889E-1684-4669-89FA-1C6025568713}"/>
              </a:ext>
            </a:extLst>
          </p:cNvPr>
          <p:cNvCxnSpPr/>
          <p:nvPr/>
        </p:nvCxnSpPr>
        <p:spPr>
          <a:xfrm>
            <a:off x="109686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D0C4A-8997-449B-A807-6EB5DBA23B9B}"/>
              </a:ext>
            </a:extLst>
          </p:cNvPr>
          <p:cNvCxnSpPr/>
          <p:nvPr/>
        </p:nvCxnSpPr>
        <p:spPr>
          <a:xfrm>
            <a:off x="112971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CFB5E-DB01-4D1F-8E05-A1CC71C82AD1}"/>
              </a:ext>
            </a:extLst>
          </p:cNvPr>
          <p:cNvCxnSpPr/>
          <p:nvPr/>
        </p:nvCxnSpPr>
        <p:spPr>
          <a:xfrm>
            <a:off x="116159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A12F7-525B-4F15-A7EB-55CE72963A26}"/>
              </a:ext>
            </a:extLst>
          </p:cNvPr>
          <p:cNvCxnSpPr/>
          <p:nvPr/>
        </p:nvCxnSpPr>
        <p:spPr>
          <a:xfrm>
            <a:off x="119445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C6CBC-C573-45FA-9E74-F4036330A906}"/>
              </a:ext>
            </a:extLst>
          </p:cNvPr>
          <p:cNvCxnSpPr/>
          <p:nvPr/>
        </p:nvCxnSpPr>
        <p:spPr>
          <a:xfrm>
            <a:off x="835403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0357E1-1C11-4D15-B7FD-6399AB47CAFA}"/>
              </a:ext>
            </a:extLst>
          </p:cNvPr>
          <p:cNvCxnSpPr/>
          <p:nvPr/>
        </p:nvCxnSpPr>
        <p:spPr>
          <a:xfrm>
            <a:off x="868260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BB435B-C78F-41D9-8419-E19B6F4720E1}"/>
              </a:ext>
            </a:extLst>
          </p:cNvPr>
          <p:cNvCxnSpPr/>
          <p:nvPr/>
        </p:nvCxnSpPr>
        <p:spPr>
          <a:xfrm>
            <a:off x="50599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6F009C-86E2-4BB9-AA8F-A7CDC1096F4A}"/>
              </a:ext>
            </a:extLst>
          </p:cNvPr>
          <p:cNvCxnSpPr/>
          <p:nvPr/>
        </p:nvCxnSpPr>
        <p:spPr>
          <a:xfrm>
            <a:off x="53885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73C4A6-09CC-493A-BDC9-EDF87F4AE3E8}"/>
              </a:ext>
            </a:extLst>
          </p:cNvPr>
          <p:cNvCxnSpPr/>
          <p:nvPr/>
        </p:nvCxnSpPr>
        <p:spPr>
          <a:xfrm>
            <a:off x="57073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94DC01-6111-4741-80CE-5FD89C58B47A}"/>
              </a:ext>
            </a:extLst>
          </p:cNvPr>
          <p:cNvCxnSpPr/>
          <p:nvPr/>
        </p:nvCxnSpPr>
        <p:spPr>
          <a:xfrm>
            <a:off x="60358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0B60B-725F-47C8-8A44-9A736234EFAC}"/>
              </a:ext>
            </a:extLst>
          </p:cNvPr>
          <p:cNvCxnSpPr/>
          <p:nvPr/>
        </p:nvCxnSpPr>
        <p:spPr>
          <a:xfrm>
            <a:off x="63546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12DA8-01A2-4F7C-8E84-165B9A0E091C}"/>
              </a:ext>
            </a:extLst>
          </p:cNvPr>
          <p:cNvCxnSpPr/>
          <p:nvPr/>
        </p:nvCxnSpPr>
        <p:spPr>
          <a:xfrm>
            <a:off x="66832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910C7D-D878-46D2-85B8-0CA69F72AF07}"/>
              </a:ext>
            </a:extLst>
          </p:cNvPr>
          <p:cNvCxnSpPr/>
          <p:nvPr/>
        </p:nvCxnSpPr>
        <p:spPr>
          <a:xfrm>
            <a:off x="70020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D6F264-B90C-40EE-A7C6-AA211AB18853}"/>
              </a:ext>
            </a:extLst>
          </p:cNvPr>
          <p:cNvCxnSpPr/>
          <p:nvPr/>
        </p:nvCxnSpPr>
        <p:spPr>
          <a:xfrm>
            <a:off x="73305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E3E16A-ADFA-43D4-B7D0-7ADDD7B8B9D9}"/>
              </a:ext>
            </a:extLst>
          </p:cNvPr>
          <p:cNvCxnSpPr/>
          <p:nvPr/>
        </p:nvCxnSpPr>
        <p:spPr>
          <a:xfrm>
            <a:off x="76493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558689-4D96-4816-8822-44FEAF9DE665}"/>
              </a:ext>
            </a:extLst>
          </p:cNvPr>
          <p:cNvCxnSpPr/>
          <p:nvPr/>
        </p:nvCxnSpPr>
        <p:spPr>
          <a:xfrm>
            <a:off x="79779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2EE42-AAC4-48FB-A316-50B735D568C6}"/>
              </a:ext>
            </a:extLst>
          </p:cNvPr>
          <p:cNvCxnSpPr/>
          <p:nvPr/>
        </p:nvCxnSpPr>
        <p:spPr>
          <a:xfrm>
            <a:off x="438744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D05E04-BEAA-42D6-82FE-D78B576AFB81}"/>
              </a:ext>
            </a:extLst>
          </p:cNvPr>
          <p:cNvCxnSpPr/>
          <p:nvPr/>
        </p:nvCxnSpPr>
        <p:spPr>
          <a:xfrm>
            <a:off x="471600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4184B6-A727-4D25-A2F7-4D539755BFB5}"/>
              </a:ext>
            </a:extLst>
          </p:cNvPr>
          <p:cNvCxnSpPr/>
          <p:nvPr/>
        </p:nvCxnSpPr>
        <p:spPr>
          <a:xfrm>
            <a:off x="10933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AC72B8-B49D-4C49-B6F0-0DE2923E7B29}"/>
              </a:ext>
            </a:extLst>
          </p:cNvPr>
          <p:cNvCxnSpPr/>
          <p:nvPr/>
        </p:nvCxnSpPr>
        <p:spPr>
          <a:xfrm>
            <a:off x="14219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445D75-C544-4605-9810-9653A307835B}"/>
              </a:ext>
            </a:extLst>
          </p:cNvPr>
          <p:cNvCxnSpPr/>
          <p:nvPr/>
        </p:nvCxnSpPr>
        <p:spPr>
          <a:xfrm>
            <a:off x="17407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5D50FE-9023-4978-896E-B45A7DAD5282}"/>
              </a:ext>
            </a:extLst>
          </p:cNvPr>
          <p:cNvCxnSpPr/>
          <p:nvPr/>
        </p:nvCxnSpPr>
        <p:spPr>
          <a:xfrm>
            <a:off x="20692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61D712-C895-43E9-BB1F-AD7868034B80}"/>
              </a:ext>
            </a:extLst>
          </p:cNvPr>
          <p:cNvCxnSpPr/>
          <p:nvPr/>
        </p:nvCxnSpPr>
        <p:spPr>
          <a:xfrm>
            <a:off x="23880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79A64B-E95C-4783-923B-99920C474833}"/>
              </a:ext>
            </a:extLst>
          </p:cNvPr>
          <p:cNvCxnSpPr/>
          <p:nvPr/>
        </p:nvCxnSpPr>
        <p:spPr>
          <a:xfrm>
            <a:off x="27166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233AE5-9E5D-45E6-AD4D-AB0D55921EDC}"/>
              </a:ext>
            </a:extLst>
          </p:cNvPr>
          <p:cNvCxnSpPr/>
          <p:nvPr/>
        </p:nvCxnSpPr>
        <p:spPr>
          <a:xfrm>
            <a:off x="30354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FC0F9F-61B7-419A-B400-FD10A05F2363}"/>
              </a:ext>
            </a:extLst>
          </p:cNvPr>
          <p:cNvCxnSpPr/>
          <p:nvPr/>
        </p:nvCxnSpPr>
        <p:spPr>
          <a:xfrm>
            <a:off x="33639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C7D33C-A846-4B5D-971F-B46DB3D0592E}"/>
              </a:ext>
            </a:extLst>
          </p:cNvPr>
          <p:cNvCxnSpPr/>
          <p:nvPr/>
        </p:nvCxnSpPr>
        <p:spPr>
          <a:xfrm>
            <a:off x="36827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ED152B-2595-4DFB-A09C-BC28D852B960}"/>
              </a:ext>
            </a:extLst>
          </p:cNvPr>
          <p:cNvCxnSpPr/>
          <p:nvPr/>
        </p:nvCxnSpPr>
        <p:spPr>
          <a:xfrm>
            <a:off x="40113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9F8881-6189-4D0D-AC69-ABAED22A42A4}"/>
              </a:ext>
            </a:extLst>
          </p:cNvPr>
          <p:cNvCxnSpPr/>
          <p:nvPr/>
        </p:nvCxnSpPr>
        <p:spPr>
          <a:xfrm>
            <a:off x="42084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E9B19F-6976-4F01-B06E-15AD78AF3BC1}"/>
              </a:ext>
            </a:extLst>
          </p:cNvPr>
          <p:cNvCxnSpPr/>
          <p:nvPr/>
        </p:nvCxnSpPr>
        <p:spPr>
          <a:xfrm>
            <a:off x="74941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B9DE5D-59A6-4DA3-878F-73A66F7A9553}"/>
              </a:ext>
            </a:extLst>
          </p:cNvPr>
          <p:cNvCxnSpPr>
            <a:cxnSpLocks/>
          </p:cNvCxnSpPr>
          <p:nvPr/>
        </p:nvCxnSpPr>
        <p:spPr>
          <a:xfrm flipH="1">
            <a:off x="-65015" y="34042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A9BC97-A843-4FCB-AC45-2647BB87E9F9}"/>
              </a:ext>
            </a:extLst>
          </p:cNvPr>
          <p:cNvCxnSpPr>
            <a:cxnSpLocks/>
          </p:cNvCxnSpPr>
          <p:nvPr/>
        </p:nvCxnSpPr>
        <p:spPr>
          <a:xfrm flipH="1">
            <a:off x="-65015" y="98777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10E696-B93D-4785-9A36-70DE8A9A6D71}"/>
              </a:ext>
            </a:extLst>
          </p:cNvPr>
          <p:cNvCxnSpPr>
            <a:cxnSpLocks/>
          </p:cNvCxnSpPr>
          <p:nvPr/>
        </p:nvCxnSpPr>
        <p:spPr>
          <a:xfrm flipH="1">
            <a:off x="-92629" y="130302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84D905-CD66-4ED4-A4F0-7BD20E5AE25C}"/>
              </a:ext>
            </a:extLst>
          </p:cNvPr>
          <p:cNvCxnSpPr>
            <a:cxnSpLocks/>
          </p:cNvCxnSpPr>
          <p:nvPr/>
        </p:nvCxnSpPr>
        <p:spPr>
          <a:xfrm flipH="1">
            <a:off x="-65015" y="163512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309D7A-4A22-4C89-AA7A-55C25AD8150C}"/>
              </a:ext>
            </a:extLst>
          </p:cNvPr>
          <p:cNvCxnSpPr>
            <a:cxnSpLocks/>
          </p:cNvCxnSpPr>
          <p:nvPr/>
        </p:nvCxnSpPr>
        <p:spPr>
          <a:xfrm flipH="1">
            <a:off x="-92629" y="195037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2702BA-C589-4662-90B5-2CBE1159005F}"/>
              </a:ext>
            </a:extLst>
          </p:cNvPr>
          <p:cNvCxnSpPr>
            <a:cxnSpLocks/>
          </p:cNvCxnSpPr>
          <p:nvPr/>
        </p:nvCxnSpPr>
        <p:spPr>
          <a:xfrm flipH="1">
            <a:off x="-65015" y="228247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14CBBC-7527-4A22-ADA9-434B698DFE25}"/>
              </a:ext>
            </a:extLst>
          </p:cNvPr>
          <p:cNvCxnSpPr>
            <a:cxnSpLocks/>
          </p:cNvCxnSpPr>
          <p:nvPr/>
        </p:nvCxnSpPr>
        <p:spPr>
          <a:xfrm flipH="1">
            <a:off x="-92629" y="259772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94FCE4-5FEB-4C8D-887D-F6412510F0C9}"/>
              </a:ext>
            </a:extLst>
          </p:cNvPr>
          <p:cNvCxnSpPr>
            <a:cxnSpLocks/>
          </p:cNvCxnSpPr>
          <p:nvPr/>
        </p:nvCxnSpPr>
        <p:spPr>
          <a:xfrm flipH="1">
            <a:off x="-65015" y="292982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A1A903-BF38-435A-B208-6F59E715ED40}"/>
              </a:ext>
            </a:extLst>
          </p:cNvPr>
          <p:cNvCxnSpPr>
            <a:cxnSpLocks/>
          </p:cNvCxnSpPr>
          <p:nvPr/>
        </p:nvCxnSpPr>
        <p:spPr>
          <a:xfrm flipH="1">
            <a:off x="-65015" y="357717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18E2A8-8262-4F3B-8FA2-E0CA2A8FF745}"/>
              </a:ext>
            </a:extLst>
          </p:cNvPr>
          <p:cNvCxnSpPr>
            <a:cxnSpLocks/>
          </p:cNvCxnSpPr>
          <p:nvPr/>
        </p:nvCxnSpPr>
        <p:spPr>
          <a:xfrm flipH="1">
            <a:off x="-92629" y="389243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844EB-76D9-4571-A965-AFE4562291E2}"/>
              </a:ext>
            </a:extLst>
          </p:cNvPr>
          <p:cNvCxnSpPr>
            <a:cxnSpLocks/>
          </p:cNvCxnSpPr>
          <p:nvPr/>
        </p:nvCxnSpPr>
        <p:spPr>
          <a:xfrm flipH="1">
            <a:off x="-65015" y="422452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162789-B302-4527-9464-D61D5FB52953}"/>
              </a:ext>
            </a:extLst>
          </p:cNvPr>
          <p:cNvCxnSpPr>
            <a:cxnSpLocks/>
          </p:cNvCxnSpPr>
          <p:nvPr/>
        </p:nvCxnSpPr>
        <p:spPr>
          <a:xfrm flipH="1">
            <a:off x="-92629" y="453978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D1AFFD-07A3-49B8-A53C-51CA36E5BB72}"/>
              </a:ext>
            </a:extLst>
          </p:cNvPr>
          <p:cNvCxnSpPr>
            <a:cxnSpLocks/>
          </p:cNvCxnSpPr>
          <p:nvPr/>
        </p:nvCxnSpPr>
        <p:spPr>
          <a:xfrm flipH="1">
            <a:off x="-65015" y="487187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8998CF-2138-4411-9490-944ACC9778B1}"/>
              </a:ext>
            </a:extLst>
          </p:cNvPr>
          <p:cNvCxnSpPr>
            <a:cxnSpLocks/>
          </p:cNvCxnSpPr>
          <p:nvPr/>
        </p:nvCxnSpPr>
        <p:spPr>
          <a:xfrm flipH="1">
            <a:off x="-92629" y="518713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A23504-7DBF-4E2D-BF50-57590111C3CC}"/>
              </a:ext>
            </a:extLst>
          </p:cNvPr>
          <p:cNvCxnSpPr>
            <a:cxnSpLocks/>
          </p:cNvCxnSpPr>
          <p:nvPr/>
        </p:nvCxnSpPr>
        <p:spPr>
          <a:xfrm flipH="1">
            <a:off x="-65015" y="551922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57A664-263D-4171-AF81-B6997786E15E}"/>
              </a:ext>
            </a:extLst>
          </p:cNvPr>
          <p:cNvCxnSpPr>
            <a:cxnSpLocks/>
          </p:cNvCxnSpPr>
          <p:nvPr/>
        </p:nvCxnSpPr>
        <p:spPr>
          <a:xfrm flipH="1">
            <a:off x="-92629" y="583448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A2D9FE-06CB-4693-BB8A-2A2F71AD0D02}"/>
              </a:ext>
            </a:extLst>
          </p:cNvPr>
          <p:cNvCxnSpPr>
            <a:cxnSpLocks/>
          </p:cNvCxnSpPr>
          <p:nvPr/>
        </p:nvCxnSpPr>
        <p:spPr>
          <a:xfrm flipH="1">
            <a:off x="-65015" y="616658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DDADDA-279C-4CA3-8292-1AD6D2D04952}"/>
              </a:ext>
            </a:extLst>
          </p:cNvPr>
          <p:cNvCxnSpPr>
            <a:cxnSpLocks/>
          </p:cNvCxnSpPr>
          <p:nvPr/>
        </p:nvCxnSpPr>
        <p:spPr>
          <a:xfrm flipH="1">
            <a:off x="-92629" y="648183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63770E-04D4-4618-BDC6-4E5F410050D0}"/>
              </a:ext>
            </a:extLst>
          </p:cNvPr>
          <p:cNvCxnSpPr>
            <a:cxnSpLocks/>
          </p:cNvCxnSpPr>
          <p:nvPr/>
        </p:nvCxnSpPr>
        <p:spPr>
          <a:xfrm flipH="1">
            <a:off x="-65015" y="681393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CFB909-98F9-4FCD-B05A-78C64620DF4A}"/>
              </a:ext>
            </a:extLst>
          </p:cNvPr>
          <p:cNvSpPr/>
          <p:nvPr/>
        </p:nvSpPr>
        <p:spPr>
          <a:xfrm>
            <a:off x="797502" y="340421"/>
            <a:ext cx="7768127" cy="6264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2E2E2A-A582-417D-809D-BA1E8764A2C7}"/>
              </a:ext>
            </a:extLst>
          </p:cNvPr>
          <p:cNvCxnSpPr>
            <a:cxnSpLocks/>
          </p:cNvCxnSpPr>
          <p:nvPr/>
        </p:nvCxnSpPr>
        <p:spPr>
          <a:xfrm flipH="1">
            <a:off x="-92629" y="712918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18B287-B1B5-449E-BFBE-40B0F298ADD3}"/>
              </a:ext>
            </a:extLst>
          </p:cNvPr>
          <p:cNvSpPr/>
          <p:nvPr/>
        </p:nvSpPr>
        <p:spPr>
          <a:xfrm>
            <a:off x="797501" y="1066146"/>
            <a:ext cx="7768127" cy="326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5ED34-D3E4-417C-B02B-77850ABC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996" y="1704113"/>
            <a:ext cx="7594285" cy="1503001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TeXGyreHeros" panose="00000500000000000000" pitchFamily="50" charset="0"/>
              </a:rPr>
              <a:t>Finite Differences:</a:t>
            </a:r>
            <a:br>
              <a:rPr lang="en-CA" b="1" dirty="0">
                <a:latin typeface="TeXGyreHeros" panose="00000500000000000000" pitchFamily="50" charset="0"/>
              </a:rPr>
            </a:br>
            <a:endParaRPr lang="en-CA" b="1" dirty="0">
              <a:latin typeface="TeXGyreHeros" panose="00000500000000000000" pitchFamily="50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AD0BD9-9DAF-4ACD-9441-15FB4105D6F6}"/>
              </a:ext>
            </a:extLst>
          </p:cNvPr>
          <p:cNvCxnSpPr>
            <a:cxnSpLocks/>
          </p:cNvCxnSpPr>
          <p:nvPr/>
        </p:nvCxnSpPr>
        <p:spPr>
          <a:xfrm flipH="1">
            <a:off x="-92629" y="324507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68E0-338C-4004-A37F-FA22F35A4972}"/>
              </a:ext>
            </a:extLst>
          </p:cNvPr>
          <p:cNvSpPr/>
          <p:nvPr/>
        </p:nvSpPr>
        <p:spPr>
          <a:xfrm>
            <a:off x="797500" y="3256223"/>
            <a:ext cx="7768127" cy="90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378B-18AA-466F-9D58-AF7EDC07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85" y="3990649"/>
            <a:ext cx="4483066" cy="1655762"/>
          </a:xfrm>
        </p:spPr>
        <p:txBody>
          <a:bodyPr/>
          <a:lstStyle/>
          <a:p>
            <a:pPr algn="l"/>
            <a:r>
              <a:rPr lang="en-CA" dirty="0">
                <a:latin typeface="TeXGyreHerosCn" panose="00000506000000000000" pitchFamily="50" charset="0"/>
              </a:rPr>
              <a:t>Alex Matheson and Austin Nhung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Presentation 3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April 3, 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11966-BF97-4D2F-B9E9-1263F0830EE6}"/>
              </a:ext>
            </a:extLst>
          </p:cNvPr>
          <p:cNvSpPr/>
          <p:nvPr/>
        </p:nvSpPr>
        <p:spPr>
          <a:xfrm>
            <a:off x="1211185" y="2433552"/>
            <a:ext cx="6028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latin typeface="TeXGyreHeros" panose="00000500000000000000" pitchFamily="50" charset="0"/>
              </a:rPr>
              <a:t>Staggered Grids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855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26-85EB-4395-BA4F-829E38C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A565-58CB-466D-93B0-00CA482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633" cy="4351338"/>
          </a:xfrm>
        </p:spPr>
        <p:txBody>
          <a:bodyPr/>
          <a:lstStyle/>
          <a:p>
            <a:r>
              <a:rPr lang="en-CA" dirty="0"/>
              <a:t>When we have differential equations that rely on 1</a:t>
            </a:r>
            <a:r>
              <a:rPr lang="en-CA" baseline="30000" dirty="0"/>
              <a:t>st</a:t>
            </a:r>
            <a:r>
              <a:rPr lang="en-CA" dirty="0"/>
              <a:t> derivatives, use 2 grids: one for the scalar quantity, and another for the vector, shifted a half-step from the scalar grid.</a:t>
            </a:r>
          </a:p>
          <a:p>
            <a:r>
              <a:rPr lang="en-CA" dirty="0"/>
              <a:t>We can add further shifted grids for each additional first derivative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2197-AC4D-4972-B412-A15A79E7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1" y="1393645"/>
            <a:ext cx="454914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218-A6B5-47D6-821D-B251A9E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Stencils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309-C59D-48DB-90F3-BC8CD691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en-CA" dirty="0"/>
              <a:t>Using the staggered grid method, we can effectively sample two adjacent points of our flux quantity</a:t>
            </a:r>
          </a:p>
          <a:p>
            <a:r>
              <a:rPr lang="en-CA" dirty="0"/>
              <a:t>This effectively uses the finite difference from a higher resolution while keeping the lower memory, lower resolution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046-15A4-4862-A117-C6BC14FF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4" y="1690688"/>
            <a:ext cx="4645161" cy="21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B536-7ED0-43FE-A659-CFCE2B9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3" y="4412167"/>
            <a:ext cx="4645161" cy="1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86A-4F30-4730-B830-5FCEE9B0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3F-0BBA-4D7C-B37B-7A3EC4C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35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6FB2-A141-49F2-BB2D-E25C0D6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3D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1C3-97B4-495E-B8FC-C20A2F7D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CA" dirty="0" err="1"/>
              <a:t>sdfsdf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072-A7B1-43B9-98A7-1902BAB2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5" y="1410457"/>
            <a:ext cx="4118615" cy="402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32E0-9085-4C9B-80B2-0ED4303A7449}"/>
              </a:ext>
            </a:extLst>
          </p:cNvPr>
          <p:cNvSpPr txBox="1"/>
          <p:nvPr/>
        </p:nvSpPr>
        <p:spPr>
          <a:xfrm>
            <a:off x="9620687" y="1027906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5397-E061-4D63-B0BD-CD5051784B40}"/>
              </a:ext>
            </a:extLst>
          </p:cNvPr>
          <p:cNvSpPr txBox="1"/>
          <p:nvPr/>
        </p:nvSpPr>
        <p:spPr>
          <a:xfrm>
            <a:off x="11466264" y="3129444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4AF32-BFDD-4418-818B-30183B7BB01F}"/>
              </a:ext>
            </a:extLst>
          </p:cNvPr>
          <p:cNvSpPr txBox="1"/>
          <p:nvPr/>
        </p:nvSpPr>
        <p:spPr>
          <a:xfrm>
            <a:off x="8159356" y="3714219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4DF-D7D1-4911-A48F-6C6923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E&amp;M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837-DFA3-4277-B3B1-F73A46D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0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4FAD-BC1A-4903-A0E8-E602FE0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A269-B5E9-4D5F-802D-71DD938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7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C58-8F76-451E-92B6-33E049CE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B266-E56B-49D1-8758-F2D520CF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6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977-B9F8-4A88-B289-FE51CD6A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FD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C287-B8E9-43EF-9BC5-14A4130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5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5F0-1F11-49CF-9A2A-1B61EFE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E1B0-B7AD-4629-A252-7605FED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7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3322-66DE-4822-AB4C-780A014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AD4F-9E19-4A46-813E-94CE1491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2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A9A2DC-DB6E-468C-BAEC-BD7E83EDBA36}"/>
              </a:ext>
            </a:extLst>
          </p:cNvPr>
          <p:cNvSpPr/>
          <p:nvPr/>
        </p:nvSpPr>
        <p:spPr>
          <a:xfrm>
            <a:off x="838200" y="0"/>
            <a:ext cx="10515600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860A-4EBE-4C58-8FC9-AF24AA3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2"/>
            <a:ext cx="10515600" cy="1325563"/>
          </a:xfrm>
        </p:spPr>
        <p:txBody>
          <a:bodyPr/>
          <a:lstStyle/>
          <a:p>
            <a:r>
              <a:rPr lang="en-CA" b="1" dirty="0">
                <a:latin typeface="TeXGyreHeros" panose="00000500000000000000" pitchFamily="50" charset="0"/>
              </a:rPr>
              <a:t>Review: 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43F-C443-4760-90A2-6E069B8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eXGyreHeros" panose="00000500000000000000" pitchFamily="50" charset="0"/>
              </a:rPr>
              <a:t>Finite differences is a way to evaluate differential equations in a discrete manner.</a:t>
            </a:r>
          </a:p>
          <a:p>
            <a:r>
              <a:rPr lang="en-CA" dirty="0">
                <a:latin typeface="TeXGyreHeros" panose="00000500000000000000" pitchFamily="50" charset="0"/>
              </a:rPr>
              <a:t>There are a few different ways that finite differences may be performed:</a:t>
            </a: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Forward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Reverse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Centered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331C2-DB2F-4035-ADA3-E62FB4F3C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3586208"/>
            <a:ext cx="4117941" cy="41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6AFB6-6DEA-4E41-B815-3CADE8780B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4317728"/>
            <a:ext cx="4134398" cy="415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16CAE-5852-40DB-A9F0-BE262A2A37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5133068"/>
            <a:ext cx="4847540" cy="4150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B46411-4813-40BF-865B-5FDE621FBCD0}"/>
              </a:ext>
            </a:extLst>
          </p:cNvPr>
          <p:cNvSpPr/>
          <p:nvPr/>
        </p:nvSpPr>
        <p:spPr>
          <a:xfrm>
            <a:off x="838200" y="420956"/>
            <a:ext cx="10515600" cy="15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375E7-37C4-4D55-868C-AD973A6159F9}"/>
              </a:ext>
            </a:extLst>
          </p:cNvPr>
          <p:cNvSpPr/>
          <p:nvPr/>
        </p:nvSpPr>
        <p:spPr>
          <a:xfrm>
            <a:off x="838200" y="1334387"/>
            <a:ext cx="10515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E65-FF2D-4BD7-A06E-5B9FDBE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Modern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0912-F4AA-4CD6-A612-3EB708D8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59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53A4-0364-44F6-AB9E-FB8CC3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A66-546A-4EE8-A596-D3B23748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EC0-05D8-4C87-AA29-B9081AC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D63-1259-434C-8B9D-75FB3DDA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mainly dealt with DEs that are 2</a:t>
            </a:r>
            <a:r>
              <a:rPr lang="en-CA" baseline="30000" dirty="0"/>
              <a:t>nd</a:t>
            </a:r>
            <a:r>
              <a:rPr lang="en-CA" dirty="0"/>
              <a:t> order in space. 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 have some peculiarities in terms of time effects</a:t>
            </a:r>
          </a:p>
          <a:p>
            <a:endParaRPr lang="en-CA" dirty="0"/>
          </a:p>
          <a:p>
            <a:r>
              <a:rPr lang="en-CA" dirty="0"/>
              <a:t>Ex: The Continuity Equation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– quantity density   j – flux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- generation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825A7-8433-4846-98D0-3984A9BE95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9" y="4001294"/>
            <a:ext cx="4303136" cy="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1F1-27D4-4AD1-9353-5A9693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Continuity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8292-E136-431B-8B4E-369E871F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want to minimize error, so we will use the central difference method in space, and the forward difference in time. We will consider the case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=0.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DDE968-F912-457B-B9F0-23A4DFA6D0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09" y="3305110"/>
            <a:ext cx="1954371" cy="613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DE1E9-9DDD-4907-9C2C-136CECCC60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83" y="4246302"/>
            <a:ext cx="4661434" cy="8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959C-361C-4F10-8FE9-790D28B3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Associated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13A4-FB12-4269-B648-7B227FC6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simulations of electrical charge, fluid dynamics, etc. The variables are closely related.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D1A8B-FF44-48C0-9A09-6496875853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92" y="3416480"/>
            <a:ext cx="1893306" cy="604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84EDA-81A6-4558-895F-B4F0EC6B93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72" y="5499132"/>
            <a:ext cx="2625811" cy="480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CA8EB4-025B-4721-8A3A-263F41B100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70" y="3416480"/>
            <a:ext cx="2110376" cy="576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D51EB-F562-4DCE-8393-AA2C80EDFE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70" y="5402791"/>
            <a:ext cx="2110376" cy="576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9DA60-7A9D-4896-8BE1-99DC577D44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31" y="4457806"/>
            <a:ext cx="1893306" cy="6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1F2-9F46-472B-B165-24237B3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F82-1E23-4819-B9B9-46089D6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/>
          <a:lstStyle/>
          <a:p>
            <a:r>
              <a:rPr lang="en-CA" dirty="0"/>
              <a:t>Consider some theoretical system where the flux is constant in time: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Next, assume that when discretized, it oscillates between different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4DA3-D900-441C-BB1A-14F2EDF6B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84" y="2933234"/>
            <a:ext cx="1597867" cy="352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75E96B-2A03-439D-9A65-A4750EEE5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1470307"/>
            <a:ext cx="3899924" cy="389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0CA9F-8FE8-47D7-8045-38435A881D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6" y="5130231"/>
            <a:ext cx="5734402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This produces the most simplistic checkerboard pattern.</a:t>
            </a:r>
          </a:p>
          <a:p>
            <a:r>
              <a:rPr lang="en-CA" dirty="0"/>
              <a:t>Analytically, we expect the density to behave as such: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35E9-9715-4C99-A70E-49CDEC77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16" y="1896233"/>
            <a:ext cx="3922784" cy="3922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5344CE-72C3-47F8-A8A6-825401B81B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3" y="3739626"/>
            <a:ext cx="2031670" cy="446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86AB9B-BA7D-4020-AD6D-7FCF13DA70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0" y="4321043"/>
            <a:ext cx="4798717" cy="446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FD05A8-519E-4FC5-B78F-EBF02D6911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0" y="4902460"/>
            <a:ext cx="6427055" cy="4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Checkerboard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When we run our finite difference algorithm, the result isn’t what we expect.</a:t>
            </a:r>
          </a:p>
          <a:p>
            <a:r>
              <a:rPr lang="en-CA" dirty="0"/>
              <a:t>It turns out our co-local coordinates respond poorly to high-frequency information and produce inaccurate results when exposed to high-frequencies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84405-1432-4F49-8D4B-82692867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3" y="365125"/>
            <a:ext cx="4325079" cy="2883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ECE780-D611-46A1-9D52-54685E4D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84" y="3787274"/>
            <a:ext cx="4163039" cy="27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00E-47A5-42D0-89A6-71FF6FF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7417-1E9B-409E-8A97-8FDB60C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 the grid resolution</a:t>
            </a:r>
          </a:p>
          <a:p>
            <a:pPr lvl="1"/>
            <a:r>
              <a:rPr lang="en-CA" dirty="0"/>
              <a:t>This is computationally inefficient</a:t>
            </a:r>
          </a:p>
          <a:p>
            <a:r>
              <a:rPr lang="en-CA" dirty="0"/>
              <a:t>Use only forward or reverse finite differences, not the centered difference</a:t>
            </a:r>
          </a:p>
          <a:p>
            <a:pPr lvl="1"/>
            <a:r>
              <a:rPr lang="en-CA" dirty="0"/>
              <a:t>This will increase error in our results and defeats the purpose</a:t>
            </a:r>
          </a:p>
          <a:p>
            <a:r>
              <a:rPr lang="en-CA" dirty="0"/>
              <a:t>Use staggered grids</a:t>
            </a:r>
          </a:p>
          <a:p>
            <a:pPr lvl="1"/>
            <a:r>
              <a:rPr lang="en-CA" dirty="0"/>
              <a:t>The accepted solution</a:t>
            </a:r>
          </a:p>
        </p:txBody>
      </p:sp>
    </p:spTree>
    <p:extLst>
      <p:ext uri="{BB962C8B-B14F-4D97-AF65-F5344CB8AC3E}">
        <p14:creationId xmlns:p14="http://schemas.microsoft.com/office/powerpoint/2010/main" val="3027681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88.789"/>
  <p:tag name="LATEXADDIN" val="\documentclass{article}&#10;\usepackage{amsmath}&#10;\pagestyle{empty}&#10;\begin{document}&#10;&#10;$\partial_x^+ u = \frac{u(x+\Delta x) - u(x)}{\Delta x} = \frac{u_{k+1} - u_{k}}{h}$&#10;&#10;&#10;\end{document}"/>
  <p:tag name="IGUANATEXSIZE" val="24"/>
  <p:tag name="IGUANATEXCURSOR" val="16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5.9355"/>
  <p:tag name="LATEXADDIN" val="\documentclass{article}&#10;\usepackage{amsmath}&#10;\pagestyle{empty}&#10;\begin{document}&#10;&#10;$j_{k}^l = \rho_k^l v_k^l$&#10;&#10;&#10;\end{document}"/>
  <p:tag name="IGUANATEXSIZE" val="20"/>
  <p:tag name="IGUANATEXCURSOR" val="107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54.7057"/>
  <p:tag name="LATEXADDIN" val="\documentclass{article}&#10;\usepackage{amsmath}&#10;\pagestyle{empty}&#10;\begin{document}&#10;&#10;$ \mathbf{j} = \rho \mathbf{v}$&#10;&#10;&#10;\end{document}"/>
  <p:tag name="IGUANATEXSIZE" val="28"/>
  <p:tag name="IGUANATEXCURSOR" val="11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1.6797"/>
  <p:tag name="LATEXADDIN" val="\documentclass{article}&#10;\usepackage{amsmath}&#10;\pagestyle{empty}&#10;\begin{document}&#10;&#10;$j = j(x,y)$&#10;&#10;&#10;\end{document}"/>
  <p:tag name="IGUANATEXSIZE" val="28"/>
  <p:tag name="IGUANATEXCURSOR" val="9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015.748"/>
  <p:tag name="LATEXADDIN" val="\documentclass{article}&#10;\usepackage{amsmath}&#10;\pagestyle{empty}&#10;\begin{document}&#10;&#10;$j(x,y)_{m,n} = \frac{95}{2} \cos(\frac{\pi x_m}{\Delta x} + \frac{\pi y_n}{\Delta y}) + \frac{105}{2} $&#10;&#10;&#10;\end{document}"/>
  <p:tag name="IGUANATEXSIZE" val="28"/>
  <p:tag name="IGUANATEXCURSOR" val="1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812.1485"/>
  <p:tag name="LATEXADDIN" val="\documentclass{article}&#10;\usepackage{amsmath}&#10;\pagestyle{empty}&#10;\begin{document}&#10;&#10;$ \frac{\partial \rho}{\partial t} = -\frac{\partial j}{\partial x} -\frac{\partial j}{\partial y} $&#10;&#10;&#10;\end{document}"/>
  <p:tag name="IGUANATEXSIZE" val="20"/>
  <p:tag name="IGUANATEXCURSOR" val="18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1918.26"/>
  <p:tag name="LATEXADDIN" val="\documentclass{article}&#10;\usepackage{amsmath}&#10;\pagestyle{empty}&#10;\begin{document}&#10;&#10;$ \frac{\partial \rho}{\partial t} = \frac{95 \pi}{2} \sin(\frac{\pi x_m}{\Delta x} + \frac{\pi y_n}{\Delta y} ) \big( \frac{1}{\Delta x} + \frac{1}{\Delta y} \big) $&#10;&#10;&#10;\end{document}"/>
  <p:tag name="IGUANATEXSIZE" val="20"/>
  <p:tag name="IGUANATEXCURSOR" val="19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569.179"/>
  <p:tag name="LATEXADDIN" val="\documentclass{article}&#10;\usepackage{amsmath}&#10;\pagestyle{empty}&#10;\begin{document}&#10;&#10;$ \rho (x, y, t) = \frac{95 \pi}{2} \sin(\frac{\pi x_m}{\Delta x} + \frac{\pi y_n}{\Delta y} ) \big( \frac{1}{\Delta x} + \frac{1}{\Delta y} \big) t + \rho_0$&#10;&#10;&#10;\end{document}"/>
  <p:tag name="IGUANATEXSIZE" val="20"/>
  <p:tag name="IGUANATEXCURSOR" val="23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95.538"/>
  <p:tag name="LATEXADDIN" val="\documentclass{article}&#10;\usepackage{amsmath}&#10;\pagestyle{empty}&#10;\begin{document}&#10;&#10;$\partial_x^- u = \frac{u(x) - u(x-\Delta x)}{\Delta x} = \frac{u_{k} - u_{k-1}}{h}$&#10;&#10;&#10;\end{document}"/>
  <p:tag name="IGUANATEXSIZE" val="24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988.002"/>
  <p:tag name="LATEXADDIN" val="\documentclass{article}&#10;\usepackage{amsmath}&#10;\pagestyle{empty}&#10;\begin{document}&#10;&#10;$\partial_x u = \frac{u(x+\Delta x) - u(x-\Delta x)}{2\Delta x} = \frac{u_{k+1} - u_{k-1}}{2h}$&#10;&#10;&#10;\end{document}"/>
  <p:tag name="IGUANATEXSIZE" val="24"/>
  <p:tag name="IGUANATEXCURSOR" val="17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2.156"/>
  <p:tag name="LATEXADDIN" val="\documentclass{article}&#10;\usepackage{amsmath}&#10;\pagestyle{empty}&#10;\begin{document}&#10;&#10;$\frac{\partial \rho}{\partial t} + \mathbf{\nabla} \cdot \mathbf{j} = \sigma$&#10;&#10;&#10;\end{document}"/>
  <p:tag name="IGUANATEXSIZE" val="28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518.1852"/>
  <p:tag name="LATEXADDIN" val="\documentclass{article}&#10;\usepackage{amsmath}&#10;\pagestyle{empty}&#10;\begin{document}&#10;&#10;$\frac{\partial \rho}{\partial t} = -\frac{\partial j}{\partial x}$&#10;&#10;&#10;\end{document}"/>
  <p:tag name="IGUANATEXSIZE" val="20"/>
  <p:tag name="IGUANATEXCURSOR" val="13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8.7251"/>
  <p:tag name="ORIGINALWIDTH" val="1155.605"/>
  <p:tag name="LATEXADDIN" val="\documentclass{article}&#10;\usepackage{amsmath}&#10;\pagestyle{empty}&#10;\begin{document}&#10;&#10;$\frac{\rho_{k}^{l+1} - \rho_{k}^l}{\Delta t} = -\frac{j_{k+1}^l - j_{k-1}^l}{\Delta x}$&#10;&#10;&#10;\end{document}"/>
  <p:tag name="IGUANATEXSIZE" val="20"/>
  <p:tag name="IGUANATEXCURSOR" val="11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54.7057"/>
  <p:tag name="LATEXADDIN" val="\documentclass{article}&#10;\usepackage{amsmath}&#10;\pagestyle{empty}&#10;\begin{document}&#10;&#10;$ \mathbf{j} = \rho \mathbf{v}$&#10;&#10;&#10;\end{document}"/>
  <p:tag name="IGUANATEXSIZE" val="28"/>
  <p:tag name="IGUANATEXCURSOR" val="11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491.9385"/>
  <p:tag name="LATEXADDIN" val="\documentclass{article}&#10;\usepackage{amsmath}&#10;\pagestyle{empty}&#10;\begin{document}&#10;&#10;$ \mathbf{\nabla} \cdot \mathbf{u} = 0$&#10;&#10;&#10;\end{document}"/>
  <p:tag name="IGUANATEXSIZE" val="28"/>
  <p:tag name="IGUANATEXCURSOR" val="97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5.9355"/>
  <p:tag name="LATEXADDIN" val="\documentclass{article}&#10;\usepackage{amsmath}&#10;\pagestyle{empty}&#10;\begin{document}&#10;&#10;$j_{k}^l = \rho_k^l v_k^l$&#10;&#10;&#10;\end{document}"/>
  <p:tag name="IGUANATEXSIZE" val="20"/>
  <p:tag name="IGUANATEXCURSOR" val="107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384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TeXGyreHeros</vt:lpstr>
      <vt:lpstr>TeXGyreHerosCn</vt:lpstr>
      <vt:lpstr>Office Theme</vt:lpstr>
      <vt:lpstr>Finite Differences: </vt:lpstr>
      <vt:lpstr>Review: Finite Differences</vt:lpstr>
      <vt:lpstr>1st Order DEs</vt:lpstr>
      <vt:lpstr>Continuity FDs</vt:lpstr>
      <vt:lpstr>Associated Equations</vt:lpstr>
      <vt:lpstr>The Checkerboard Problem</vt:lpstr>
      <vt:lpstr>The Checkerboard Problem</vt:lpstr>
      <vt:lpstr>Testing Checkerboard</vt:lpstr>
      <vt:lpstr>Possible solutions</vt:lpstr>
      <vt:lpstr>Staggered Grids</vt:lpstr>
      <vt:lpstr>Stencils</vt:lpstr>
      <vt:lpstr>Checkerboard Revisited</vt:lpstr>
      <vt:lpstr>3D Grids</vt:lpstr>
      <vt:lpstr>Example: E&amp;M Waves</vt:lpstr>
      <vt:lpstr>Maxwell’s Equations</vt:lpstr>
      <vt:lpstr>Maxwell-Faraday System of Equations</vt:lpstr>
      <vt:lpstr>Maxwell-Faraday FD Equations</vt:lpstr>
      <vt:lpstr>Setting Up Grids</vt:lpstr>
      <vt:lpstr>Results</vt:lpstr>
      <vt:lpstr>Modern Developments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Differences: Staggered Grids</dc:title>
  <dc:creator>Alex Matheson</dc:creator>
  <cp:lastModifiedBy>Alex Matheson</cp:lastModifiedBy>
  <cp:revision>21</cp:revision>
  <dcterms:created xsi:type="dcterms:W3CDTF">2018-03-27T22:46:59Z</dcterms:created>
  <dcterms:modified xsi:type="dcterms:W3CDTF">2018-03-31T03:45:45Z</dcterms:modified>
</cp:coreProperties>
</file>