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4" r:id="rId9"/>
    <p:sldId id="282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7" r:id="rId22"/>
    <p:sldId id="281" r:id="rId23"/>
    <p:sldId id="278" r:id="rId24"/>
    <p:sldId id="279" r:id="rId25"/>
    <p:sldId id="280" r:id="rId26"/>
    <p:sldId id="283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D830"/>
    <a:srgbClr val="F8A6E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25-E3E9-4398-8D9F-84002A79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1A0A-4303-4DEC-A3B0-D3FA5EAC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1FF0-3152-487E-9414-B5EAD844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F29B-5407-4398-8AFE-350186AB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D209-DF8D-4F1A-AA3C-7E1CE0CC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127D-5939-4E08-AC14-E556B6F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71E1-409B-42E4-BA81-0F1F521C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9233-65C2-449D-9FAF-F0420AC3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BF6A-F9DF-4099-8CB8-5F9CA9F1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07BE-4C7E-42C5-91F6-67A0E77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3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5D011-C34A-4CA7-9A48-81E8861DC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0E9-BBF6-48AB-B607-4CF152AC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1136-9C4D-4B97-84A9-1298B74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195C-5D5C-4CAF-8890-4B028749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A58A-3984-4186-A764-F5A2A373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6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8F1A-2112-482F-9A51-3D12529C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81D3-A8DE-4311-92AB-CC336649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4D9F-AB32-482F-A187-EB3CC3A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8638-5B76-4D14-9B2B-C593EDEE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FC32-9559-4952-8E4B-552732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3D7A-1459-4C92-BEE2-A80452A6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B2D1-EBEA-42C0-A19D-55782475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B4F3-87AE-4A19-B030-BF54C2A7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4953-4CFC-40C7-A374-67F3C528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41B9-87B9-4F92-992E-772DA17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7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317-1B0A-4903-B312-4877235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EA5C-8F93-45C6-AEAF-BCE9BCF2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F0B7-05E4-431E-AEB2-B637FF17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6F00-015D-4501-9B47-AC98F30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3F1F-4E4E-4578-A0D5-A515DECF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C8EE-7FFD-44FA-9D9F-46CBD2C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1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9DC-B542-4F64-8DD0-F2C368F9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67CD-5D78-4867-AB1A-11A7A702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AEDB-6528-4708-8511-2F07DE29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B9F8-9C0A-4CBD-996B-81545D83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66AFA-A261-428A-92D8-9B652A85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C680A-E62A-4AED-8924-5BC30E95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6B9D6-F065-4C08-B2D1-2E2B8014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6D629-BE6D-4718-9B49-C2AD8C6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2840-9D46-4CDF-83A6-8F499592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EEFB7-0658-4D3F-85BB-9519235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5177-1153-4A66-893B-E94B23DA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2D3C7-87E3-46BB-8535-34D6019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8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1394E-DC05-4220-9DD8-97698DA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CB4E7-DE9D-43B9-A6D5-803E1D9D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706C4-7D7C-433B-A6D2-518D12F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3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E901-C546-4C3A-B2AE-B9650822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AFBD-9FEE-4B17-A2C3-6F6F12B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4845A-C9C4-4FE7-80DC-9E49E46E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67FB-5E70-4554-BEDA-B9AA4FC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AC65-C086-4134-A42D-2433C3DD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5F2D-46F2-4C2A-8CC4-E94B25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2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9A1-FDFA-4A1B-A2C7-4D06E0D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F6B9-B387-4A9F-B2BA-D3AE20D64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B1B9-49C5-447B-99B7-F0C1C907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0773-4078-44D5-879C-02EA684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30D7-0851-4886-854B-E37654A0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31F6-C359-4233-A697-35F86EF8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9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4319-24B0-4685-B27E-72FDAE99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1B2E-9639-4727-9E85-049A1A9D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F78F-4085-49EC-BFA0-7FD092DC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D81F-9226-4579-A993-28406F3FA19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3F12-A375-46DE-BABB-8A596C28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F246-16A5-4E24-A974-22DB8B812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4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sv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8.xml"/><Relationship Id="rId7" Type="http://schemas.openxmlformats.org/officeDocument/2006/relationships/image" Target="../media/image2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1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25FD9-D72D-4AE8-A254-38F45A126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3C0A84-BD46-4131-98C8-8DFB259D9DD5}"/>
              </a:ext>
            </a:extLst>
          </p:cNvPr>
          <p:cNvCxnSpPr>
            <a:cxnSpLocks/>
          </p:cNvCxnSpPr>
          <p:nvPr/>
        </p:nvCxnSpPr>
        <p:spPr>
          <a:xfrm flipH="1">
            <a:off x="-92629" y="65567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379ED9-89CC-4D01-A0CA-CA9D7CF26E58}"/>
              </a:ext>
            </a:extLst>
          </p:cNvPr>
          <p:cNvCxnSpPr/>
          <p:nvPr/>
        </p:nvCxnSpPr>
        <p:spPr>
          <a:xfrm>
            <a:off x="90265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38372D-2F44-4D6C-B33B-7A2EFD9217EE}"/>
              </a:ext>
            </a:extLst>
          </p:cNvPr>
          <p:cNvCxnSpPr/>
          <p:nvPr/>
        </p:nvCxnSpPr>
        <p:spPr>
          <a:xfrm>
            <a:off x="93551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8832C-653E-4CB5-8433-2BC24EB85440}"/>
              </a:ext>
            </a:extLst>
          </p:cNvPr>
          <p:cNvCxnSpPr/>
          <p:nvPr/>
        </p:nvCxnSpPr>
        <p:spPr>
          <a:xfrm>
            <a:off x="96739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36A4F8-CC36-4527-B70A-E9503A318347}"/>
              </a:ext>
            </a:extLst>
          </p:cNvPr>
          <p:cNvCxnSpPr/>
          <p:nvPr/>
        </p:nvCxnSpPr>
        <p:spPr>
          <a:xfrm>
            <a:off x="100024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283D8-F9BE-41D4-BDF3-7AA2FAEA0E62}"/>
              </a:ext>
            </a:extLst>
          </p:cNvPr>
          <p:cNvCxnSpPr/>
          <p:nvPr/>
        </p:nvCxnSpPr>
        <p:spPr>
          <a:xfrm>
            <a:off x="103212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10AF4-8D71-499E-B0B4-5B006890AC31}"/>
              </a:ext>
            </a:extLst>
          </p:cNvPr>
          <p:cNvCxnSpPr/>
          <p:nvPr/>
        </p:nvCxnSpPr>
        <p:spPr>
          <a:xfrm>
            <a:off x="106498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55889E-1684-4669-89FA-1C6025568713}"/>
              </a:ext>
            </a:extLst>
          </p:cNvPr>
          <p:cNvCxnSpPr/>
          <p:nvPr/>
        </p:nvCxnSpPr>
        <p:spPr>
          <a:xfrm>
            <a:off x="109686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D0C4A-8997-449B-A807-6EB5DBA23B9B}"/>
              </a:ext>
            </a:extLst>
          </p:cNvPr>
          <p:cNvCxnSpPr/>
          <p:nvPr/>
        </p:nvCxnSpPr>
        <p:spPr>
          <a:xfrm>
            <a:off x="112971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1CFB5E-DB01-4D1F-8E05-A1CC71C82AD1}"/>
              </a:ext>
            </a:extLst>
          </p:cNvPr>
          <p:cNvCxnSpPr/>
          <p:nvPr/>
        </p:nvCxnSpPr>
        <p:spPr>
          <a:xfrm>
            <a:off x="116159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2A12F7-525B-4F15-A7EB-55CE72963A26}"/>
              </a:ext>
            </a:extLst>
          </p:cNvPr>
          <p:cNvCxnSpPr/>
          <p:nvPr/>
        </p:nvCxnSpPr>
        <p:spPr>
          <a:xfrm>
            <a:off x="119445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C6CBC-C573-45FA-9E74-F4036330A906}"/>
              </a:ext>
            </a:extLst>
          </p:cNvPr>
          <p:cNvCxnSpPr/>
          <p:nvPr/>
        </p:nvCxnSpPr>
        <p:spPr>
          <a:xfrm>
            <a:off x="835403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0357E1-1C11-4D15-B7FD-6399AB47CAFA}"/>
              </a:ext>
            </a:extLst>
          </p:cNvPr>
          <p:cNvCxnSpPr/>
          <p:nvPr/>
        </p:nvCxnSpPr>
        <p:spPr>
          <a:xfrm>
            <a:off x="868260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BB435B-C78F-41D9-8419-E19B6F4720E1}"/>
              </a:ext>
            </a:extLst>
          </p:cNvPr>
          <p:cNvCxnSpPr/>
          <p:nvPr/>
        </p:nvCxnSpPr>
        <p:spPr>
          <a:xfrm>
            <a:off x="50599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6F009C-86E2-4BB9-AA8F-A7CDC1096F4A}"/>
              </a:ext>
            </a:extLst>
          </p:cNvPr>
          <p:cNvCxnSpPr/>
          <p:nvPr/>
        </p:nvCxnSpPr>
        <p:spPr>
          <a:xfrm>
            <a:off x="53885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73C4A6-09CC-493A-BDC9-EDF87F4AE3E8}"/>
              </a:ext>
            </a:extLst>
          </p:cNvPr>
          <p:cNvCxnSpPr/>
          <p:nvPr/>
        </p:nvCxnSpPr>
        <p:spPr>
          <a:xfrm>
            <a:off x="57073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94DC01-6111-4741-80CE-5FD89C58B47A}"/>
              </a:ext>
            </a:extLst>
          </p:cNvPr>
          <p:cNvCxnSpPr/>
          <p:nvPr/>
        </p:nvCxnSpPr>
        <p:spPr>
          <a:xfrm>
            <a:off x="60358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C0B60B-725F-47C8-8A44-9A736234EFAC}"/>
              </a:ext>
            </a:extLst>
          </p:cNvPr>
          <p:cNvCxnSpPr/>
          <p:nvPr/>
        </p:nvCxnSpPr>
        <p:spPr>
          <a:xfrm>
            <a:off x="63546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12DA8-01A2-4F7C-8E84-165B9A0E091C}"/>
              </a:ext>
            </a:extLst>
          </p:cNvPr>
          <p:cNvCxnSpPr/>
          <p:nvPr/>
        </p:nvCxnSpPr>
        <p:spPr>
          <a:xfrm>
            <a:off x="66832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910C7D-D878-46D2-85B8-0CA69F72AF07}"/>
              </a:ext>
            </a:extLst>
          </p:cNvPr>
          <p:cNvCxnSpPr/>
          <p:nvPr/>
        </p:nvCxnSpPr>
        <p:spPr>
          <a:xfrm>
            <a:off x="70020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D6F264-B90C-40EE-A7C6-AA211AB18853}"/>
              </a:ext>
            </a:extLst>
          </p:cNvPr>
          <p:cNvCxnSpPr/>
          <p:nvPr/>
        </p:nvCxnSpPr>
        <p:spPr>
          <a:xfrm>
            <a:off x="73305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E3E16A-ADFA-43D4-B7D0-7ADDD7B8B9D9}"/>
              </a:ext>
            </a:extLst>
          </p:cNvPr>
          <p:cNvCxnSpPr/>
          <p:nvPr/>
        </p:nvCxnSpPr>
        <p:spPr>
          <a:xfrm>
            <a:off x="76493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558689-4D96-4816-8822-44FEAF9DE665}"/>
              </a:ext>
            </a:extLst>
          </p:cNvPr>
          <p:cNvCxnSpPr/>
          <p:nvPr/>
        </p:nvCxnSpPr>
        <p:spPr>
          <a:xfrm>
            <a:off x="79779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2EE42-AAC4-48FB-A316-50B735D568C6}"/>
              </a:ext>
            </a:extLst>
          </p:cNvPr>
          <p:cNvCxnSpPr/>
          <p:nvPr/>
        </p:nvCxnSpPr>
        <p:spPr>
          <a:xfrm>
            <a:off x="438744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D05E04-BEAA-42D6-82FE-D78B576AFB81}"/>
              </a:ext>
            </a:extLst>
          </p:cNvPr>
          <p:cNvCxnSpPr/>
          <p:nvPr/>
        </p:nvCxnSpPr>
        <p:spPr>
          <a:xfrm>
            <a:off x="471600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4184B6-A727-4D25-A2F7-4D539755BFB5}"/>
              </a:ext>
            </a:extLst>
          </p:cNvPr>
          <p:cNvCxnSpPr/>
          <p:nvPr/>
        </p:nvCxnSpPr>
        <p:spPr>
          <a:xfrm>
            <a:off x="10933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AC72B8-B49D-4C49-B6F0-0DE2923E7B29}"/>
              </a:ext>
            </a:extLst>
          </p:cNvPr>
          <p:cNvCxnSpPr/>
          <p:nvPr/>
        </p:nvCxnSpPr>
        <p:spPr>
          <a:xfrm>
            <a:off x="14219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445D75-C544-4605-9810-9653A307835B}"/>
              </a:ext>
            </a:extLst>
          </p:cNvPr>
          <p:cNvCxnSpPr/>
          <p:nvPr/>
        </p:nvCxnSpPr>
        <p:spPr>
          <a:xfrm>
            <a:off x="17407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5D50FE-9023-4978-896E-B45A7DAD5282}"/>
              </a:ext>
            </a:extLst>
          </p:cNvPr>
          <p:cNvCxnSpPr/>
          <p:nvPr/>
        </p:nvCxnSpPr>
        <p:spPr>
          <a:xfrm>
            <a:off x="20692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61D712-C895-43E9-BB1F-AD7868034B80}"/>
              </a:ext>
            </a:extLst>
          </p:cNvPr>
          <p:cNvCxnSpPr/>
          <p:nvPr/>
        </p:nvCxnSpPr>
        <p:spPr>
          <a:xfrm>
            <a:off x="23880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79A64B-E95C-4783-923B-99920C474833}"/>
              </a:ext>
            </a:extLst>
          </p:cNvPr>
          <p:cNvCxnSpPr/>
          <p:nvPr/>
        </p:nvCxnSpPr>
        <p:spPr>
          <a:xfrm>
            <a:off x="27166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233AE5-9E5D-45E6-AD4D-AB0D55921EDC}"/>
              </a:ext>
            </a:extLst>
          </p:cNvPr>
          <p:cNvCxnSpPr/>
          <p:nvPr/>
        </p:nvCxnSpPr>
        <p:spPr>
          <a:xfrm>
            <a:off x="30354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FC0F9F-61B7-419A-B400-FD10A05F2363}"/>
              </a:ext>
            </a:extLst>
          </p:cNvPr>
          <p:cNvCxnSpPr/>
          <p:nvPr/>
        </p:nvCxnSpPr>
        <p:spPr>
          <a:xfrm>
            <a:off x="33639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C7D33C-A846-4B5D-971F-B46DB3D0592E}"/>
              </a:ext>
            </a:extLst>
          </p:cNvPr>
          <p:cNvCxnSpPr/>
          <p:nvPr/>
        </p:nvCxnSpPr>
        <p:spPr>
          <a:xfrm>
            <a:off x="36827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ED152B-2595-4DFB-A09C-BC28D852B960}"/>
              </a:ext>
            </a:extLst>
          </p:cNvPr>
          <p:cNvCxnSpPr/>
          <p:nvPr/>
        </p:nvCxnSpPr>
        <p:spPr>
          <a:xfrm>
            <a:off x="40113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9F8881-6189-4D0D-AC69-ABAED22A42A4}"/>
              </a:ext>
            </a:extLst>
          </p:cNvPr>
          <p:cNvCxnSpPr/>
          <p:nvPr/>
        </p:nvCxnSpPr>
        <p:spPr>
          <a:xfrm>
            <a:off x="42084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E9B19F-6976-4F01-B06E-15AD78AF3BC1}"/>
              </a:ext>
            </a:extLst>
          </p:cNvPr>
          <p:cNvCxnSpPr/>
          <p:nvPr/>
        </p:nvCxnSpPr>
        <p:spPr>
          <a:xfrm>
            <a:off x="74941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B9DE5D-59A6-4DA3-878F-73A66F7A9553}"/>
              </a:ext>
            </a:extLst>
          </p:cNvPr>
          <p:cNvCxnSpPr>
            <a:cxnSpLocks/>
          </p:cNvCxnSpPr>
          <p:nvPr/>
        </p:nvCxnSpPr>
        <p:spPr>
          <a:xfrm flipH="1">
            <a:off x="-65015" y="34042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4A9BC97-A843-4FCB-AC45-2647BB87E9F9}"/>
              </a:ext>
            </a:extLst>
          </p:cNvPr>
          <p:cNvCxnSpPr>
            <a:cxnSpLocks/>
          </p:cNvCxnSpPr>
          <p:nvPr/>
        </p:nvCxnSpPr>
        <p:spPr>
          <a:xfrm flipH="1">
            <a:off x="-65015" y="98777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10E696-B93D-4785-9A36-70DE8A9A6D71}"/>
              </a:ext>
            </a:extLst>
          </p:cNvPr>
          <p:cNvCxnSpPr>
            <a:cxnSpLocks/>
          </p:cNvCxnSpPr>
          <p:nvPr/>
        </p:nvCxnSpPr>
        <p:spPr>
          <a:xfrm flipH="1">
            <a:off x="-92629" y="130302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84D905-CD66-4ED4-A4F0-7BD20E5AE25C}"/>
              </a:ext>
            </a:extLst>
          </p:cNvPr>
          <p:cNvCxnSpPr>
            <a:cxnSpLocks/>
          </p:cNvCxnSpPr>
          <p:nvPr/>
        </p:nvCxnSpPr>
        <p:spPr>
          <a:xfrm flipH="1">
            <a:off x="-65015" y="163512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309D7A-4A22-4C89-AA7A-55C25AD8150C}"/>
              </a:ext>
            </a:extLst>
          </p:cNvPr>
          <p:cNvCxnSpPr>
            <a:cxnSpLocks/>
          </p:cNvCxnSpPr>
          <p:nvPr/>
        </p:nvCxnSpPr>
        <p:spPr>
          <a:xfrm flipH="1">
            <a:off x="-92629" y="195037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2702BA-C589-4662-90B5-2CBE1159005F}"/>
              </a:ext>
            </a:extLst>
          </p:cNvPr>
          <p:cNvCxnSpPr>
            <a:cxnSpLocks/>
          </p:cNvCxnSpPr>
          <p:nvPr/>
        </p:nvCxnSpPr>
        <p:spPr>
          <a:xfrm flipH="1">
            <a:off x="-65015" y="228247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14CBBC-7527-4A22-ADA9-434B698DFE25}"/>
              </a:ext>
            </a:extLst>
          </p:cNvPr>
          <p:cNvCxnSpPr>
            <a:cxnSpLocks/>
          </p:cNvCxnSpPr>
          <p:nvPr/>
        </p:nvCxnSpPr>
        <p:spPr>
          <a:xfrm flipH="1">
            <a:off x="-92629" y="259772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94FCE4-5FEB-4C8D-887D-F6412510F0C9}"/>
              </a:ext>
            </a:extLst>
          </p:cNvPr>
          <p:cNvCxnSpPr>
            <a:cxnSpLocks/>
          </p:cNvCxnSpPr>
          <p:nvPr/>
        </p:nvCxnSpPr>
        <p:spPr>
          <a:xfrm flipH="1">
            <a:off x="-65015" y="292982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A1A903-BF38-435A-B208-6F59E715ED40}"/>
              </a:ext>
            </a:extLst>
          </p:cNvPr>
          <p:cNvCxnSpPr>
            <a:cxnSpLocks/>
          </p:cNvCxnSpPr>
          <p:nvPr/>
        </p:nvCxnSpPr>
        <p:spPr>
          <a:xfrm flipH="1">
            <a:off x="-65015" y="357717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918E2A8-8262-4F3B-8FA2-E0CA2A8FF745}"/>
              </a:ext>
            </a:extLst>
          </p:cNvPr>
          <p:cNvCxnSpPr>
            <a:cxnSpLocks/>
          </p:cNvCxnSpPr>
          <p:nvPr/>
        </p:nvCxnSpPr>
        <p:spPr>
          <a:xfrm flipH="1">
            <a:off x="-92629" y="389243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B844EB-76D9-4571-A965-AFE4562291E2}"/>
              </a:ext>
            </a:extLst>
          </p:cNvPr>
          <p:cNvCxnSpPr>
            <a:cxnSpLocks/>
          </p:cNvCxnSpPr>
          <p:nvPr/>
        </p:nvCxnSpPr>
        <p:spPr>
          <a:xfrm flipH="1">
            <a:off x="-65015" y="422452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2162789-B302-4527-9464-D61D5FB52953}"/>
              </a:ext>
            </a:extLst>
          </p:cNvPr>
          <p:cNvCxnSpPr>
            <a:cxnSpLocks/>
          </p:cNvCxnSpPr>
          <p:nvPr/>
        </p:nvCxnSpPr>
        <p:spPr>
          <a:xfrm flipH="1">
            <a:off x="-92629" y="453978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D1AFFD-07A3-49B8-A53C-51CA36E5BB72}"/>
              </a:ext>
            </a:extLst>
          </p:cNvPr>
          <p:cNvCxnSpPr>
            <a:cxnSpLocks/>
          </p:cNvCxnSpPr>
          <p:nvPr/>
        </p:nvCxnSpPr>
        <p:spPr>
          <a:xfrm flipH="1">
            <a:off x="-65015" y="487187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8998CF-2138-4411-9490-944ACC9778B1}"/>
              </a:ext>
            </a:extLst>
          </p:cNvPr>
          <p:cNvCxnSpPr>
            <a:cxnSpLocks/>
          </p:cNvCxnSpPr>
          <p:nvPr/>
        </p:nvCxnSpPr>
        <p:spPr>
          <a:xfrm flipH="1">
            <a:off x="-92629" y="518713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8A23504-7DBF-4E2D-BF50-57590111C3CC}"/>
              </a:ext>
            </a:extLst>
          </p:cNvPr>
          <p:cNvCxnSpPr>
            <a:cxnSpLocks/>
          </p:cNvCxnSpPr>
          <p:nvPr/>
        </p:nvCxnSpPr>
        <p:spPr>
          <a:xfrm flipH="1">
            <a:off x="-65015" y="551922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57A664-263D-4171-AF81-B6997786E15E}"/>
              </a:ext>
            </a:extLst>
          </p:cNvPr>
          <p:cNvCxnSpPr>
            <a:cxnSpLocks/>
          </p:cNvCxnSpPr>
          <p:nvPr/>
        </p:nvCxnSpPr>
        <p:spPr>
          <a:xfrm flipH="1">
            <a:off x="-92629" y="583448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3A2D9FE-06CB-4693-BB8A-2A2F71AD0D02}"/>
              </a:ext>
            </a:extLst>
          </p:cNvPr>
          <p:cNvCxnSpPr>
            <a:cxnSpLocks/>
          </p:cNvCxnSpPr>
          <p:nvPr/>
        </p:nvCxnSpPr>
        <p:spPr>
          <a:xfrm flipH="1">
            <a:off x="-65015" y="616658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DDADDA-279C-4CA3-8292-1AD6D2D04952}"/>
              </a:ext>
            </a:extLst>
          </p:cNvPr>
          <p:cNvCxnSpPr>
            <a:cxnSpLocks/>
          </p:cNvCxnSpPr>
          <p:nvPr/>
        </p:nvCxnSpPr>
        <p:spPr>
          <a:xfrm flipH="1">
            <a:off x="-92629" y="648183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63770E-04D4-4618-BDC6-4E5F410050D0}"/>
              </a:ext>
            </a:extLst>
          </p:cNvPr>
          <p:cNvCxnSpPr>
            <a:cxnSpLocks/>
          </p:cNvCxnSpPr>
          <p:nvPr/>
        </p:nvCxnSpPr>
        <p:spPr>
          <a:xfrm flipH="1">
            <a:off x="-65015" y="681393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CFB909-98F9-4FCD-B05A-78C64620DF4A}"/>
              </a:ext>
            </a:extLst>
          </p:cNvPr>
          <p:cNvSpPr/>
          <p:nvPr/>
        </p:nvSpPr>
        <p:spPr>
          <a:xfrm>
            <a:off x="797502" y="340421"/>
            <a:ext cx="7768127" cy="626406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2E2E2A-A582-417D-809D-BA1E8764A2C7}"/>
              </a:ext>
            </a:extLst>
          </p:cNvPr>
          <p:cNvCxnSpPr>
            <a:cxnSpLocks/>
          </p:cNvCxnSpPr>
          <p:nvPr/>
        </p:nvCxnSpPr>
        <p:spPr>
          <a:xfrm flipH="1">
            <a:off x="-92629" y="712918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18B287-B1B5-449E-BFBE-40B0F298ADD3}"/>
              </a:ext>
            </a:extLst>
          </p:cNvPr>
          <p:cNvSpPr/>
          <p:nvPr/>
        </p:nvSpPr>
        <p:spPr>
          <a:xfrm>
            <a:off x="797501" y="1066146"/>
            <a:ext cx="7768127" cy="326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5ED34-D3E4-417C-B02B-77850ABC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996" y="1704113"/>
            <a:ext cx="7594285" cy="1503001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TeXGyreHeros" panose="00000500000000000000" pitchFamily="50" charset="0"/>
              </a:rPr>
              <a:t>Finite Differences:</a:t>
            </a:r>
            <a:br>
              <a:rPr lang="en-CA" b="1" dirty="0">
                <a:latin typeface="TeXGyreHeros" panose="00000500000000000000" pitchFamily="50" charset="0"/>
              </a:rPr>
            </a:br>
            <a:endParaRPr lang="en-CA" b="1" dirty="0">
              <a:latin typeface="TeXGyreHeros" panose="00000500000000000000" pitchFamily="50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AD0BD9-9DAF-4ACD-9441-15FB4105D6F6}"/>
              </a:ext>
            </a:extLst>
          </p:cNvPr>
          <p:cNvCxnSpPr>
            <a:cxnSpLocks/>
          </p:cNvCxnSpPr>
          <p:nvPr/>
        </p:nvCxnSpPr>
        <p:spPr>
          <a:xfrm flipH="1">
            <a:off x="-92629" y="324507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8468E0-338C-4004-A37F-FA22F35A4972}"/>
              </a:ext>
            </a:extLst>
          </p:cNvPr>
          <p:cNvSpPr/>
          <p:nvPr/>
        </p:nvSpPr>
        <p:spPr>
          <a:xfrm>
            <a:off x="797500" y="3256223"/>
            <a:ext cx="7768127" cy="90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4378B-18AA-466F-9D58-AF7EDC07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185" y="3990649"/>
            <a:ext cx="4483066" cy="1655762"/>
          </a:xfrm>
        </p:spPr>
        <p:txBody>
          <a:bodyPr/>
          <a:lstStyle/>
          <a:p>
            <a:pPr algn="l"/>
            <a:r>
              <a:rPr lang="en-CA" dirty="0">
                <a:latin typeface="TeXGyreHerosCn" panose="00000506000000000000" pitchFamily="50" charset="0"/>
              </a:rPr>
              <a:t>Alex Matheson and Austin Nhung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Presentation 3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April 3, 2018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11966-BF97-4D2F-B9E9-1263F0830EE6}"/>
              </a:ext>
            </a:extLst>
          </p:cNvPr>
          <p:cNvSpPr/>
          <p:nvPr/>
        </p:nvSpPr>
        <p:spPr>
          <a:xfrm>
            <a:off x="1211185" y="2433552"/>
            <a:ext cx="6028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latin typeface="TeXGyreHeros" panose="00000500000000000000" pitchFamily="50" charset="0"/>
              </a:rPr>
              <a:t>Staggered Grids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855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00E-47A5-42D0-89A6-71FF6FF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7417-1E9B-409E-8A97-8FDB60C2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Increase the grid resolution</a:t>
            </a:r>
          </a:p>
          <a:p>
            <a:pPr lvl="1"/>
            <a:r>
              <a:rPr lang="en-CA" dirty="0"/>
              <a:t>This is computationally inefficient</a:t>
            </a:r>
          </a:p>
          <a:p>
            <a:r>
              <a:rPr lang="en-CA" dirty="0"/>
              <a:t>Use only forward or reverse finite differences, not the centered difference</a:t>
            </a:r>
          </a:p>
          <a:p>
            <a:pPr lvl="1"/>
            <a:r>
              <a:rPr lang="en-CA" dirty="0"/>
              <a:t>This will increase error in our results and defeats the purpose</a:t>
            </a:r>
          </a:p>
          <a:p>
            <a:r>
              <a:rPr lang="en-CA" dirty="0"/>
              <a:t>Use staggered grids</a:t>
            </a:r>
          </a:p>
          <a:p>
            <a:pPr lvl="1"/>
            <a:r>
              <a:rPr lang="en-CA" dirty="0"/>
              <a:t>The accepted solution</a:t>
            </a:r>
          </a:p>
        </p:txBody>
      </p:sp>
    </p:spTree>
    <p:extLst>
      <p:ext uri="{BB962C8B-B14F-4D97-AF65-F5344CB8AC3E}">
        <p14:creationId xmlns:p14="http://schemas.microsoft.com/office/powerpoint/2010/main" val="302768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126-85EB-4395-BA4F-829E38C8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A565-58CB-466D-93B0-00CA482A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7633" cy="4351338"/>
          </a:xfrm>
        </p:spPr>
        <p:txBody>
          <a:bodyPr/>
          <a:lstStyle/>
          <a:p>
            <a:r>
              <a:rPr lang="en-CA" dirty="0"/>
              <a:t>When we have differential equations that rely on 1</a:t>
            </a:r>
            <a:r>
              <a:rPr lang="en-CA" baseline="30000" dirty="0"/>
              <a:t>st</a:t>
            </a:r>
            <a:r>
              <a:rPr lang="en-CA" dirty="0"/>
              <a:t> derivatives, use multiple grids: one for the scalar quantity, and an additional one for each vector, shifted a half-step from the scalar grid.</a:t>
            </a:r>
          </a:p>
          <a:p>
            <a:r>
              <a:rPr lang="en-CA" dirty="0"/>
              <a:t>We can add further shifted grids for each additional first derivative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62197-AC4D-4972-B412-A15A79E71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51" y="1393645"/>
            <a:ext cx="4549149" cy="46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218-A6B5-47D6-821D-B251A9E6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Stencils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2309-C59D-48DB-90F3-BC8CD691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921" cy="4351338"/>
          </a:xfrm>
        </p:spPr>
        <p:txBody>
          <a:bodyPr/>
          <a:lstStyle/>
          <a:p>
            <a:r>
              <a:rPr lang="en-CA" dirty="0"/>
              <a:t>Using the staggered grid method, we can effectively sample two adjacent points of our flux quantity</a:t>
            </a:r>
          </a:p>
          <a:p>
            <a:r>
              <a:rPr lang="en-CA" dirty="0"/>
              <a:t>This effectively uses the finite difference from a higher resolution while keeping the lower memory, lower resolution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9046-15A4-4862-A117-C6BC14FF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4" y="1690688"/>
            <a:ext cx="4645161" cy="213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4B536-7ED0-43FE-A659-CFCE2B9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3" y="4412167"/>
            <a:ext cx="4645161" cy="1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86A-4F30-4730-B830-5FCEE9B0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23F-0BBA-4D7C-B37B-7A3EC4C1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5606" cy="4351338"/>
          </a:xfrm>
        </p:spPr>
        <p:txBody>
          <a:bodyPr/>
          <a:lstStyle/>
          <a:p>
            <a:r>
              <a:rPr lang="en-CA" dirty="0"/>
              <a:t>We can re-attempt the checkerboard problem using staggered grids. </a:t>
            </a:r>
          </a:p>
          <a:p>
            <a:r>
              <a:rPr lang="en-CA" dirty="0"/>
              <a:t>We can define a separate grid for the j values, with j</a:t>
            </a:r>
            <a:r>
              <a:rPr lang="en-CA" baseline="-25000" dirty="0"/>
              <a:t>m+1/2,n</a:t>
            </a:r>
            <a:r>
              <a:rPr lang="en-CA" baseline="30000" dirty="0"/>
              <a:t>l</a:t>
            </a:r>
            <a:r>
              <a:rPr lang="en-CA" dirty="0"/>
              <a:t> in between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en-CA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m+1,n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. Likewise, j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m,n+1/2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is between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en-CA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m,n+1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C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The result matches our analytical derivation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0F2D8-CD1E-444F-912A-8DE5A9FA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97" y="3486150"/>
            <a:ext cx="4507707" cy="3005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26C72-2977-4DF7-AB36-6D92F1560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16" y="319483"/>
            <a:ext cx="4510687" cy="3007124"/>
          </a:xfrm>
          <a:prstGeom prst="rect">
            <a:avLst/>
          </a:prstGeom>
        </p:spPr>
      </p:pic>
      <p:pic>
        <p:nvPicPr>
          <p:cNvPr id="6" name="Graphic 5" descr="Bookmark">
            <a:extLst>
              <a:ext uri="{FF2B5EF4-FFF2-40B4-BE49-F238E27FC236}">
                <a16:creationId xmlns:a16="http://schemas.microsoft.com/office/drawing/2014/main" id="{6780E98B-665C-46D8-9F1F-0345264B3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5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6FB2-A141-49F2-BB2D-E25C0D6A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3D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B1C3-97B4-495E-B8FC-C20A2F7D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323" cy="4351338"/>
          </a:xfrm>
        </p:spPr>
        <p:txBody>
          <a:bodyPr/>
          <a:lstStyle/>
          <a:p>
            <a:r>
              <a:rPr lang="en-CA" dirty="0"/>
              <a:t>One benefit of staggered grids is intuitiveness.</a:t>
            </a:r>
          </a:p>
          <a:p>
            <a:r>
              <a:rPr lang="en-CA" dirty="0"/>
              <a:t>Each cell acts as a cubic volume, with the quantity at the centre, and a flux at each of the relevant cell walls. </a:t>
            </a:r>
          </a:p>
          <a:p>
            <a:r>
              <a:rPr lang="en-CA" dirty="0"/>
              <a:t>Some schemes with complicated sets of variables also place staggered values on cell edges, corners,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CD072-A7B1-43B9-98A7-1902BAB29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85" y="1410457"/>
            <a:ext cx="4118615" cy="402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932E0-9085-4C9B-80B2-0ED4303A7449}"/>
              </a:ext>
            </a:extLst>
          </p:cNvPr>
          <p:cNvSpPr txBox="1"/>
          <p:nvPr/>
        </p:nvSpPr>
        <p:spPr>
          <a:xfrm>
            <a:off x="9620687" y="1027906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C5397-E061-4D63-B0BD-CD5051784B40}"/>
              </a:ext>
            </a:extLst>
          </p:cNvPr>
          <p:cNvSpPr txBox="1"/>
          <p:nvPr/>
        </p:nvSpPr>
        <p:spPr>
          <a:xfrm>
            <a:off x="11466264" y="3129444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4AF32-BFDD-4418-818B-30183B7BB01F}"/>
              </a:ext>
            </a:extLst>
          </p:cNvPr>
          <p:cNvSpPr txBox="1"/>
          <p:nvPr/>
        </p:nvSpPr>
        <p:spPr>
          <a:xfrm>
            <a:off x="8159356" y="3714219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8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4DF-D7D1-4911-A48F-6C692391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E&amp;M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837-DFA3-4277-B3B1-F73A46D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40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4FAD-BC1A-4903-A0E8-E602FE09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A269-B5E9-4D5F-802D-71DD938D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7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6C58-8F76-451E-92B6-33E049CE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System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B266-E56B-49D1-8758-F2D520CF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06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977-B9F8-4A88-B289-FE51CD6A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FD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C287-B8E9-43EF-9BC5-14A41302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5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5F0-1F11-49CF-9A2A-1B61EFE4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E1B0-B7AD-4629-A252-7605FED0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87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A9A2DC-DB6E-468C-BAEC-BD7E83EDBA36}"/>
              </a:ext>
            </a:extLst>
          </p:cNvPr>
          <p:cNvSpPr/>
          <p:nvPr/>
        </p:nvSpPr>
        <p:spPr>
          <a:xfrm>
            <a:off x="523875" y="0"/>
            <a:ext cx="11201400" cy="6857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E860A-4EBE-4C58-8FC9-AF24AA3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12"/>
            <a:ext cx="10515600" cy="1325563"/>
          </a:xfrm>
        </p:spPr>
        <p:txBody>
          <a:bodyPr/>
          <a:lstStyle/>
          <a:p>
            <a:r>
              <a:rPr lang="en-CA" b="1" dirty="0">
                <a:latin typeface="TeXGyreHeros" panose="00000500000000000000" pitchFamily="50" charset="0"/>
              </a:rPr>
              <a:t>Review: Finite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E43F-C443-4760-90A2-6E069B8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eXGyreHeros" panose="00000500000000000000" pitchFamily="50" charset="0"/>
              </a:rPr>
              <a:t>Finite differences is a way to evaluate differential equations in a discrete manner.</a:t>
            </a:r>
          </a:p>
          <a:p>
            <a:r>
              <a:rPr lang="en-CA" dirty="0">
                <a:latin typeface="TeXGyreHeros" panose="00000500000000000000" pitchFamily="50" charset="0"/>
              </a:rPr>
              <a:t>There are a few different ways that finite differences may be performed:</a:t>
            </a: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Forward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Reverse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Centered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331C2-DB2F-4035-ADA3-E62FB4F3CA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3586208"/>
            <a:ext cx="4117941" cy="415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6AFB6-6DEA-4E41-B815-3CADE8780B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4317728"/>
            <a:ext cx="4134398" cy="415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716CAE-5852-40DB-A9F0-BE262A2A37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5133068"/>
            <a:ext cx="4847540" cy="4150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B46411-4813-40BF-865B-5FDE621FBCD0}"/>
              </a:ext>
            </a:extLst>
          </p:cNvPr>
          <p:cNvSpPr/>
          <p:nvPr/>
        </p:nvSpPr>
        <p:spPr>
          <a:xfrm>
            <a:off x="838200" y="420956"/>
            <a:ext cx="10515600" cy="158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2375E7-37C4-4D55-868C-AD973A6159F9}"/>
              </a:ext>
            </a:extLst>
          </p:cNvPr>
          <p:cNvSpPr/>
          <p:nvPr/>
        </p:nvSpPr>
        <p:spPr>
          <a:xfrm>
            <a:off x="838200" y="1334387"/>
            <a:ext cx="10515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05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3322-66DE-4822-AB4C-780A014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AD4F-9E19-4A46-813E-94CE1491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24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FEAD-B621-498F-B935-13A1888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Hydrodynamics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3101-9386-4D8E-ABA8-9B41382B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Hydrodynamics are also subject to conservation equations – of mass and momentum specifically</a:t>
            </a:r>
          </a:p>
          <a:p>
            <a:r>
              <a:rPr lang="en-CA" dirty="0"/>
              <a:t>Hydrodynamics problems may be subject to high frequency components in shocks and sudden discontinuities – staggered grids are therefore preferred</a:t>
            </a:r>
          </a:p>
          <a:p>
            <a:r>
              <a:rPr lang="en-CA" dirty="0"/>
              <a:t>The code provided in class uses a set of three grid systems: one for scalars, and two for vectors (one for each space dimension).</a:t>
            </a:r>
          </a:p>
        </p:txBody>
      </p:sp>
      <p:pic>
        <p:nvPicPr>
          <p:cNvPr id="4" name="Graphic 3" descr="Bookmark">
            <a:extLst>
              <a:ext uri="{FF2B5EF4-FFF2-40B4-BE49-F238E27FC236}">
                <a16:creationId xmlns:a16="http://schemas.microsoft.com/office/drawing/2014/main" id="{EB9909D8-739B-4778-9743-FDC823501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53B1-15E2-4CD2-B717-E624BDB0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Hydrodynamics 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424FE-E2C5-4B98-B7FD-71F5E8E228AD}"/>
              </a:ext>
            </a:extLst>
          </p:cNvPr>
          <p:cNvSpPr txBox="1"/>
          <p:nvPr/>
        </p:nvSpPr>
        <p:spPr>
          <a:xfrm>
            <a:off x="9278049" y="1482085"/>
            <a:ext cx="237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Scalars – density(d) and pressure(p)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16875-C0E4-4F63-A369-D770B07C8D06}"/>
              </a:ext>
            </a:extLst>
          </p:cNvPr>
          <p:cNvSpPr txBox="1"/>
          <p:nvPr/>
        </p:nvSpPr>
        <p:spPr>
          <a:xfrm>
            <a:off x="9366832" y="2374202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X-velocity (v</a:t>
            </a:r>
            <a:r>
              <a:rPr lang="en-CA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980F4-F86C-4651-9C74-EE49CB901DBA}"/>
              </a:ext>
            </a:extLst>
          </p:cNvPr>
          <p:cNvSpPr txBox="1"/>
          <p:nvPr/>
        </p:nvSpPr>
        <p:spPr>
          <a:xfrm>
            <a:off x="9366832" y="3021375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Y-velocity (v</a:t>
            </a:r>
            <a:r>
              <a:rPr lang="en-CA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685BFF-4294-4E60-8CF7-B01AD93868AE}"/>
              </a:ext>
            </a:extLst>
          </p:cNvPr>
          <p:cNvSpPr/>
          <p:nvPr/>
        </p:nvSpPr>
        <p:spPr>
          <a:xfrm>
            <a:off x="9160603" y="1610804"/>
            <a:ext cx="117446" cy="1174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D061C-6D05-4747-8ED0-3B387C7B2AF6}"/>
              </a:ext>
            </a:extLst>
          </p:cNvPr>
          <p:cNvSpPr/>
          <p:nvPr/>
        </p:nvSpPr>
        <p:spPr>
          <a:xfrm>
            <a:off x="9219326" y="2486811"/>
            <a:ext cx="58723" cy="1761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2E68F-AFF5-4A02-B27C-666CB41886E9}"/>
              </a:ext>
            </a:extLst>
          </p:cNvPr>
          <p:cNvSpPr/>
          <p:nvPr/>
        </p:nvSpPr>
        <p:spPr>
          <a:xfrm rot="5400000">
            <a:off x="9189964" y="3117957"/>
            <a:ext cx="58723" cy="1761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22757-E1BD-4BD3-978B-6672F24B9F11}"/>
              </a:ext>
            </a:extLst>
          </p:cNvPr>
          <p:cNvSpPr txBox="1"/>
          <p:nvPr/>
        </p:nvSpPr>
        <p:spPr>
          <a:xfrm>
            <a:off x="981512" y="1690688"/>
            <a:ext cx="2919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Indices for vectors run from 0 to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Indices for scalars run from 0 to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Example:</a:t>
            </a:r>
          </a:p>
          <a:p>
            <a:r>
              <a:rPr lang="en-CA" dirty="0"/>
              <a:t>v1(</a:t>
            </a:r>
            <a:r>
              <a:rPr lang="en-CA" dirty="0" err="1"/>
              <a:t>i,j</a:t>
            </a:r>
            <a:r>
              <a:rPr lang="en-CA" dirty="0"/>
              <a:t>) is the x-velocity on the face between density values d(</a:t>
            </a:r>
            <a:r>
              <a:rPr lang="en-CA" dirty="0" err="1"/>
              <a:t>i,j</a:t>
            </a:r>
            <a:r>
              <a:rPr lang="en-CA" dirty="0"/>
              <a:t>) and d(i-1,j)</a:t>
            </a:r>
          </a:p>
          <a:p>
            <a:endParaRPr lang="en-CA" dirty="0"/>
          </a:p>
          <a:p>
            <a:r>
              <a:rPr lang="en-CA" dirty="0"/>
              <a:t>d(</a:t>
            </a:r>
            <a:r>
              <a:rPr lang="en-CA" dirty="0" err="1"/>
              <a:t>i,j</a:t>
            </a:r>
            <a:r>
              <a:rPr lang="en-CA" dirty="0"/>
              <a:t>) is the density between velocities v2(i,j+1) and v2(</a:t>
            </a:r>
            <a:r>
              <a:rPr lang="en-CA" dirty="0" err="1"/>
              <a:t>i,j</a:t>
            </a:r>
            <a:r>
              <a:rPr lang="en-CA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7E82C-8DCA-4D07-BE48-FB1CCD34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32" y="1482085"/>
            <a:ext cx="5180086" cy="5189230"/>
          </a:xfrm>
          <a:prstGeom prst="rect">
            <a:avLst/>
          </a:prstGeom>
        </p:spPr>
      </p:pic>
      <p:pic>
        <p:nvPicPr>
          <p:cNvPr id="12" name="Graphic 11" descr="Bookmark">
            <a:extLst>
              <a:ext uri="{FF2B5EF4-FFF2-40B4-BE49-F238E27FC236}">
                <a16:creationId xmlns:a16="http://schemas.microsoft.com/office/drawing/2014/main" id="{9EECFAE6-7B02-440F-B490-981458BF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1FDE-1777-4ED4-A7CF-DD8D944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Navier</a:t>
            </a:r>
            <a:r>
              <a:rPr lang="en-CA" dirty="0"/>
              <a:t>-Stokes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1793-9751-492D-847B-F3A84C50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Conservation of mass (Continuity):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Conservation of momentum (Euler’s Equation):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BE4D-9C06-47C9-95D5-5B39D4195F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2523376"/>
            <a:ext cx="2546890" cy="56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C4123-E1B2-4974-8CEE-CAE42EE094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4123457"/>
            <a:ext cx="2546890" cy="649545"/>
          </a:xfrm>
          <a:prstGeom prst="rect">
            <a:avLst/>
          </a:prstGeom>
        </p:spPr>
      </p:pic>
      <p:pic>
        <p:nvPicPr>
          <p:cNvPr id="6" name="Graphic 5" descr="Bookmark">
            <a:extLst>
              <a:ext uri="{FF2B5EF4-FFF2-40B4-BE49-F238E27FC236}">
                <a16:creationId xmlns:a16="http://schemas.microsoft.com/office/drawing/2014/main" id="{88BED1D8-A231-4D43-9487-24DE08046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1FDE-1777-4ED4-A7CF-DD8D944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Navier</a:t>
            </a:r>
            <a:r>
              <a:rPr lang="en-CA" dirty="0"/>
              <a:t>-Stokes equations -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1793-9751-492D-847B-F3A84C50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Conservation of mass (Continuity):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Conservation of momentum (Euler’s Equation):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9BDCDC-1492-48AC-A84A-9A2379B0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62" y="2595113"/>
            <a:ext cx="6656001" cy="75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993C4E-54DC-4537-A926-644E9DF66E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1" y="4199059"/>
            <a:ext cx="4559238" cy="6445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834288-200F-421F-BD58-AD7090C89D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1" y="5224029"/>
            <a:ext cx="4559239" cy="64457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CD020A1-F54A-4A08-8DE3-BC9A2BA1EB52}"/>
              </a:ext>
            </a:extLst>
          </p:cNvPr>
          <p:cNvSpPr/>
          <p:nvPr/>
        </p:nvSpPr>
        <p:spPr>
          <a:xfrm>
            <a:off x="6207853" y="4555656"/>
            <a:ext cx="855677" cy="31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1C4E48-16E6-4857-9DE0-2CEDBEC29933}"/>
              </a:ext>
            </a:extLst>
          </p:cNvPr>
          <p:cNvSpPr/>
          <p:nvPr/>
        </p:nvSpPr>
        <p:spPr>
          <a:xfrm>
            <a:off x="6207853" y="5605678"/>
            <a:ext cx="855677" cy="31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6722E-B2C8-4722-BA2A-C3C90DDFC4D6}"/>
              </a:ext>
            </a:extLst>
          </p:cNvPr>
          <p:cNvSpPr txBox="1"/>
          <p:nvPr/>
        </p:nvSpPr>
        <p:spPr>
          <a:xfrm>
            <a:off x="8712471" y="4874439"/>
            <a:ext cx="11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C00000"/>
                </a:solidFill>
              </a:rPr>
              <a:t>Uh-oh</a:t>
            </a:r>
          </a:p>
        </p:txBody>
      </p:sp>
      <p:pic>
        <p:nvPicPr>
          <p:cNvPr id="10" name="Graphic 9" descr="Bookmark">
            <a:extLst>
              <a:ext uri="{FF2B5EF4-FFF2-40B4-BE49-F238E27FC236}">
                <a16:creationId xmlns:a16="http://schemas.microsoft.com/office/drawing/2014/main" id="{A2DD67A3-3BAC-45A6-9AA3-635599CF0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28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F6BD-402F-4840-A7EF-314FAAA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Mixed-Grid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04E5-C6F8-4757-8C4A-F42A830D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in our general conservation equations and E&amp;M equations, our different variables have always been related through a derivative</a:t>
            </a:r>
          </a:p>
          <a:p>
            <a:r>
              <a:rPr lang="en-CA" dirty="0"/>
              <a:t>Where our FD equation for d</a:t>
            </a:r>
            <a:r>
              <a:rPr lang="en-CA" b="1" dirty="0"/>
              <a:t>v </a:t>
            </a:r>
            <a:r>
              <a:rPr lang="en-CA" dirty="0"/>
              <a:t>depends on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and not d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, we need a value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at a location off its grid.</a:t>
            </a: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We could subdivide the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grid, but at that point we re-introduce our original frequency problem. We can’t stagger more, as that would require ad-infinitum staggering.</a:t>
            </a: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We can use interpolation in some situations: this won’t work when there are shocks or discontinuities in the data</a:t>
            </a:r>
            <a:endParaRPr lang="en-CA" dirty="0"/>
          </a:p>
        </p:txBody>
      </p:sp>
      <p:pic>
        <p:nvPicPr>
          <p:cNvPr id="4" name="Graphic 3" descr="Bookmark">
            <a:extLst>
              <a:ext uri="{FF2B5EF4-FFF2-40B4-BE49-F238E27FC236}">
                <a16:creationId xmlns:a16="http://schemas.microsoft.com/office/drawing/2014/main" id="{E2142E5A-0D82-428D-B89B-175A4D828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D845-AF3A-44FD-A5B8-E636CBC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vs. Co-Local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9E05-FB50-4B96-B0D8-0094EAEE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staggered grids are a common hydrodynamic method, some programs choose to use co-local. Below is a comparison of each.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CDC8E9-7AC4-4F1D-A9C9-F9B8E0F7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04748"/>
              </p:ext>
            </p:extLst>
          </p:nvPr>
        </p:nvGraphicFramePr>
        <p:xfrm>
          <a:off x="1037204" y="3152475"/>
          <a:ext cx="10316596" cy="307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298">
                  <a:extLst>
                    <a:ext uri="{9D8B030D-6E8A-4147-A177-3AD203B41FA5}">
                      <a16:colId xmlns:a16="http://schemas.microsoft.com/office/drawing/2014/main" val="3641918428"/>
                    </a:ext>
                  </a:extLst>
                </a:gridCol>
                <a:gridCol w="5158298">
                  <a:extLst>
                    <a:ext uri="{9D8B030D-6E8A-4147-A177-3AD203B41FA5}">
                      <a16:colId xmlns:a16="http://schemas.microsoft.com/office/drawing/2014/main" val="2673256208"/>
                    </a:ext>
                  </a:extLst>
                </a:gridCol>
              </a:tblGrid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Co-Local Grids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Staggered Grids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81338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Intuitive 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Careful tracking of indices required: 3D spaces are particularly easy to </a:t>
                      </a:r>
                      <a:r>
                        <a:rPr lang="en-CA" dirty="0" err="1"/>
                        <a:t>mis</a:t>
                      </a:r>
                      <a:r>
                        <a:rPr lang="en-CA" dirty="0"/>
                        <a:t>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36653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r>
                        <a:rPr lang="en-CA" dirty="0"/>
                        <a:t>Evaluating Flux at the middle of a cell is unideal: we would prefer to evaluate it on a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Intuitive volumetric structure: flux occurs on cell 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55245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Odd-even decoupling may occur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Solves odd-even decoupling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43672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Co-local grids make solving conservation of momentum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Staggered grids require some estimate of density at cell walls – may be very 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32859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51136"/>
                  </a:ext>
                </a:extLst>
              </a:tr>
            </a:tbl>
          </a:graphicData>
        </a:graphic>
      </p:graphicFrame>
      <p:pic>
        <p:nvPicPr>
          <p:cNvPr id="5" name="Graphic 4" descr="Bookmark">
            <a:extLst>
              <a:ext uri="{FF2B5EF4-FFF2-40B4-BE49-F238E27FC236}">
                <a16:creationId xmlns:a16="http://schemas.microsoft.com/office/drawing/2014/main" id="{ADCE6C3C-1538-4971-8B57-6CF8FE8A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02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53A4-0364-44F6-AB9E-FB8CC394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0A66-546A-4EE8-A596-D3B23748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5EC0-05D8-4C87-AA29-B9081AC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D63-1259-434C-8B9D-75FB3DDA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we have mainly dealt with DEs that are 2</a:t>
            </a:r>
            <a:r>
              <a:rPr lang="en-CA" baseline="30000" dirty="0"/>
              <a:t>nd</a:t>
            </a:r>
            <a:r>
              <a:rPr lang="en-CA" dirty="0"/>
              <a:t> order in space. 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 have some peculiarities in terms of time effects</a:t>
            </a:r>
          </a:p>
          <a:p>
            <a:endParaRPr lang="en-CA" dirty="0"/>
          </a:p>
          <a:p>
            <a:r>
              <a:rPr lang="en-CA" dirty="0"/>
              <a:t>Ex: The Continuity Equation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– quantity density   j – flux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- generation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ED710-A695-4834-8283-38A34A0B10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99" y="4001294"/>
            <a:ext cx="4303136" cy="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D1F1-27D4-4AD1-9353-5A9693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Continuity 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8292-E136-431B-8B4E-369E871F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want to minimize error, so we will use the central difference method in space, and the forward difference in time. We will consider the case where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=0 in 2 space dimensions.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8568C-4EFB-4339-9C45-AB4EFC3F98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90" y="3328152"/>
            <a:ext cx="2698220" cy="673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7DBF0-E14B-49F7-8ADD-C6BC9D6432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47" y="4494130"/>
            <a:ext cx="9310772" cy="8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81F2-9F46-472B-B165-24237B3F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EF82-1E23-4819-B9B9-46089D68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6075" cy="4351338"/>
          </a:xfrm>
        </p:spPr>
        <p:txBody>
          <a:bodyPr/>
          <a:lstStyle/>
          <a:p>
            <a:r>
              <a:rPr lang="en-CA" dirty="0"/>
              <a:t>Also known as odd-even decoupling</a:t>
            </a:r>
          </a:p>
          <a:p>
            <a:r>
              <a:rPr lang="en-CA" dirty="0"/>
              <a:t>Consider some theoretical system where the flux has a known form: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Next, assume that when discretized, it oscillates between different values: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B326E-C0FA-4597-989C-2AA21A4ECF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17" y="3244269"/>
            <a:ext cx="1883734" cy="352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575E96B-2A03-439D-9A65-A4750EEE5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1470307"/>
            <a:ext cx="3899924" cy="3899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DA7F77-B11B-4CAA-847C-5116F4E916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70" y="4769242"/>
            <a:ext cx="5381627" cy="491341"/>
          </a:xfrm>
          <a:prstGeom prst="rect">
            <a:avLst/>
          </a:prstGeom>
        </p:spPr>
      </p:pic>
      <p:pic>
        <p:nvPicPr>
          <p:cNvPr id="8" name="Graphic 7" descr="Bookmark">
            <a:extLst>
              <a:ext uri="{FF2B5EF4-FFF2-40B4-BE49-F238E27FC236}">
                <a16:creationId xmlns:a16="http://schemas.microsoft.com/office/drawing/2014/main" id="{BC89866A-EEEE-4448-95F5-393CE9CBE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/>
          <a:lstStyle/>
          <a:p>
            <a:r>
              <a:rPr lang="en-CA" dirty="0"/>
              <a:t>This produces the most simplistic checkerboard pattern.</a:t>
            </a:r>
          </a:p>
          <a:p>
            <a:r>
              <a:rPr lang="en-CA" dirty="0"/>
              <a:t>Analytically, we expect the density to behave as such: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35E9-9715-4C99-A70E-49CDEC77D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16" y="1896233"/>
            <a:ext cx="3922784" cy="3922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DD776-DFFF-4186-8DB8-F3E8F433CF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3" y="3739626"/>
            <a:ext cx="1789670" cy="44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9BB76-E9F6-4D32-B585-1B672791EF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321043"/>
            <a:ext cx="5858638" cy="44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68B23-03F6-4AE1-A717-248652BA69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79" y="5198677"/>
            <a:ext cx="4952546" cy="414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3C04F9-8492-4AD5-A49D-213A646D709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57" y="5679891"/>
            <a:ext cx="2678877" cy="420216"/>
          </a:xfrm>
          <a:prstGeom prst="rect">
            <a:avLst/>
          </a:prstGeom>
        </p:spPr>
      </p:pic>
      <p:pic>
        <p:nvPicPr>
          <p:cNvPr id="9" name="Graphic 8" descr="Bookmark">
            <a:extLst>
              <a:ext uri="{FF2B5EF4-FFF2-40B4-BE49-F238E27FC236}">
                <a16:creationId xmlns:a16="http://schemas.microsoft.com/office/drawing/2014/main" id="{B806D391-7D01-4DC1-A3AD-E2211DF5AB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Checkerboard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/>
              <a:t>When we run our finite difference algorithm, the result isn’t what we expect.</a:t>
            </a:r>
          </a:p>
          <a:p>
            <a:r>
              <a:rPr lang="en-CA" dirty="0"/>
              <a:t>It turns out our co-local coordinates respond poorly to high-frequency information and produce inaccurate results when exposed to high-frequencies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0489-9C36-48E1-AC32-D31A72E8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1" y="504821"/>
            <a:ext cx="4214819" cy="2809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F7051-7EF4-44CD-B8C0-76FB8FCA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1" y="3454397"/>
            <a:ext cx="4341616" cy="2894410"/>
          </a:xfrm>
          <a:prstGeom prst="rect">
            <a:avLst/>
          </a:prstGeom>
        </p:spPr>
      </p:pic>
      <p:pic>
        <p:nvPicPr>
          <p:cNvPr id="8" name="Graphic 7" descr="Bookmark">
            <a:extLst>
              <a:ext uri="{FF2B5EF4-FFF2-40B4-BE49-F238E27FC236}">
                <a16:creationId xmlns:a16="http://schemas.microsoft.com/office/drawing/2014/main" id="{34E0C2FF-813D-41CE-9BEA-086D8619D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622D-828C-4F5C-9BFA-184086D2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Going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BA00-7F6B-4AFA-9650-E36316BF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950" cy="4351338"/>
          </a:xfrm>
        </p:spPr>
        <p:txBody>
          <a:bodyPr/>
          <a:lstStyle/>
          <a:p>
            <a:r>
              <a:rPr lang="en-CA" dirty="0"/>
              <a:t>Our 2 dimensional FD equation: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Our equation only looks at adjacent cells, not the current cell</a:t>
            </a:r>
          </a:p>
          <a:p>
            <a:r>
              <a:rPr lang="en-CA" dirty="0"/>
              <a:t>If we are solving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/>
              <a:t> for an ‘even’ cell, we are only looking at odd cells, and vice versa: we are odd-even decoupled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07064-CA5F-4B9C-BB52-918D1DE8D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66" y="1334258"/>
            <a:ext cx="3922784" cy="3922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C5E6D-EA01-4527-B466-C852BE9BD7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2492375"/>
            <a:ext cx="4690285" cy="443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0771EE-EFF9-4122-8433-F0B9CECE7A8B}"/>
              </a:ext>
            </a:extLst>
          </p:cNvPr>
          <p:cNvSpPr/>
          <p:nvPr/>
        </p:nvSpPr>
        <p:spPr>
          <a:xfrm>
            <a:off x="8905875" y="2371725"/>
            <a:ext cx="647700" cy="638175"/>
          </a:xfrm>
          <a:prstGeom prst="rect">
            <a:avLst/>
          </a:prstGeom>
          <a:solidFill>
            <a:srgbClr val="30D83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8A7BF-4338-4FF5-B6FA-5B6CFB3D0EB8}"/>
              </a:ext>
            </a:extLst>
          </p:cNvPr>
          <p:cNvSpPr/>
          <p:nvPr/>
        </p:nvSpPr>
        <p:spPr>
          <a:xfrm>
            <a:off x="8268021" y="3009900"/>
            <a:ext cx="647700" cy="638175"/>
          </a:xfrm>
          <a:prstGeom prst="rect">
            <a:avLst/>
          </a:prstGeom>
          <a:solidFill>
            <a:srgbClr val="30D83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0DAF8-5D29-4382-BCA9-9A0F5420B3FC}"/>
              </a:ext>
            </a:extLst>
          </p:cNvPr>
          <p:cNvSpPr/>
          <p:nvPr/>
        </p:nvSpPr>
        <p:spPr>
          <a:xfrm>
            <a:off x="8897108" y="3648075"/>
            <a:ext cx="647700" cy="638175"/>
          </a:xfrm>
          <a:prstGeom prst="rect">
            <a:avLst/>
          </a:prstGeom>
          <a:solidFill>
            <a:srgbClr val="30D83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11BBD-09FE-4EA7-BE69-F94762B5DA34}"/>
              </a:ext>
            </a:extLst>
          </p:cNvPr>
          <p:cNvSpPr/>
          <p:nvPr/>
        </p:nvSpPr>
        <p:spPr>
          <a:xfrm>
            <a:off x="9526195" y="3009900"/>
            <a:ext cx="647700" cy="638175"/>
          </a:xfrm>
          <a:prstGeom prst="rect">
            <a:avLst/>
          </a:prstGeom>
          <a:solidFill>
            <a:srgbClr val="30D83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73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Consequences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55"/>
            <a:ext cx="9748706" cy="4351338"/>
          </a:xfrm>
        </p:spPr>
        <p:txBody>
          <a:bodyPr/>
          <a:lstStyle/>
          <a:p>
            <a:r>
              <a:rPr lang="en-CA" dirty="0"/>
              <a:t>Our checkerboard problem can occur anywhere there is alternating data. The same effect would occur if we forced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to oscillate and looked at j instead. Still more problems can occur if the pressure oscillates.</a:t>
            </a:r>
            <a:endParaRPr lang="en-CA" dirty="0"/>
          </a:p>
          <a:p>
            <a:r>
              <a:rPr lang="en-CA" dirty="0"/>
              <a:t>In the hydrodynamics case where some wave should dissipate, it may get stuck in a high-frequency state and remain in the simulation</a:t>
            </a:r>
          </a:p>
        </p:txBody>
      </p:sp>
      <p:pic>
        <p:nvPicPr>
          <p:cNvPr id="4" name="Graphic 3" descr="Bookmark">
            <a:extLst>
              <a:ext uri="{FF2B5EF4-FFF2-40B4-BE49-F238E27FC236}">
                <a16:creationId xmlns:a16="http://schemas.microsoft.com/office/drawing/2014/main" id="{431819FB-C456-4DA3-A2CD-D7760897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88.789"/>
  <p:tag name="LATEXADDIN" val="\documentclass{article}&#10;\usepackage{amsmath}&#10;\pagestyle{empty}&#10;\begin{document}&#10;&#10;$\partial_x^+ u = \frac{u(x+\Delta x) - u(x)}{\Delta x} = \frac{u_{k+1} - u_{k}}{h}$&#10;&#10;&#10;\end{document}"/>
  <p:tag name="IGUANATEXSIZE" val="24"/>
  <p:tag name="IGUANATEXCURSOR" val="16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341.957"/>
  <p:tag name="LATEXADDIN" val="\documentclass{article}&#10;\usepackage{amsmath}&#10;\pagestyle{empty}&#10;\begin{document}&#10;&#10;$ \frac{\partial \rho}{\partial t} = \frac{95i \pi}{2} \exp( \frac{\pi x_m}{\Delta x} + \frac{\pi y_n}{\Delta y} + \frac{\pi t}{2 \Delta t} ) \big( \frac{1}{\Delta x} + \frac{1}{\Delta y} \big) $&#10;&#10;&#10;\end{document}"/>
  <p:tag name="IGUANATEXSIZE" val="20"/>
  <p:tag name="IGUANATEXCURSOR" val="22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1979.752"/>
  <p:tag name="LATEXADDIN" val="\documentclass{article}&#10;\usepackage{amsmath}&#10;\pagestyle{empty}&#10;\begin{document}&#10;&#10;$&#10; \rho_{m,n}^l = 190\Delta t \exp( \frac{\pi x_m}{\Delta x} + \frac{\pi y_n}{\Delta y} + \frac{\pi t}{2 \Delta t} ) $&#10;&#10;&#10;\end{document}"/>
  <p:tag name="IGUANATEXSIZE" val="20"/>
  <p:tag name="IGUANATEXCURSOR" val="8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979"/>
  <p:tag name="ORIGINALWIDTH" val="1070.866"/>
  <p:tag name="LATEXADDIN" val="\documentclass{article}&#10;\usepackage{amsmath}&#10;\pagestyle{empty}&#10;\begin{document}&#10;&#10;$&#10;\times \big( \frac{1}{\Delta x} + \frac{1}{\Delta y} \big) + \rho_{m,n}^0 $&#10;&#10;&#10;\end{document}"/>
  <p:tag name="IGUANATEXSIZE" val="20"/>
  <p:tag name="IGUANATEXCURSOR" val="90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2308.211"/>
  <p:tag name="LATEXADDIN" val="\documentclass{article}&#10;\usepackage{amsmath}&#10;\pagestyle{empty}&#10;\begin{document}&#10;&#10;$ \frac{\rho_{m,n}^{l+1} - \rho_{m,n}^l}{\Delta t} = \frac{j_{m+1,n}^l - j_{m-1,n}^l}{2\Delta x} + \frac{j_{m,n+1}^l - j_{m,n-1}^l}{2\Delta y}$&#10;&#10;&#10;\end{document}"/>
  <p:tag name="IGUANATEXSIZE" val="20"/>
  <p:tag name="IGUANATEXCURSOR" val="22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711.661"/>
  <p:tag name="LATEXADDIN" val="\documentclass{article}&#10;\usepackage{amsmath}&#10;\pagestyle{empty}&#10;\begin{document}&#10;&#10;$\frac{d\rho}{dt} = -\rho \nabla \cdot \mathbf{v}$&#10;&#10;&#10;\end{document}"/>
  <p:tag name="IGUANATEXSIZE" val="28"/>
  <p:tag name="IGUANATEXCURSOR" val="13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9787"/>
  <p:tag name="ORIGINALWIDTH" val="670.4162"/>
  <p:tag name="LATEXADDIN" val="\documentclass{article}&#10;\usepackage{amsmath}&#10;\pagestyle{empty}&#10;\begin{document}&#10;&#10;$\frac{d\mathbf{v}}{dt} = -\frac{1}{\rho}\nabla P$&#10;&#10;&#10;\end{document}"/>
  <p:tag name="IGUANATEXSIZE" val="20"/>
  <p:tag name="IGUANATEXCURSOR" val="13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275.591"/>
  <p:tag name="LATEXADDIN" val="\documentclass{article}&#10;\usepackage{amsmath}&#10;\pagestyle{empty}&#10;\begin{document}&#10;&#10;$\frac{\rho_{m,n}^{l+1} - \rho_{m,n}^l}{\Delta t} = -\rho_{m,n}^l \Bigg( \frac{v_{1,m+\frac{1}{2},n}^l - v_{1,m-\frac{1}{2},n}}{\Delta x} + \frac{v_{2,m,n+\frac{1}{2}}^l - v_{2,m,n-\frac{1}{2}}^l}{\Delta y} \Bigg)$&#10;&#10;&#10;\end{document}"/>
  <p:tag name="IGUANATEXSIZE" val="20"/>
  <p:tag name="IGUANATEXCURSOR" val="25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2243.719"/>
  <p:tag name="LATEXADDIN" val="\documentclass{article}&#10;\usepackage{amsmath}&#10;\pagestyle{empty}&#10;\begin{document}&#10;&#10;$\frac{v_{1,m+\frac{1}{2},n}^{l+1} - v_{1,m+\frac{1}{2},n}^l}{\Delta t} = -\frac{1}{\rho_{m+\frac{1}{2},n}} \frac{P_{m+1,n}^l - P_{m,n}^l}{\Delta x}$&#10;&#10;&#10;\end{document}"/>
  <p:tag name="IGUANATEXSIZE" val="20"/>
  <p:tag name="IGUANATEXCURSOR" val="14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2243.719"/>
  <p:tag name="LATEXADDIN" val="\documentclass{article}&#10;\usepackage{amsmath}&#10;\pagestyle{empty}&#10;\begin{document}&#10;&#10;$\frac{v_{2,m,n+\frac{1}{2}}^{l+1} - v_{2,m,n+\frac{1}{2}}^l}{\Delta t} = -\frac{1}{\rho_{m,n+\frac{1}{2}}} \frac{P_{m,n+1}^l - P_{m,n}^l}{\Delta y}$&#10;&#10;&#10;\end{document}"/>
  <p:tag name="IGUANATEXSIZE" val="20"/>
  <p:tag name="IGUANATEXCURSOR" val="22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95.538"/>
  <p:tag name="LATEXADDIN" val="\documentclass{article}&#10;\usepackage{amsmath}&#10;\pagestyle{empty}&#10;\begin{document}&#10;&#10;$\partial_x^- u = \frac{u(x) - u(x-\Delta x)}{\Delta x} = \frac{u_{k} - u_{k-1}}{h}$&#10;&#10;&#10;\end{document}"/>
  <p:tag name="IGUANATEXSIZE" val="24"/>
  <p:tag name="IGUANATEXCURSOR" val="15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988.002"/>
  <p:tag name="LATEXADDIN" val="\documentclass{article}&#10;\usepackage{amsmath}&#10;\pagestyle{empty}&#10;\begin{document}&#10;&#10;$\partial_x u = \frac{u(x+\Delta x) - u(x-\Delta x)}{2\Delta x} = \frac{u_{k+1} - u_{k-1}}{2h}$&#10;&#10;&#10;\end{document}"/>
  <p:tag name="IGUANATEXSIZE" val="24"/>
  <p:tag name="IGUANATEXCURSOR" val="17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752.156"/>
  <p:tag name="LATEXADDIN" val="\documentclass{article}&#10;\usepackage{amsmath}&#10;\pagestyle{empty}&#10;\begin{document}&#10;&#10;$\frac{\partial \rho}{\partial t} - \mathbf{\nabla} \cdot \mathbf{j} = \sigma$&#10;&#10;&#10;\end{document}"/>
  <p:tag name="IGUANATEXSIZE" val="28"/>
  <p:tag name="IGUANATEXCURSOR" val="11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715.4105"/>
  <p:tag name="LATEXADDIN" val="\documentclass{article}&#10;\usepackage{amsmath}&#10;\pagestyle{empty}&#10;\begin{document}&#10;&#10;$\frac{\partial \rho}{\partial t} = \frac{\partial j}{\partial x} + \frac{\partial j}{\partial y}$&#10;&#10;&#10;\end{document}"/>
  <p:tag name="IGUANATEXSIZE" val="20"/>
  <p:tag name="IGUANATEXCURSOR" val="17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2308.211"/>
  <p:tag name="LATEXADDIN" val="\documentclass{article}&#10;\usepackage{amsmath}&#10;\pagestyle{empty}&#10;\begin{document}&#10;&#10;$\frac{\rho_{m,n}^{l+1} - \rho_{m,n}^l}{\Delta t} = \frac{j_{m+1,n}^l - j_{m-1,n}^l}{\Delta x} + \frac{j_{m,n+1}^l - j_{m,n-1}^l}{\Delta y}$&#10;&#10;&#10;\end{document}"/>
  <p:tag name="IGUANATEXSIZE" val="20"/>
  <p:tag name="IGUANATEXCURSOR" val="220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62.1672"/>
  <p:tag name="LATEXADDIN" val="\documentclass{article}&#10;\usepackage{amsmath}&#10;\pagestyle{empty}&#10;\begin{document}&#10;&#10;$j = j(x,y,t)$&#10;&#10;&#10;\end{document}"/>
  <p:tag name="IGUANATEXSIZE" val="28"/>
  <p:tag name="IGUANATEXCURSOR" val="9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2094.488"/>
  <p:tag name="LATEXADDIN" val="\documentclass{article}&#10;\usepackage{amsmath}&#10;\pagestyle{empty}&#10;\begin{document}&#10;&#10;$j_{m,n}^l = \frac{95}{2} \exp( \frac{\pi x_m}{\Delta x} + \frac{\pi y_n}{\Delta y} + \frac{\pi t^l}{2\Delta t} ) + \frac{105}{2} $&#10;&#10;&#10;\end{document}"/>
  <p:tag name="IGUANATEXSIZE" val="28"/>
  <p:tag name="IGUANATEXCURSOR" val="8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715.4105"/>
  <p:tag name="LATEXADDIN" val="\documentclass{article}&#10;\usepackage{amsmath}&#10;\pagestyle{empty}&#10;\begin{document}&#10;&#10;$ \frac{\partial \rho}{\partial t} = \frac{\partial j}{\partial x} +\frac{\partial j}{\partial y} $&#10;&#10;&#10;\end{document}"/>
  <p:tag name="IGUANATEXSIZE" val="20"/>
  <p:tag name="IGUANATEXCURSOR" val="14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1001</Words>
  <Application>Microsoft Office PowerPoint</Application>
  <PresentationFormat>Widescreen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TeXGyreHeros</vt:lpstr>
      <vt:lpstr>TeXGyreHerosCn</vt:lpstr>
      <vt:lpstr>Office Theme</vt:lpstr>
      <vt:lpstr>Finite Differences: </vt:lpstr>
      <vt:lpstr>Review: Finite Differences</vt:lpstr>
      <vt:lpstr>1st Order DEs</vt:lpstr>
      <vt:lpstr>Continuity FDs</vt:lpstr>
      <vt:lpstr>The Checkerboard Problem</vt:lpstr>
      <vt:lpstr>The Checkerboard Problem</vt:lpstr>
      <vt:lpstr>Testing Checkerboard</vt:lpstr>
      <vt:lpstr>What’s Going On</vt:lpstr>
      <vt:lpstr>Checkerboard Consequences</vt:lpstr>
      <vt:lpstr>Possible solutions</vt:lpstr>
      <vt:lpstr>Staggered Grids</vt:lpstr>
      <vt:lpstr>Stencils</vt:lpstr>
      <vt:lpstr>Checkerboard Revisited</vt:lpstr>
      <vt:lpstr>3D Grids</vt:lpstr>
      <vt:lpstr>Example: E&amp;M Waves</vt:lpstr>
      <vt:lpstr>Maxwell’s Equations</vt:lpstr>
      <vt:lpstr>Maxwell-Faraday System of Equations</vt:lpstr>
      <vt:lpstr>Maxwell-Faraday FD Equations</vt:lpstr>
      <vt:lpstr>Setting Up Grids</vt:lpstr>
      <vt:lpstr>Results</vt:lpstr>
      <vt:lpstr>Hydrodynamics</vt:lpstr>
      <vt:lpstr>Hydrodynamics grid</vt:lpstr>
      <vt:lpstr>Navier-Stokes equations</vt:lpstr>
      <vt:lpstr>Navier-Stokes equations - FD</vt:lpstr>
      <vt:lpstr>Mixed-Grid Problem</vt:lpstr>
      <vt:lpstr>Staggered vs. Co-Local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Differences: Staggered Grids</dc:title>
  <dc:creator>Alex Matheson</dc:creator>
  <cp:lastModifiedBy>Alexander Matheson</cp:lastModifiedBy>
  <cp:revision>43</cp:revision>
  <dcterms:created xsi:type="dcterms:W3CDTF">2018-03-27T22:46:59Z</dcterms:created>
  <dcterms:modified xsi:type="dcterms:W3CDTF">2018-04-03T04:21:29Z</dcterms:modified>
</cp:coreProperties>
</file>